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27"/>
  </p:notesMasterIdLst>
  <p:handoutMasterIdLst>
    <p:handoutMasterId r:id="rId28"/>
  </p:handoutMasterIdLst>
  <p:sldIdLst>
    <p:sldId id="257" r:id="rId2"/>
    <p:sldId id="334" r:id="rId3"/>
    <p:sldId id="333" r:id="rId4"/>
    <p:sldId id="335" r:id="rId5"/>
    <p:sldId id="294" r:id="rId6"/>
    <p:sldId id="331" r:id="rId7"/>
    <p:sldId id="305" r:id="rId8"/>
    <p:sldId id="341" r:id="rId9"/>
    <p:sldId id="289" r:id="rId10"/>
    <p:sldId id="304" r:id="rId11"/>
    <p:sldId id="303" r:id="rId12"/>
    <p:sldId id="308" r:id="rId13"/>
    <p:sldId id="336" r:id="rId14"/>
    <p:sldId id="329" r:id="rId15"/>
    <p:sldId id="338" r:id="rId16"/>
    <p:sldId id="342" r:id="rId17"/>
    <p:sldId id="344" r:id="rId18"/>
    <p:sldId id="295" r:id="rId19"/>
    <p:sldId id="350" r:id="rId20"/>
    <p:sldId id="315" r:id="rId21"/>
    <p:sldId id="348" r:id="rId22"/>
    <p:sldId id="346" r:id="rId23"/>
    <p:sldId id="351" r:id="rId24"/>
    <p:sldId id="347" r:id="rId25"/>
    <p:sldId id="349" r:id="rId26"/>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67"/>
    <a:srgbClr val="2837A8"/>
    <a:srgbClr val="31859C"/>
    <a:srgbClr val="4F81BD"/>
    <a:srgbClr val="E9EDF4"/>
    <a:srgbClr val="0C61A4"/>
    <a:srgbClr val="666666"/>
    <a:srgbClr val="5590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4660"/>
  </p:normalViewPr>
  <p:slideViewPr>
    <p:cSldViewPr snapToObjects="1">
      <p:cViewPr varScale="1">
        <p:scale>
          <a:sx n="121" d="100"/>
          <a:sy n="121" d="100"/>
        </p:scale>
        <p:origin x="127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F9B8B9C5-CFA4-944B-9E8D-D3C7A0ACEB85}" type="datetime1">
              <a:rPr lang="en-US" smtClean="0"/>
              <a:pPr/>
              <a:t>7/22/2015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21DE092D-73D6-4D8F-9A20-97765E1CB12B}" type="slidenum">
              <a:rPr lang="en-US"/>
              <a:pPr/>
              <a:t>‹#›</a:t>
            </a:fld>
            <a:endParaRPr lang="en-US"/>
          </a:p>
        </p:txBody>
      </p:sp>
    </p:spTree>
    <p:extLst>
      <p:ext uri="{BB962C8B-B14F-4D97-AF65-F5344CB8AC3E}">
        <p14:creationId xmlns:p14="http://schemas.microsoft.com/office/powerpoint/2010/main" val="26150459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71B5E9F5-9FE7-2747-BFC4-ADD6DDACE4DD}" type="datetime1">
              <a:rPr lang="en-US" smtClean="0"/>
              <a:pPr/>
              <a:t>7/22/2015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F63AC6C3-941E-44A4-8A1A-AE32C757C6F6}" type="slidenum">
              <a:rPr lang="en-US"/>
              <a:pPr/>
              <a:t>‹#›</a:t>
            </a:fld>
            <a:endParaRPr lang="en-US"/>
          </a:p>
        </p:txBody>
      </p:sp>
    </p:spTree>
    <p:extLst>
      <p:ext uri="{BB962C8B-B14F-4D97-AF65-F5344CB8AC3E}">
        <p14:creationId xmlns:p14="http://schemas.microsoft.com/office/powerpoint/2010/main" val="370861638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C5777D-E055-48A9-A086-21EFABEB923E}" type="slidenum">
              <a:rPr lang="en-US" smtClean="0"/>
              <a:t>2</a:t>
            </a:fld>
            <a:endParaRPr lang="en-US"/>
          </a:p>
        </p:txBody>
      </p:sp>
    </p:spTree>
    <p:extLst>
      <p:ext uri="{BB962C8B-B14F-4D97-AF65-F5344CB8AC3E}">
        <p14:creationId xmlns:p14="http://schemas.microsoft.com/office/powerpoint/2010/main" val="1084002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C5777D-E055-48A9-A086-21EFABEB923E}"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468393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C5777D-E055-48A9-A086-21EFABEB923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187289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C5777D-E055-48A9-A086-21EFABEB923E}"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941125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Major contribution to the</a:t>
            </a:r>
            <a:r>
              <a:rPr lang="en-US" baseline="0" dirty="0" smtClean="0"/>
              <a:t> field is the bridge model</a:t>
            </a:r>
          </a:p>
          <a:p>
            <a:r>
              <a:rPr lang="en-US" baseline="0" dirty="0" smtClean="0"/>
              <a:t>Believe a person has to be stable in all these aspects of life in order to maintain self-sufficiency</a:t>
            </a:r>
          </a:p>
          <a:p>
            <a:r>
              <a:rPr lang="en-US" baseline="0" dirty="0" smtClean="0"/>
              <a:t>Everything they do is based around the bridge: assessment, goal development, and client progress </a:t>
            </a:r>
            <a:endParaRPr lang="en-US" dirty="0"/>
          </a:p>
        </p:txBody>
      </p:sp>
      <p:sp>
        <p:nvSpPr>
          <p:cNvPr id="4" name="Slide Number Placeholder 3"/>
          <p:cNvSpPr>
            <a:spLocks noGrp="1"/>
          </p:cNvSpPr>
          <p:nvPr>
            <p:ph type="sldNum" sz="quarter" idx="10"/>
          </p:nvPr>
        </p:nvSpPr>
        <p:spPr/>
        <p:txBody>
          <a:bodyPr/>
          <a:lstStyle/>
          <a:p>
            <a:fld id="{F63AC6C3-941E-44A4-8A1A-AE32C757C6F6}" type="slidenum">
              <a:rPr lang="en-US" smtClean="0"/>
              <a:pPr/>
              <a:t>17</a:t>
            </a:fld>
            <a:endParaRPr lang="en-US"/>
          </a:p>
        </p:txBody>
      </p:sp>
    </p:spTree>
    <p:extLst>
      <p:ext uri="{BB962C8B-B14F-4D97-AF65-F5344CB8AC3E}">
        <p14:creationId xmlns:p14="http://schemas.microsoft.com/office/powerpoint/2010/main" val="5777380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lvl1pPr>
              <a:defRPr sz="2800">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F8296727-BE47-4DDB-B3B7-C71239036FAB}" type="slidenum">
              <a:rPr lang="en-US"/>
              <a:pPr/>
              <a:t>‹#›</a:t>
            </a:fld>
            <a:endParaRPr lang="en-US"/>
          </a:p>
        </p:txBody>
      </p:sp>
      <p:pic>
        <p:nvPicPr>
          <p:cNvPr id="7" name="Picture 2" descr="N:\Corporate\Communications\Images\logos\_Mathematica Policy Research Logo\Mathematica-logo-RGB.png"/>
          <p:cNvPicPr>
            <a:picLocks noChangeAspect="1" noChangeArrowheads="1"/>
          </p:cNvPicPr>
          <p:nvPr userDrawn="1"/>
        </p:nvPicPr>
        <p:blipFill>
          <a:blip r:embed="rId2"/>
          <a:srcRect/>
          <a:stretch>
            <a:fillRect/>
          </a:stretch>
        </p:blipFill>
        <p:spPr bwMode="auto">
          <a:xfrm>
            <a:off x="236451" y="6270041"/>
            <a:ext cx="1380760" cy="4572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10" name="Rectangle 9"/>
          <p:cNvSpPr/>
          <p:nvPr userDrawn="1"/>
        </p:nvSpPr>
        <p:spPr>
          <a:xfrm>
            <a:off x="0" y="0"/>
            <a:ext cx="9144000" cy="609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10" name="Rectangle 9"/>
          <p:cNvSpPr/>
          <p:nvPr userDrawn="1"/>
        </p:nvSpPr>
        <p:spPr>
          <a:xfrm>
            <a:off x="0" y="0"/>
            <a:ext cx="9144000" cy="609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7848600" y="6172200"/>
            <a:ext cx="990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2800" b="0" cap="all">
                <a:latin typeface="Franklin Gothic Medium"/>
                <a:cs typeface="Franklin Gothic Medium"/>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100">
                <a:solidFill>
                  <a:schemeClr val="tx1">
                    <a:tint val="75000"/>
                  </a:schemeClr>
                </a:solidFill>
                <a:latin typeface="Franklin Gothic Book"/>
                <a:cs typeface="Franklin Gothic Boo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CF4DCC83-79F8-4415-A7AA-61DBC831CCD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a:prstGeom prst="rect">
            <a:avLst/>
          </a:prstGeom>
        </p:spPr>
        <p:txBody>
          <a:bodyPr/>
          <a:lstStyle>
            <a:lvl1pPr>
              <a:defRPr sz="2800">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100">
                <a:latin typeface="Franklin Gothic Book"/>
                <a:cs typeface="Franklin Gothic Book"/>
              </a:defRPr>
            </a:lvl1pPr>
            <a:lvl2pPr>
              <a:defRPr sz="21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800">
                <a:latin typeface="Franklin Gothic Book"/>
                <a:cs typeface="Franklin Gothic Book"/>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501E5826-D010-4E9F-AB0B-BCD67680CB3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lvl1pPr>
              <a:defRPr sz="2800">
                <a:latin typeface="Franklin Gothic Medium"/>
                <a:cs typeface="Franklin Gothic Medium"/>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100" b="0">
                <a:latin typeface="Franklin Gothic Medium"/>
                <a:cs typeface="Franklin Gothic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100" b="0">
                <a:latin typeface="Franklin Gothic Medium"/>
                <a:cs typeface="Franklin Gothic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atin typeface="Franklin Gothic Book"/>
                <a:cs typeface="Franklin Gothic Book"/>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6D424B6A-6E4B-4D7C-AAAF-966C55997CE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lvl1pPr>
              <a:defRPr sz="2800">
                <a:latin typeface="Franklin Gothic Medium"/>
                <a:cs typeface="Franklin Gothic Medium"/>
              </a:defRPr>
            </a:lvl1pPr>
          </a:lstStyle>
          <a:p>
            <a:r>
              <a:rPr lang="en-US" dirty="0" smtClean="0"/>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4ECEBBAF-A1F5-4C63-908C-D50EB8EAF57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0020394B-D24E-4448-8418-9F852E14002B}" type="slidenum">
              <a:rPr lang="en-US"/>
              <a:pPr/>
              <a:t>‹#›</a:t>
            </a:fld>
            <a:endParaRPr lang="en-US"/>
          </a:p>
        </p:txBody>
      </p:sp>
      <p:pic>
        <p:nvPicPr>
          <p:cNvPr id="5" name="Picture 2" descr="N:\Corporate\Communications\Images\logos\_Mathematica Policy Research Logo\Mathematica-logo-RGB.png"/>
          <p:cNvPicPr>
            <a:picLocks noChangeAspect="1" noChangeArrowheads="1"/>
          </p:cNvPicPr>
          <p:nvPr userDrawn="1"/>
        </p:nvPicPr>
        <p:blipFill>
          <a:blip r:embed="rId2"/>
          <a:srcRect/>
          <a:stretch>
            <a:fillRect/>
          </a:stretch>
        </p:blipFill>
        <p:spPr bwMode="auto">
          <a:xfrm>
            <a:off x="228600" y="6257244"/>
            <a:ext cx="1380760" cy="457200"/>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838200"/>
          </a:xfrm>
          <a:prstGeom prst="rect">
            <a:avLst/>
          </a:prstGeom>
        </p:spPr>
        <p:txBody>
          <a:bodyPr anchor="t" anchorCtr="0"/>
          <a:lstStyle>
            <a:lvl1pPr algn="l">
              <a:defRPr sz="2100" b="0">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85800"/>
            <a:ext cx="5111750" cy="5440363"/>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atin typeface="Franklin Gothic Book"/>
                <a:cs typeface="Franklin Gothic Book"/>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676400"/>
            <a:ext cx="3008313" cy="4449763"/>
          </a:xfrm>
          <a:prstGeom prst="rect">
            <a:avLst/>
          </a:prstGeom>
        </p:spPr>
        <p:txBody>
          <a:bodyPr/>
          <a:lstStyle>
            <a:lvl1pPr marL="0" indent="0">
              <a:buNone/>
              <a:defRPr sz="1800">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DAA3696B-30FA-4491-B3F3-9B91F8ECACA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14BB7B8C-EE5D-480C-9C0C-F80004B6B36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8910E1D-ABB8-4096-805A-042D05941B4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53144" cy="414867"/>
          </a:xfrm>
          <a:prstGeom prst="rect">
            <a:avLst/>
          </a:prstGeom>
          <a:gradFill flip="none" rotWithShape="1">
            <a:gsLst>
              <a:gs pos="72000">
                <a:srgbClr val="0C61A4"/>
              </a:gs>
              <a:gs pos="100000">
                <a:srgbClr val="08487C"/>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2"/>
          <p:cNvSpPr txBox="1">
            <a:spLocks/>
          </p:cNvSpPr>
          <p:nvPr userDrawn="1"/>
        </p:nvSpPr>
        <p:spPr>
          <a:xfrm>
            <a:off x="608171" y="50797"/>
            <a:ext cx="5600011" cy="387354"/>
          </a:xfrm>
          <a:prstGeom prst="rect">
            <a:avLst/>
          </a:prstGeom>
        </p:spPr>
        <p:txBody>
          <a:bodyPr vert="horz" lIns="0" tIns="45720" rIns="0" bIns="45720" rtlCol="0">
            <a:no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bg1"/>
                </a:solidFill>
                <a:effectLst/>
                <a:uLnTx/>
                <a:uFillTx/>
                <a:latin typeface="Baskerville Old Face"/>
                <a:ea typeface="+mn-ea"/>
                <a:cs typeface="Baskerville Old Face"/>
              </a:rPr>
              <a:t>Center on Budget and Policy Priorities</a:t>
            </a:r>
            <a:endParaRPr kumimoji="0" lang="en-US" sz="1400" b="0" i="0" u="none" strike="noStrike" kern="1200" cap="none" spc="0" normalizeH="0" baseline="0" noProof="0" dirty="0">
              <a:ln>
                <a:noFill/>
              </a:ln>
              <a:solidFill>
                <a:schemeClr val="bg1"/>
              </a:solidFill>
              <a:effectLst/>
              <a:uLnTx/>
              <a:uFillTx/>
              <a:latin typeface="Myriad Pro Semibold"/>
              <a:ea typeface="+mn-ea"/>
              <a:cs typeface="Myriad Pro Semibold"/>
            </a:endParaRPr>
          </a:p>
        </p:txBody>
      </p:sp>
      <p:pic>
        <p:nvPicPr>
          <p:cNvPr id="10" name="Picture 9" descr="logo.wmf"/>
          <p:cNvPicPr>
            <a:picLocks noChangeAspect="1"/>
          </p:cNvPicPr>
          <p:nvPr userDrawn="1"/>
        </p:nvPicPr>
        <p:blipFill>
          <a:blip r:embed="rId13" cstate="print"/>
          <a:stretch>
            <a:fillRect/>
          </a:stretch>
        </p:blipFill>
        <p:spPr>
          <a:xfrm>
            <a:off x="228947" y="46904"/>
            <a:ext cx="302336" cy="302336"/>
          </a:xfrm>
          <a:prstGeom prst="rect">
            <a:avLst/>
          </a:prstGeom>
        </p:spPr>
      </p:pic>
      <p:sp>
        <p:nvSpPr>
          <p:cNvPr id="5" name="TextBox 5"/>
          <p:cNvSpPr txBox="1">
            <a:spLocks noChangeArrowheads="1"/>
          </p:cNvSpPr>
          <p:nvPr userDrawn="1"/>
        </p:nvSpPr>
        <p:spPr bwMode="auto">
          <a:xfrm>
            <a:off x="7391400" y="6169025"/>
            <a:ext cx="1371600" cy="307975"/>
          </a:xfrm>
          <a:prstGeom prst="rect">
            <a:avLst/>
          </a:prstGeom>
          <a:solidFill>
            <a:schemeClr val="bg1"/>
          </a:solidFill>
          <a:ln w="9525">
            <a:noFill/>
            <a:miter lim="800000"/>
            <a:headEnd/>
            <a:tailEnd/>
          </a:ln>
        </p:spPr>
        <p:txBody>
          <a:bodyPr>
            <a:spAutoFit/>
          </a:bodyPr>
          <a:lstStyle/>
          <a:p>
            <a:pPr algn="r"/>
            <a:r>
              <a:rPr lang="en-US" sz="1400" dirty="0">
                <a:solidFill>
                  <a:srgbClr val="0C61A4"/>
                </a:solidFill>
                <a:latin typeface="Franklin Gothic Medium"/>
                <a:cs typeface="Franklin Gothic Medium"/>
              </a:rPr>
              <a:t>cbpp.org</a:t>
            </a:r>
          </a:p>
        </p:txBody>
      </p:sp>
      <p:sp>
        <p:nvSpPr>
          <p:cNvPr id="6" name="Slide Number Placeholder 5"/>
          <p:cNvSpPr>
            <a:spLocks noGrp="1"/>
          </p:cNvSpPr>
          <p:nvPr>
            <p:ph type="sldNum" sz="quarter" idx="4"/>
          </p:nvPr>
        </p:nvSpPr>
        <p:spPr>
          <a:xfrm>
            <a:off x="8229600" y="92075"/>
            <a:ext cx="533400" cy="365125"/>
          </a:xfrm>
          <a:prstGeom prst="rect">
            <a:avLst/>
          </a:prstGeom>
        </p:spPr>
        <p:txBody>
          <a:bodyPr/>
          <a:lstStyle>
            <a:lvl1pPr algn="ctr">
              <a:defRPr sz="1400">
                <a:solidFill>
                  <a:schemeClr val="bg1"/>
                </a:solidFill>
                <a:latin typeface="Franklin Gothic Book"/>
                <a:cs typeface="Franklin Gothic Book"/>
              </a:defRPr>
            </a:lvl1pPr>
          </a:lstStyle>
          <a:p>
            <a:fld id="{D391454F-07E3-4287-AD19-7E12999A905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mailto:mderr@mathematica-mpr.com" TargetMode="External"/><Relationship Id="rId2" Type="http://schemas.openxmlformats.org/officeDocument/2006/relationships/hyperlink" Target="mailto:Pavetti@cbpp.org" TargetMode="External"/><Relationship Id="rId1" Type="http://schemas.openxmlformats.org/officeDocument/2006/relationships/slideLayout" Target="../slideLayouts/slideLayout1.xml"/><Relationship Id="rId4" Type="http://schemas.openxmlformats.org/officeDocument/2006/relationships/hyperlink" Target="http://www.buildingbetterprograms.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1"/>
          <p:cNvSpPr txBox="1">
            <a:spLocks/>
          </p:cNvSpPr>
          <p:nvPr/>
        </p:nvSpPr>
        <p:spPr bwMode="auto">
          <a:xfrm>
            <a:off x="1295400" y="923544"/>
            <a:ext cx="6553200" cy="181965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457200" rtl="0" eaLnBrk="1" fontAlgn="base" latinLnBrk="0" hangingPunct="1">
              <a:lnSpc>
                <a:spcPts val="45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0C61A4"/>
                </a:solidFill>
                <a:effectLst/>
                <a:uLnTx/>
                <a:uFillTx/>
                <a:latin typeface="Franklin Gothic Book"/>
                <a:ea typeface="ＭＳ Ｐゴシック"/>
                <a:cs typeface="Franklin Gothic Book"/>
              </a:rPr>
              <a:t>A Focus on Goal Achievement:</a:t>
            </a:r>
            <a:r>
              <a:rPr kumimoji="0" lang="en-US" sz="2800" b="1" i="0" u="none" strike="noStrike" kern="1200" cap="none" spc="0" normalizeH="0" noProof="0" dirty="0" smtClean="0">
                <a:ln>
                  <a:noFill/>
                </a:ln>
                <a:solidFill>
                  <a:srgbClr val="0C61A4"/>
                </a:solidFill>
                <a:effectLst/>
                <a:uLnTx/>
                <a:uFillTx/>
                <a:latin typeface="Franklin Gothic Book"/>
                <a:ea typeface="ＭＳ Ｐゴシック"/>
                <a:cs typeface="Franklin Gothic Book"/>
              </a:rPr>
              <a:t>  </a:t>
            </a:r>
          </a:p>
          <a:p>
            <a:pPr marL="0" marR="0" lvl="0" indent="0" algn="ctr" defTabSz="457200" rtl="0" eaLnBrk="1" fontAlgn="base" latinLnBrk="0" hangingPunct="1">
              <a:lnSpc>
                <a:spcPts val="4500"/>
              </a:lnSpc>
              <a:spcBef>
                <a:spcPct val="0"/>
              </a:spcBef>
              <a:spcAft>
                <a:spcPct val="0"/>
              </a:spcAft>
              <a:buClrTx/>
              <a:buSzTx/>
              <a:buFontTx/>
              <a:buNone/>
              <a:tabLst/>
              <a:defRPr/>
            </a:pPr>
            <a:r>
              <a:rPr kumimoji="0" lang="en-US" sz="2800" b="1" i="0" u="none" strike="noStrike" kern="1200" cap="none" spc="0" normalizeH="0" noProof="0" dirty="0" smtClean="0">
                <a:ln>
                  <a:noFill/>
                </a:ln>
                <a:solidFill>
                  <a:srgbClr val="0C61A4"/>
                </a:solidFill>
                <a:effectLst/>
                <a:uLnTx/>
                <a:uFillTx/>
                <a:latin typeface="Franklin Gothic Book"/>
                <a:ea typeface="ＭＳ Ｐゴシック"/>
                <a:cs typeface="Franklin Gothic Book"/>
              </a:rPr>
              <a:t>An Emerging Framework for Employment and Related Human Service Programs</a:t>
            </a:r>
            <a:endParaRPr kumimoji="0" lang="en-US" sz="2800" b="1" i="0" u="none" strike="noStrike" kern="1200" cap="none" spc="0" normalizeH="0" baseline="0" noProof="0" dirty="0" smtClean="0">
              <a:ln>
                <a:noFill/>
              </a:ln>
              <a:solidFill>
                <a:srgbClr val="0C61A4"/>
              </a:solidFill>
              <a:effectLst/>
              <a:uLnTx/>
              <a:uFillTx/>
              <a:latin typeface="Franklin Gothic Book"/>
              <a:ea typeface="ＭＳ Ｐゴシック"/>
              <a:cs typeface="Franklin Gothic Book"/>
            </a:endParaRPr>
          </a:p>
        </p:txBody>
      </p:sp>
      <p:sp>
        <p:nvSpPr>
          <p:cNvPr id="68" name="Title 1"/>
          <p:cNvSpPr txBox="1">
            <a:spLocks/>
          </p:cNvSpPr>
          <p:nvPr/>
        </p:nvSpPr>
        <p:spPr bwMode="auto">
          <a:xfrm>
            <a:off x="2590800" y="3047999"/>
            <a:ext cx="4229100" cy="2286001"/>
          </a:xfrm>
          <a:prstGeom prst="rect">
            <a:avLst/>
          </a:prstGeom>
          <a:noFill/>
          <a:ln w="9525">
            <a:noFill/>
            <a:miter lim="800000"/>
            <a:headEnd/>
            <a:tailEnd/>
          </a:ln>
        </p:spPr>
        <p:txBody>
          <a:bodyPr/>
          <a:lstStyle/>
          <a:p>
            <a:pPr algn="ctr"/>
            <a:endParaRPr lang="en-US" dirty="0" smtClean="0">
              <a:solidFill>
                <a:srgbClr val="0C61A4"/>
              </a:solidFill>
              <a:latin typeface="Franklin Gothic Book"/>
              <a:cs typeface="Franklin Gothic Book"/>
            </a:endParaRPr>
          </a:p>
          <a:p>
            <a:pPr algn="ctr"/>
            <a:r>
              <a:rPr lang="en-US" dirty="0" err="1" smtClean="0">
                <a:solidFill>
                  <a:srgbClr val="0C61A4"/>
                </a:solidFill>
                <a:latin typeface="Franklin Gothic Book"/>
                <a:cs typeface="Franklin Gothic Book"/>
              </a:rPr>
              <a:t>LaDonna</a:t>
            </a:r>
            <a:r>
              <a:rPr lang="en-US" dirty="0" smtClean="0">
                <a:solidFill>
                  <a:srgbClr val="0C61A4"/>
                </a:solidFill>
                <a:latin typeface="Franklin Gothic Book"/>
                <a:cs typeface="Franklin Gothic Book"/>
              </a:rPr>
              <a:t> Pavetti, Ph.D. </a:t>
            </a:r>
          </a:p>
          <a:p>
            <a:pPr algn="ctr"/>
            <a:r>
              <a:rPr lang="en-US" dirty="0" smtClean="0">
                <a:solidFill>
                  <a:srgbClr val="0C61A4"/>
                </a:solidFill>
                <a:latin typeface="Franklin Gothic Book"/>
                <a:cs typeface="Franklin Gothic Book"/>
              </a:rPr>
              <a:t>Center on Budget and Policy Priorities</a:t>
            </a:r>
          </a:p>
          <a:p>
            <a:pPr algn="ctr"/>
            <a:endParaRPr lang="en-US" dirty="0" smtClean="0">
              <a:solidFill>
                <a:srgbClr val="0C61A4"/>
              </a:solidFill>
              <a:latin typeface="Franklin Gothic Book"/>
              <a:cs typeface="Franklin Gothic Book"/>
            </a:endParaRPr>
          </a:p>
        </p:txBody>
      </p:sp>
      <p:sp>
        <p:nvSpPr>
          <p:cNvPr id="69" name="Title 1"/>
          <p:cNvSpPr txBox="1">
            <a:spLocks/>
          </p:cNvSpPr>
          <p:nvPr/>
        </p:nvSpPr>
        <p:spPr bwMode="auto">
          <a:xfrm>
            <a:off x="1885950" y="5334000"/>
            <a:ext cx="5638800" cy="609600"/>
          </a:xfrm>
          <a:prstGeom prst="rect">
            <a:avLst/>
          </a:prstGeom>
          <a:noFill/>
          <a:ln w="9525">
            <a:noFill/>
            <a:miter lim="800000"/>
            <a:headEnd/>
            <a:tailEnd/>
          </a:ln>
        </p:spPr>
        <p:txBody>
          <a:bodyPr/>
          <a:lstStyle/>
          <a:p>
            <a:pPr algn="ctr"/>
            <a:r>
              <a:rPr lang="en-US" dirty="0" smtClean="0">
                <a:solidFill>
                  <a:srgbClr val="0C61A4"/>
                </a:solidFill>
                <a:latin typeface="Franklin Gothic Book"/>
                <a:cs typeface="Franklin Gothic Book"/>
              </a:rPr>
              <a:t>July 22, 2015</a:t>
            </a:r>
            <a:endParaRPr lang="en-US" dirty="0">
              <a:solidFill>
                <a:srgbClr val="0C61A4"/>
              </a:solidFill>
              <a:latin typeface="Franklin Gothic Book"/>
              <a:cs typeface="Franklin Gothic Book"/>
            </a:endParaRPr>
          </a:p>
        </p:txBody>
      </p:sp>
      <p:sp>
        <p:nvSpPr>
          <p:cNvPr id="6" name="Slide Number Placeholder 5"/>
          <p:cNvSpPr>
            <a:spLocks noGrp="1"/>
          </p:cNvSpPr>
          <p:nvPr>
            <p:ph type="sldNum" sz="quarter" idx="12"/>
          </p:nvPr>
        </p:nvSpPr>
        <p:spPr/>
        <p:txBody>
          <a:bodyPr/>
          <a:lstStyle/>
          <a:p>
            <a:fld id="{D391454F-07E3-4287-AD19-7E12999A905B}" type="slidenum">
              <a:rPr lang="en-US" smtClean="0"/>
              <a:pPr/>
              <a:t>0</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286" y="533400"/>
            <a:ext cx="7772400" cy="457200"/>
          </a:xfrm>
        </p:spPr>
        <p:txBody>
          <a:bodyPr/>
          <a:lstStyle/>
          <a:p>
            <a:r>
              <a:rPr lang="en-US" sz="2100" b="1" dirty="0"/>
              <a:t>What </a:t>
            </a:r>
            <a:r>
              <a:rPr lang="en-US" sz="2100" b="1" dirty="0" smtClean="0"/>
              <a:t>is toxic stress and why does it matter? </a:t>
            </a:r>
            <a:r>
              <a:rPr lang="en-US" sz="2100" b="1" dirty="0"/>
              <a:t/>
            </a:r>
            <a:br>
              <a:rPr lang="en-US" sz="2100" b="1" dirty="0"/>
            </a:br>
            <a:endParaRPr lang="en-US" sz="2100" b="1" dirty="0"/>
          </a:p>
        </p:txBody>
      </p:sp>
      <p:sp>
        <p:nvSpPr>
          <p:cNvPr id="5" name="TextBox 4"/>
          <p:cNvSpPr txBox="1"/>
          <p:nvPr/>
        </p:nvSpPr>
        <p:spPr>
          <a:xfrm>
            <a:off x="685800" y="1524000"/>
            <a:ext cx="7543800" cy="3416320"/>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Toxic stress </a:t>
            </a:r>
            <a:r>
              <a:rPr lang="en-US" dirty="0" smtClean="0"/>
              <a:t>is prolonged activation of stress response systems in the absence of protective relationships.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Toxic stress disrupts brain architecture and impairs the development of executive functions.</a:t>
            </a:r>
          </a:p>
          <a:p>
            <a:endParaRPr lang="en-US" dirty="0" smtClean="0"/>
          </a:p>
          <a:p>
            <a:pPr marL="285750" indent="-285750">
              <a:buFont typeface="Arial" panose="020B0604020202020204" pitchFamily="34" charset="0"/>
              <a:buChar char="•"/>
            </a:pPr>
            <a:r>
              <a:rPr lang="en-US" dirty="0" smtClean="0"/>
              <a:t>If </a:t>
            </a:r>
            <a:r>
              <a:rPr lang="en-US" dirty="0"/>
              <a:t>children do not get what they need from their relationships with adults and the conditions in their environments—or (worse) if those influences are sources of toxic stress—their skill development can be seriously delayed or impaired.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Exposure to toxic stress has lifelong consequences</a:t>
            </a:r>
            <a:endParaRPr lang="en-US" dirty="0"/>
          </a:p>
        </p:txBody>
      </p:sp>
    </p:spTree>
    <p:extLst>
      <p:ext uri="{BB962C8B-B14F-4D97-AF65-F5344CB8AC3E}">
        <p14:creationId xmlns:p14="http://schemas.microsoft.com/office/powerpoint/2010/main" val="3395131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724" y="685800"/>
            <a:ext cx="7772400" cy="762000"/>
          </a:xfrm>
        </p:spPr>
        <p:txBody>
          <a:bodyPr/>
          <a:lstStyle/>
          <a:p>
            <a:r>
              <a:rPr lang="en-US" sz="2100" b="1" dirty="0"/>
              <a:t>What </a:t>
            </a:r>
            <a:r>
              <a:rPr lang="en-US" sz="2100" b="1" dirty="0" smtClean="0"/>
              <a:t>is the “bandwidth tax” and what does it have to do with living in poverty?</a:t>
            </a:r>
            <a:endParaRPr lang="en-US" sz="2100" b="1" dirty="0"/>
          </a:p>
        </p:txBody>
      </p:sp>
      <p:sp>
        <p:nvSpPr>
          <p:cNvPr id="3" name="Content Placeholder 2"/>
          <p:cNvSpPr>
            <a:spLocks noGrp="1"/>
          </p:cNvSpPr>
          <p:nvPr>
            <p:ph idx="1"/>
          </p:nvPr>
        </p:nvSpPr>
        <p:spPr>
          <a:xfrm>
            <a:off x="414912" y="1447800"/>
            <a:ext cx="8229600" cy="4899512"/>
          </a:xfrm>
        </p:spPr>
        <p:txBody>
          <a:bodyPr/>
          <a:lstStyle/>
          <a:p>
            <a:pPr>
              <a:spcAft>
                <a:spcPts val="1200"/>
              </a:spcAft>
            </a:pPr>
            <a:r>
              <a:rPr lang="en-US" sz="2000" dirty="0" smtClean="0"/>
              <a:t>Living in poverty means living in chronic scarcity</a:t>
            </a:r>
          </a:p>
          <a:p>
            <a:pPr>
              <a:spcAft>
                <a:spcPts val="1200"/>
              </a:spcAft>
            </a:pPr>
            <a:r>
              <a:rPr lang="en-US" sz="2000" dirty="0" smtClean="0"/>
              <a:t>Living </a:t>
            </a:r>
            <a:r>
              <a:rPr lang="en-US" sz="2000" dirty="0"/>
              <a:t>under the conditions of scarcity imposes a “bandwidth tax” which reduces the cognitive resources that individuals have available to devote to activities aimed at achieving long-term </a:t>
            </a:r>
            <a:r>
              <a:rPr lang="en-US" sz="2000" dirty="0" smtClean="0"/>
              <a:t>goals</a:t>
            </a:r>
          </a:p>
          <a:p>
            <a:pPr>
              <a:spcAft>
                <a:spcPts val="1200"/>
              </a:spcAft>
            </a:pPr>
            <a:r>
              <a:rPr lang="en-US" sz="2000" dirty="0" smtClean="0"/>
              <a:t>Researchers </a:t>
            </a:r>
            <a:r>
              <a:rPr lang="en-US" sz="2000" dirty="0"/>
              <a:t>that have studied scarcity liken living in poverty to living perpetually on a missed night of </a:t>
            </a:r>
            <a:r>
              <a:rPr lang="en-US" sz="2000" dirty="0" smtClean="0"/>
              <a:t>sleep </a:t>
            </a:r>
          </a:p>
          <a:p>
            <a:r>
              <a:rPr lang="en-US" sz="2000" dirty="0" smtClean="0"/>
              <a:t>The impact of the bandwidth tax:</a:t>
            </a:r>
          </a:p>
          <a:p>
            <a:pPr lvl="1"/>
            <a:r>
              <a:rPr lang="en-US" sz="2000" dirty="0" smtClean="0"/>
              <a:t>Reduces capacity to think logically and analyze and solve novel problems and process information</a:t>
            </a:r>
          </a:p>
          <a:p>
            <a:pPr lvl="1"/>
            <a:r>
              <a:rPr lang="en-US" sz="2000" dirty="0" smtClean="0"/>
              <a:t>Diminishes ability to evaluate options and make high-quality decisions</a:t>
            </a:r>
          </a:p>
          <a:p>
            <a:pPr lvl="1"/>
            <a:r>
              <a:rPr lang="en-US" sz="2000" dirty="0" smtClean="0"/>
              <a:t>Impairs self-control, often leading to impulsivity</a:t>
            </a:r>
          </a:p>
          <a:p>
            <a:pPr marL="457200" lvl="1" indent="0">
              <a:buNone/>
            </a:pPr>
            <a:r>
              <a:rPr lang="en-US" sz="1800" dirty="0"/>
              <a:t>     </a:t>
            </a:r>
            <a:endParaRPr lang="en-US" sz="1800" dirty="0" smtClean="0"/>
          </a:p>
        </p:txBody>
      </p:sp>
    </p:spTree>
    <p:extLst>
      <p:ext uri="{BB962C8B-B14F-4D97-AF65-F5344CB8AC3E}">
        <p14:creationId xmlns:p14="http://schemas.microsoft.com/office/powerpoint/2010/main" val="787962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Environmental and “life” factors that negatively impact executive functions </a:t>
            </a:r>
            <a:endParaRPr lang="en-US" dirty="0"/>
          </a:p>
        </p:txBody>
      </p:sp>
      <p:sp>
        <p:nvSpPr>
          <p:cNvPr id="3" name="Content Placeholder 2"/>
          <p:cNvSpPr>
            <a:spLocks noGrp="1"/>
          </p:cNvSpPr>
          <p:nvPr>
            <p:ph idx="1"/>
          </p:nvPr>
        </p:nvSpPr>
        <p:spPr>
          <a:xfrm>
            <a:off x="628650" y="1453041"/>
            <a:ext cx="7886700" cy="3761571"/>
          </a:xfrm>
        </p:spPr>
        <p:txBody>
          <a:bodyPr>
            <a:normAutofit/>
          </a:bodyPr>
          <a:lstStyle/>
          <a:p>
            <a:pPr marL="257175" indent="-257175">
              <a:buFont typeface="Wingdings" pitchFamily="2" charset="2"/>
              <a:buChar char="Ø"/>
            </a:pPr>
            <a:endParaRPr lang="en-US" sz="1650" dirty="0"/>
          </a:p>
          <a:p>
            <a:endParaRPr lang="en-US" dirty="0"/>
          </a:p>
        </p:txBody>
      </p:sp>
      <p:sp>
        <p:nvSpPr>
          <p:cNvPr id="4" name="Content Placeholder 2"/>
          <p:cNvSpPr txBox="1">
            <a:spLocks/>
          </p:cNvSpPr>
          <p:nvPr/>
        </p:nvSpPr>
        <p:spPr>
          <a:xfrm>
            <a:off x="457200" y="1828800"/>
            <a:ext cx="8229600" cy="2849562"/>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2100" kern="1200">
                <a:solidFill>
                  <a:schemeClr val="tx1"/>
                </a:solidFill>
                <a:latin typeface="Franklin Gothic Book"/>
                <a:ea typeface="ＭＳ Ｐゴシック" pitchFamily="-65" charset="-128"/>
                <a:cs typeface="Franklin Gothic Book"/>
              </a:defRPr>
            </a:lvl1pPr>
            <a:lvl2pPr marL="742950" indent="-285750" algn="l" defTabSz="457200" rtl="0" eaLnBrk="0" fontAlgn="base" hangingPunct="0">
              <a:spcBef>
                <a:spcPct val="20000"/>
              </a:spcBef>
              <a:spcAft>
                <a:spcPct val="0"/>
              </a:spcAft>
              <a:buFont typeface="Arial" pitchFamily="34" charset="0"/>
              <a:buChar char="–"/>
              <a:defRPr sz="2100" kern="1200">
                <a:solidFill>
                  <a:schemeClr val="tx1"/>
                </a:solidFill>
                <a:latin typeface="Franklin Gothic Book"/>
                <a:ea typeface="ＭＳ Ｐゴシック" pitchFamily="-65" charset="-128"/>
                <a:cs typeface="Franklin Gothic Book"/>
              </a:defRPr>
            </a:lvl2pPr>
            <a:lvl3pPr marL="1143000" indent="-228600" algn="l" defTabSz="457200" rtl="0" eaLnBrk="0" fontAlgn="base" hangingPunct="0">
              <a:spcBef>
                <a:spcPct val="20000"/>
              </a:spcBef>
              <a:spcAft>
                <a:spcPct val="0"/>
              </a:spcAft>
              <a:buFont typeface="Arial" pitchFamily="34" charset="0"/>
              <a:buChar char="•"/>
              <a:defRPr sz="1800" kern="1200">
                <a:solidFill>
                  <a:schemeClr val="tx1"/>
                </a:solidFill>
                <a:latin typeface="Franklin Gothic Book"/>
                <a:ea typeface="ＭＳ Ｐゴシック" pitchFamily="-65" charset="-128"/>
                <a:cs typeface="Franklin Gothic Book"/>
              </a:defRPr>
            </a:lvl3pPr>
            <a:lvl4pPr marL="1600200" indent="-228600" algn="l" defTabSz="457200" rtl="0" eaLnBrk="0" fontAlgn="base" hangingPunct="0">
              <a:spcBef>
                <a:spcPct val="20000"/>
              </a:spcBef>
              <a:spcAft>
                <a:spcPct val="0"/>
              </a:spcAft>
              <a:buFont typeface="Arial" pitchFamily="34" charset="0"/>
              <a:buChar char="–"/>
              <a:defRPr sz="1600" kern="1200">
                <a:solidFill>
                  <a:schemeClr val="tx1"/>
                </a:solidFill>
                <a:latin typeface="Franklin Gothic Book"/>
                <a:ea typeface="ＭＳ Ｐゴシック" pitchFamily="-65" charset="-128"/>
                <a:cs typeface="Franklin Gothic Book"/>
              </a:defRPr>
            </a:lvl4pPr>
            <a:lvl5pPr marL="2057400" indent="-228600" algn="l" defTabSz="457200" rtl="0" eaLnBrk="0" fontAlgn="base" hangingPunct="0">
              <a:spcBef>
                <a:spcPct val="20000"/>
              </a:spcBef>
              <a:spcAft>
                <a:spcPct val="0"/>
              </a:spcAft>
              <a:buFont typeface="Arial" pitchFamily="34" charset="0"/>
              <a:buChar char="»"/>
              <a:defRPr sz="1400" kern="1200">
                <a:solidFill>
                  <a:schemeClr val="tx1"/>
                </a:solidFill>
                <a:latin typeface="Franklin Gothic Book"/>
                <a:ea typeface="ＭＳ Ｐゴシック" pitchFamily="-65" charset="-128"/>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Stress</a:t>
            </a:r>
          </a:p>
          <a:p>
            <a:r>
              <a:rPr lang="en-US" sz="2000" dirty="0" smtClean="0"/>
              <a:t>Poor nutrition </a:t>
            </a:r>
          </a:p>
          <a:p>
            <a:r>
              <a:rPr lang="en-US" sz="2000" dirty="0" smtClean="0"/>
              <a:t>Lack of sleep</a:t>
            </a:r>
          </a:p>
          <a:p>
            <a:r>
              <a:rPr lang="en-US" sz="2000" dirty="0" smtClean="0"/>
              <a:t>Lack of social connections (loneliness)</a:t>
            </a:r>
          </a:p>
          <a:p>
            <a:r>
              <a:rPr lang="en-US" sz="2000" dirty="0" smtClean="0"/>
              <a:t>Sadness</a:t>
            </a:r>
          </a:p>
          <a:p>
            <a:r>
              <a:rPr lang="en-US" sz="2000" dirty="0" smtClean="0"/>
              <a:t>Physically unfit </a:t>
            </a:r>
          </a:p>
          <a:p>
            <a:endParaRPr lang="en-US" sz="2000" dirty="0"/>
          </a:p>
          <a:p>
            <a:pPr marL="0" indent="0">
              <a:buNone/>
            </a:pPr>
            <a:endParaRPr lang="en-US" sz="2000" dirty="0" smtClean="0"/>
          </a:p>
          <a:p>
            <a:pPr marL="0" indent="0">
              <a:buNone/>
            </a:pPr>
            <a:endParaRPr lang="en-US" sz="2000" dirty="0" smtClean="0"/>
          </a:p>
          <a:p>
            <a:pPr marL="457200" lvl="1" indent="0">
              <a:buFont typeface="Arial" pitchFamily="34" charset="0"/>
              <a:buNone/>
            </a:pPr>
            <a:r>
              <a:rPr lang="en-US" sz="1800" dirty="0" smtClean="0"/>
              <a:t>     </a:t>
            </a:r>
          </a:p>
        </p:txBody>
      </p:sp>
    </p:spTree>
    <p:extLst>
      <p:ext uri="{BB962C8B-B14F-4D97-AF65-F5344CB8AC3E}">
        <p14:creationId xmlns:p14="http://schemas.microsoft.com/office/powerpoint/2010/main" val="3877292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a:endCxn id="9" idx="3"/>
          </p:cNvCxnSpPr>
          <p:nvPr/>
        </p:nvCxnSpPr>
        <p:spPr>
          <a:xfrm>
            <a:off x="843991" y="3096380"/>
            <a:ext cx="2830095" cy="2417652"/>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9" name="Oval 8"/>
          <p:cNvSpPr/>
          <p:nvPr/>
        </p:nvSpPr>
        <p:spPr>
          <a:xfrm>
            <a:off x="3015691" y="1986942"/>
            <a:ext cx="4495800" cy="4132243"/>
          </a:xfrm>
          <a:prstGeom prst="ellipse">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smtClean="0">
                <a:latin typeface="Calibri Light" panose="020F0302020204030204" pitchFamily="34" charset="0"/>
              </a:rPr>
              <a:t>Human Service Programs</a:t>
            </a:r>
          </a:p>
          <a:p>
            <a:pPr algn="ctr"/>
            <a:endParaRPr lang="en-US" b="1" dirty="0" smtClean="0">
              <a:latin typeface="Calibri Light" panose="020F0302020204030204" pitchFamily="34" charset="0"/>
            </a:endParaRPr>
          </a:p>
          <a:p>
            <a:pPr algn="ctr"/>
            <a:endParaRPr lang="en-US" b="1" dirty="0">
              <a:latin typeface="Calibri Light" panose="020F0302020204030204" pitchFamily="34" charset="0"/>
            </a:endParaRPr>
          </a:p>
          <a:p>
            <a:pPr algn="ctr"/>
            <a:endParaRPr lang="en-US" b="1" dirty="0" smtClean="0">
              <a:latin typeface="Calibri Light" panose="020F0302020204030204" pitchFamily="34" charset="0"/>
            </a:endParaRPr>
          </a:p>
          <a:p>
            <a:pPr algn="ctr"/>
            <a:endParaRPr lang="en-US" b="1" dirty="0">
              <a:latin typeface="Calibri Light" panose="020F0302020204030204" pitchFamily="34" charset="0"/>
            </a:endParaRPr>
          </a:p>
          <a:p>
            <a:pPr algn="ctr"/>
            <a:endParaRPr lang="en-US" b="1" dirty="0" smtClean="0">
              <a:latin typeface="Calibri Light" panose="020F0302020204030204" pitchFamily="34" charset="0"/>
            </a:endParaRPr>
          </a:p>
          <a:p>
            <a:pPr algn="ctr"/>
            <a:endParaRPr lang="en-US" b="1" dirty="0">
              <a:latin typeface="Calibri Light" panose="020F0302020204030204" pitchFamily="34" charset="0"/>
            </a:endParaRPr>
          </a:p>
          <a:p>
            <a:pPr algn="ctr"/>
            <a:endParaRPr lang="en-US" b="1" dirty="0" smtClean="0">
              <a:latin typeface="Calibri Light" panose="020F0302020204030204" pitchFamily="34" charset="0"/>
            </a:endParaRPr>
          </a:p>
          <a:p>
            <a:pPr algn="ctr"/>
            <a:endParaRPr lang="en-US" b="1" dirty="0">
              <a:latin typeface="Calibri Light" panose="020F0302020204030204" pitchFamily="34" charset="0"/>
            </a:endParaRPr>
          </a:p>
          <a:p>
            <a:pPr algn="ctr"/>
            <a:endParaRPr lang="en-US" b="1" dirty="0" smtClean="0">
              <a:latin typeface="Calibri Light" panose="020F0302020204030204" pitchFamily="34" charset="0"/>
            </a:endParaRPr>
          </a:p>
          <a:p>
            <a:pPr algn="ctr"/>
            <a:endParaRPr lang="en-US" b="1" dirty="0">
              <a:latin typeface="Calibri Light" panose="020F0302020204030204" pitchFamily="34" charset="0"/>
            </a:endParaRPr>
          </a:p>
        </p:txBody>
      </p:sp>
      <p:sp>
        <p:nvSpPr>
          <p:cNvPr id="8" name="Oval 7"/>
          <p:cNvSpPr/>
          <p:nvPr/>
        </p:nvSpPr>
        <p:spPr>
          <a:xfrm>
            <a:off x="3706395" y="3207978"/>
            <a:ext cx="3048000" cy="2895600"/>
          </a:xfrm>
          <a:prstGeom prst="ellipse">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smtClean="0">
                <a:latin typeface="Calibri Light" panose="020F0302020204030204" pitchFamily="34" charset="0"/>
              </a:rPr>
              <a:t>Frontline Staff</a:t>
            </a:r>
          </a:p>
          <a:p>
            <a:pPr algn="ctr"/>
            <a:endParaRPr lang="en-US" b="1" dirty="0">
              <a:latin typeface="Calibri Light" panose="020F0302020204030204" pitchFamily="34" charset="0"/>
            </a:endParaRPr>
          </a:p>
          <a:p>
            <a:pPr algn="ctr"/>
            <a:endParaRPr lang="en-US" b="1" dirty="0" smtClean="0">
              <a:latin typeface="Calibri Light" panose="020F0302020204030204" pitchFamily="34" charset="0"/>
            </a:endParaRPr>
          </a:p>
          <a:p>
            <a:pPr algn="ctr"/>
            <a:endParaRPr lang="en-US" b="1" dirty="0">
              <a:latin typeface="Calibri Light" panose="020F0302020204030204" pitchFamily="34" charset="0"/>
            </a:endParaRPr>
          </a:p>
          <a:p>
            <a:pPr algn="ctr"/>
            <a:endParaRPr lang="en-US" b="1" dirty="0" smtClean="0">
              <a:latin typeface="Calibri Light" panose="020F0302020204030204" pitchFamily="34" charset="0"/>
            </a:endParaRPr>
          </a:p>
        </p:txBody>
      </p:sp>
      <p:sp>
        <p:nvSpPr>
          <p:cNvPr id="2" name="Title 1"/>
          <p:cNvSpPr>
            <a:spLocks noGrp="1"/>
          </p:cNvSpPr>
          <p:nvPr>
            <p:ph type="title"/>
          </p:nvPr>
        </p:nvSpPr>
        <p:spPr>
          <a:xfrm>
            <a:off x="457200" y="466168"/>
            <a:ext cx="8229600" cy="1057832"/>
          </a:xfrm>
        </p:spPr>
        <p:txBody>
          <a:bodyPr/>
          <a:lstStyle/>
          <a:p>
            <a:r>
              <a:rPr lang="en-US" sz="2000" dirty="0" smtClean="0"/>
              <a:t>Implications for Work and Related Human Service Programs:    </a:t>
            </a:r>
            <a:br>
              <a:rPr lang="en-US" sz="2000" dirty="0" smtClean="0"/>
            </a:br>
            <a:r>
              <a:rPr lang="en-US" sz="2000" i="1" dirty="0" smtClean="0"/>
              <a:t>Executive Function-Informed Practice Is Focused on Changing </a:t>
            </a:r>
            <a:r>
              <a:rPr lang="en-US" sz="2000" i="1" dirty="0" smtClean="0">
                <a:solidFill>
                  <a:srgbClr val="C00000"/>
                </a:solidFill>
              </a:rPr>
              <a:t>How</a:t>
            </a:r>
            <a:r>
              <a:rPr lang="en-US" sz="2000" i="1" dirty="0" smtClean="0"/>
              <a:t> We </a:t>
            </a:r>
            <a:r>
              <a:rPr lang="en-US" sz="2000" i="1" dirty="0"/>
              <a:t>P</a:t>
            </a:r>
            <a:r>
              <a:rPr lang="en-US" sz="2000" i="1" dirty="0" smtClean="0"/>
              <a:t>rovide Services</a:t>
            </a:r>
            <a:endParaRPr lang="en-US" sz="2000" i="1" dirty="0"/>
          </a:p>
        </p:txBody>
      </p:sp>
      <p:sp>
        <p:nvSpPr>
          <p:cNvPr id="3" name="Slide Number Placeholder 2"/>
          <p:cNvSpPr>
            <a:spLocks noGrp="1"/>
          </p:cNvSpPr>
          <p:nvPr>
            <p:ph type="sldNum" sz="quarter" idx="12"/>
          </p:nvPr>
        </p:nvSpPr>
        <p:spPr/>
        <p:txBody>
          <a:bodyPr/>
          <a:lstStyle/>
          <a:p>
            <a:fld id="{4ECEBBAF-A1F5-4C63-908C-D50EB8EAF57D}" type="slidenum">
              <a:rPr lang="en-US" smtClean="0"/>
              <a:pPr/>
              <a:t>12</a:t>
            </a:fld>
            <a:endParaRPr lang="en-US"/>
          </a:p>
        </p:txBody>
      </p:sp>
      <p:sp>
        <p:nvSpPr>
          <p:cNvPr id="7" name="Oval 6"/>
          <p:cNvSpPr/>
          <p:nvPr/>
        </p:nvSpPr>
        <p:spPr>
          <a:xfrm>
            <a:off x="4430295" y="4586238"/>
            <a:ext cx="1600200" cy="1524000"/>
          </a:xfrm>
          <a:prstGeom prst="ellipse">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smtClean="0">
                <a:latin typeface="Calibri Light" panose="020F0302020204030204" pitchFamily="34" charset="0"/>
              </a:rPr>
              <a:t>Clients</a:t>
            </a:r>
            <a:endParaRPr lang="en-US" b="1" dirty="0">
              <a:latin typeface="Calibri Light" panose="020F0302020204030204" pitchFamily="34" charset="0"/>
            </a:endParaRPr>
          </a:p>
        </p:txBody>
      </p:sp>
      <p:sp>
        <p:nvSpPr>
          <p:cNvPr id="10" name="TextBox 9"/>
          <p:cNvSpPr txBox="1"/>
          <p:nvPr/>
        </p:nvSpPr>
        <p:spPr>
          <a:xfrm>
            <a:off x="3782595" y="1662146"/>
            <a:ext cx="2895600" cy="369332"/>
          </a:xfrm>
          <a:prstGeom prst="rect">
            <a:avLst/>
          </a:prstGeom>
          <a:noFill/>
        </p:spPr>
        <p:txBody>
          <a:bodyPr wrap="square" rtlCol="0">
            <a:spAutoFit/>
          </a:bodyPr>
          <a:lstStyle/>
          <a:p>
            <a:pPr algn="ctr"/>
            <a:r>
              <a:rPr lang="en-US" b="1" dirty="0" smtClean="0">
                <a:latin typeface="Calibri Light" panose="020F0302020204030204" pitchFamily="34" charset="0"/>
              </a:rPr>
              <a:t>Policy/Community Context</a:t>
            </a:r>
            <a:endParaRPr lang="en-US" b="1" dirty="0">
              <a:latin typeface="Calibri Light" panose="020F0302020204030204" pitchFamily="34" charset="0"/>
            </a:endParaRPr>
          </a:p>
        </p:txBody>
      </p:sp>
      <p:sp>
        <p:nvSpPr>
          <p:cNvPr id="19" name="TextBox 18"/>
          <p:cNvSpPr txBox="1"/>
          <p:nvPr/>
        </p:nvSpPr>
        <p:spPr>
          <a:xfrm rot="2417853">
            <a:off x="561272" y="3702326"/>
            <a:ext cx="2791995" cy="369332"/>
          </a:xfrm>
          <a:prstGeom prst="rect">
            <a:avLst/>
          </a:prstGeom>
          <a:noFill/>
        </p:spPr>
        <p:txBody>
          <a:bodyPr wrap="square" rtlCol="0">
            <a:spAutoFit/>
          </a:bodyPr>
          <a:lstStyle/>
          <a:p>
            <a:r>
              <a:rPr lang="en-US" b="1" dirty="0" smtClean="0">
                <a:latin typeface="Calibri Light" panose="020F0302020204030204" pitchFamily="34" charset="0"/>
              </a:rPr>
              <a:t>Executive Function-informed</a:t>
            </a:r>
            <a:endParaRPr lang="en-US" b="1" dirty="0">
              <a:latin typeface="Calibri Light" panose="020F0302020204030204" pitchFamily="34" charset="0"/>
            </a:endParaRPr>
          </a:p>
        </p:txBody>
      </p:sp>
    </p:spTree>
    <p:extLst>
      <p:ext uri="{BB962C8B-B14F-4D97-AF65-F5344CB8AC3E}">
        <p14:creationId xmlns:p14="http://schemas.microsoft.com/office/powerpoint/2010/main" val="1790957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391454F-07E3-4287-AD19-7E12999A905B}" type="slidenum">
              <a:rPr lang="en-US" smtClean="0"/>
              <a:pPr/>
              <a:t>13</a:t>
            </a:fld>
            <a:endParaRPr lang="en-US" dirty="0"/>
          </a:p>
        </p:txBody>
      </p:sp>
      <p:sp>
        <p:nvSpPr>
          <p:cNvPr id="5" name="Title 1"/>
          <p:cNvSpPr txBox="1">
            <a:spLocks/>
          </p:cNvSpPr>
          <p:nvPr/>
        </p:nvSpPr>
        <p:spPr bwMode="auto">
          <a:xfrm>
            <a:off x="486809" y="433811"/>
            <a:ext cx="8170382" cy="704662"/>
          </a:xfrm>
          <a:prstGeom prst="rect">
            <a:avLst/>
          </a:prstGeom>
          <a:noFill/>
          <a:ln w="9525">
            <a:noFill/>
            <a:miter lim="800000"/>
            <a:headEnd/>
            <a:tailEnd/>
          </a:ln>
        </p:spPr>
        <p:txBody>
          <a:bodyPr anchor="t"/>
          <a:lstStyle/>
          <a:p>
            <a:pPr algn="ctr"/>
            <a:r>
              <a:rPr lang="en-US" sz="2400" dirty="0" smtClean="0">
                <a:latin typeface="Franklin Gothic Medium"/>
                <a:cs typeface="Franklin Gothic Medium"/>
              </a:rPr>
              <a:t>What Makes an EF-Informed Goal-Setting Process Different from Current Practice at the Frontline?</a:t>
            </a:r>
            <a:endParaRPr lang="en-US" sz="2400" dirty="0">
              <a:latin typeface="Franklin Gothic Medium"/>
              <a:cs typeface="Franklin Gothic Medium"/>
            </a:endParaRPr>
          </a:p>
        </p:txBody>
      </p:sp>
      <p:sp>
        <p:nvSpPr>
          <p:cNvPr id="7" name="Content Placeholder 2"/>
          <p:cNvSpPr txBox="1">
            <a:spLocks/>
          </p:cNvSpPr>
          <p:nvPr/>
        </p:nvSpPr>
        <p:spPr>
          <a:xfrm>
            <a:off x="914399" y="1762408"/>
            <a:ext cx="7315201" cy="3886200"/>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smtClean="0"/>
          </a:p>
        </p:txBody>
      </p:sp>
      <p:sp>
        <p:nvSpPr>
          <p:cNvPr id="8" name="Content Placeholder 2"/>
          <p:cNvSpPr txBox="1">
            <a:spLocks/>
          </p:cNvSpPr>
          <p:nvPr/>
        </p:nvSpPr>
        <p:spPr>
          <a:xfrm>
            <a:off x="529325" y="1171669"/>
            <a:ext cx="7574281" cy="4953000"/>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b="1" dirty="0" smtClean="0"/>
              <a:t>Assessment </a:t>
            </a:r>
            <a:r>
              <a:rPr lang="en-US" sz="2000" dirty="0" smtClean="0"/>
              <a:t>with a purpose – what is going to get in the way of success?</a:t>
            </a:r>
          </a:p>
          <a:p>
            <a:r>
              <a:rPr lang="en-US" sz="2000" dirty="0" smtClean="0"/>
              <a:t>More explicit emphasis on </a:t>
            </a:r>
            <a:r>
              <a:rPr lang="en-US" sz="2000" b="1" dirty="0" smtClean="0"/>
              <a:t>goal setting and achievement </a:t>
            </a:r>
            <a:r>
              <a:rPr lang="en-US" sz="2000" dirty="0" smtClean="0"/>
              <a:t>– how goals are set matters </a:t>
            </a:r>
          </a:p>
          <a:p>
            <a:r>
              <a:rPr lang="en-US" sz="2000" dirty="0" smtClean="0"/>
              <a:t>More intentional and specific approach to </a:t>
            </a:r>
            <a:r>
              <a:rPr lang="en-US" sz="2000" b="1" dirty="0" smtClean="0"/>
              <a:t>planning</a:t>
            </a:r>
            <a:r>
              <a:rPr lang="en-US" sz="2000" dirty="0" smtClean="0"/>
              <a:t> – break goals down into manageable steps with explicit plans for achieving them (down to the day and time something will get done) </a:t>
            </a:r>
          </a:p>
          <a:p>
            <a:r>
              <a:rPr lang="en-US" sz="2000" dirty="0" smtClean="0"/>
              <a:t>“Living” plans that are </a:t>
            </a:r>
            <a:r>
              <a:rPr lang="en-US" sz="2000" b="1" dirty="0" smtClean="0"/>
              <a:t>regularly reviewed and revised</a:t>
            </a:r>
          </a:p>
          <a:p>
            <a:r>
              <a:rPr lang="en-US" sz="2000" dirty="0" smtClean="0"/>
              <a:t>Different approach to providing </a:t>
            </a:r>
            <a:r>
              <a:rPr lang="en-US" sz="2000" b="1" dirty="0" smtClean="0"/>
              <a:t>support</a:t>
            </a:r>
            <a:r>
              <a:rPr lang="en-US" sz="2000" dirty="0" smtClean="0"/>
              <a:t> – creating </a:t>
            </a:r>
            <a:r>
              <a:rPr lang="en-US" sz="2000" b="1" dirty="0" smtClean="0"/>
              <a:t>“scaffolds” </a:t>
            </a:r>
            <a:r>
              <a:rPr lang="en-US" sz="2000" dirty="0" smtClean="0"/>
              <a:t>that break tasks into </a:t>
            </a:r>
            <a:r>
              <a:rPr lang="en-US" sz="2000" b="1" dirty="0" smtClean="0"/>
              <a:t>small steps</a:t>
            </a:r>
            <a:r>
              <a:rPr lang="en-US" sz="2000" dirty="0" smtClean="0"/>
              <a:t>; provide as much support as is needed to successfully complete the task</a:t>
            </a:r>
          </a:p>
          <a:p>
            <a:r>
              <a:rPr lang="en-US" sz="2000" dirty="0" smtClean="0"/>
              <a:t>Important role for using </a:t>
            </a:r>
            <a:r>
              <a:rPr lang="en-US" sz="2000" b="1" dirty="0" smtClean="0"/>
              <a:t>incentives</a:t>
            </a:r>
            <a:r>
              <a:rPr lang="en-US" sz="2000" dirty="0" smtClean="0"/>
              <a:t> to engage participants and build skills</a:t>
            </a:r>
          </a:p>
          <a:p>
            <a:r>
              <a:rPr lang="en-US" sz="2000" dirty="0" smtClean="0"/>
              <a:t>Focus on </a:t>
            </a:r>
            <a:r>
              <a:rPr lang="en-US" sz="2000" b="1" dirty="0" smtClean="0"/>
              <a:t>active skill building </a:t>
            </a:r>
            <a:r>
              <a:rPr lang="en-US" sz="2000" dirty="0" smtClean="0"/>
              <a:t>that involves modeling use of skills and practice in settings that mimic the settings where they will be used</a:t>
            </a:r>
          </a:p>
          <a:p>
            <a:pPr marL="0" indent="0">
              <a:buFont typeface="Arial" pitchFamily="34" charset="0"/>
              <a:buNone/>
            </a:pPr>
            <a:endParaRPr lang="en-US" sz="2400" dirty="0" smtClean="0"/>
          </a:p>
          <a:p>
            <a:pPr marL="0" indent="0">
              <a:buFont typeface="Arial" pitchFamily="34" charset="0"/>
              <a:buNone/>
            </a:pPr>
            <a:endParaRPr lang="en-US" sz="2400" b="1" dirty="0" smtClean="0"/>
          </a:p>
          <a:p>
            <a:pPr marL="457200" lvl="1" indent="0">
              <a:buFont typeface="Arial" pitchFamily="34" charset="0"/>
              <a:buNone/>
            </a:pPr>
            <a:endParaRPr lang="en-US" sz="2000" dirty="0"/>
          </a:p>
        </p:txBody>
      </p:sp>
    </p:spTree>
    <p:extLst>
      <p:ext uri="{BB962C8B-B14F-4D97-AF65-F5344CB8AC3E}">
        <p14:creationId xmlns:p14="http://schemas.microsoft.com/office/powerpoint/2010/main" val="22224266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1109"/>
            <a:ext cx="8229600" cy="808038"/>
          </a:xfrm>
        </p:spPr>
        <p:txBody>
          <a:bodyPr/>
          <a:lstStyle/>
          <a:p>
            <a:r>
              <a:rPr lang="en-US" dirty="0" smtClean="0"/>
              <a:t>An Example of a Goal-Achievement Model</a:t>
            </a:r>
            <a:endParaRPr lang="en-US" dirty="0"/>
          </a:p>
        </p:txBody>
      </p:sp>
      <p:sp>
        <p:nvSpPr>
          <p:cNvPr id="4" name="Slide Number Placeholder 3"/>
          <p:cNvSpPr>
            <a:spLocks noGrp="1"/>
          </p:cNvSpPr>
          <p:nvPr>
            <p:ph type="sldNum" sz="quarter" idx="12"/>
          </p:nvPr>
        </p:nvSpPr>
        <p:spPr/>
        <p:txBody>
          <a:bodyPr/>
          <a:lstStyle/>
          <a:p>
            <a:fld id="{F8296727-BE47-4DDB-B3B7-C71239036FAB}" type="slidenum">
              <a:rPr lang="en-US" smtClean="0"/>
              <a:pPr/>
              <a:t>14</a:t>
            </a:fld>
            <a:endParaRPr lang="en-US"/>
          </a:p>
        </p:txBody>
      </p:sp>
      <p:sp>
        <p:nvSpPr>
          <p:cNvPr id="5" name="Rounded Rectangle 4"/>
          <p:cNvSpPr/>
          <p:nvPr/>
        </p:nvSpPr>
        <p:spPr>
          <a:xfrm>
            <a:off x="1409700" y="1219200"/>
            <a:ext cx="1371600" cy="7921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b="1" dirty="0" smtClean="0">
                <a:latin typeface="Calibri Light" panose="020F0302020204030204" pitchFamily="34" charset="0"/>
              </a:rPr>
              <a:t>Knowledge of strengths &amp; limitations</a:t>
            </a:r>
            <a:endParaRPr lang="en-US" sz="1400" b="1" dirty="0">
              <a:latin typeface="Calibri Light" panose="020F0302020204030204" pitchFamily="34" charset="0"/>
            </a:endParaRPr>
          </a:p>
        </p:txBody>
      </p:sp>
      <p:sp>
        <p:nvSpPr>
          <p:cNvPr id="6" name="Rounded Rectangle 5"/>
          <p:cNvSpPr/>
          <p:nvPr/>
        </p:nvSpPr>
        <p:spPr>
          <a:xfrm>
            <a:off x="3034228" y="1219200"/>
            <a:ext cx="1371600" cy="7921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b="1" dirty="0" smtClean="0">
                <a:latin typeface="Calibri Light" panose="020F0302020204030204" pitchFamily="34" charset="0"/>
              </a:rPr>
              <a:t>Knowledge of resources &amp; opportunities</a:t>
            </a:r>
            <a:endParaRPr lang="en-US" sz="1400" b="1" dirty="0">
              <a:latin typeface="Calibri Light" panose="020F0302020204030204" pitchFamily="34" charset="0"/>
            </a:endParaRPr>
          </a:p>
        </p:txBody>
      </p:sp>
      <p:sp>
        <p:nvSpPr>
          <p:cNvPr id="7" name="Rounded Rectangle 6"/>
          <p:cNvSpPr/>
          <p:nvPr/>
        </p:nvSpPr>
        <p:spPr>
          <a:xfrm>
            <a:off x="2157928" y="2224881"/>
            <a:ext cx="3124200" cy="7921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smtClean="0">
                <a:latin typeface="Calibri Light" panose="020F0302020204030204" pitchFamily="34" charset="0"/>
              </a:rPr>
              <a:t>Informed Goal-Setting</a:t>
            </a:r>
            <a:endParaRPr lang="en-US" b="1" dirty="0">
              <a:latin typeface="Calibri Light" panose="020F0302020204030204" pitchFamily="34" charset="0"/>
            </a:endParaRPr>
          </a:p>
        </p:txBody>
      </p:sp>
      <p:sp>
        <p:nvSpPr>
          <p:cNvPr id="8" name="Rounded Rectangle 7"/>
          <p:cNvSpPr/>
          <p:nvPr/>
        </p:nvSpPr>
        <p:spPr>
          <a:xfrm>
            <a:off x="4658756" y="1219200"/>
            <a:ext cx="1371600" cy="7921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b="1" dirty="0" smtClean="0">
                <a:latin typeface="Calibri Light" panose="020F0302020204030204" pitchFamily="34" charset="0"/>
              </a:rPr>
              <a:t>Motivation &amp; passion</a:t>
            </a:r>
            <a:endParaRPr lang="en-US" sz="1400" b="1" dirty="0">
              <a:latin typeface="Calibri Light" panose="020F0302020204030204" pitchFamily="34" charset="0"/>
            </a:endParaRPr>
          </a:p>
        </p:txBody>
      </p:sp>
      <p:sp>
        <p:nvSpPr>
          <p:cNvPr id="9" name="Rounded Rectangle 8"/>
          <p:cNvSpPr/>
          <p:nvPr/>
        </p:nvSpPr>
        <p:spPr>
          <a:xfrm>
            <a:off x="2157928" y="3362263"/>
            <a:ext cx="3124200" cy="7921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smtClean="0">
                <a:latin typeface="Calibri Light" panose="020F0302020204030204" pitchFamily="34" charset="0"/>
              </a:rPr>
              <a:t>Planning</a:t>
            </a:r>
            <a:endParaRPr lang="en-US" b="1" dirty="0">
              <a:latin typeface="Calibri Light" panose="020F0302020204030204" pitchFamily="34" charset="0"/>
            </a:endParaRPr>
          </a:p>
        </p:txBody>
      </p:sp>
      <p:sp>
        <p:nvSpPr>
          <p:cNvPr id="10" name="Rounded Rectangle 9"/>
          <p:cNvSpPr/>
          <p:nvPr/>
        </p:nvSpPr>
        <p:spPr>
          <a:xfrm>
            <a:off x="2157928" y="4499645"/>
            <a:ext cx="3124200" cy="7921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smtClean="0">
                <a:latin typeface="Calibri Light" panose="020F0302020204030204" pitchFamily="34" charset="0"/>
              </a:rPr>
              <a:t>Action</a:t>
            </a:r>
            <a:endParaRPr lang="en-US" b="1" dirty="0">
              <a:latin typeface="Calibri Light" panose="020F0302020204030204" pitchFamily="34" charset="0"/>
            </a:endParaRPr>
          </a:p>
        </p:txBody>
      </p:sp>
      <p:sp>
        <p:nvSpPr>
          <p:cNvPr id="11" name="Rounded Rectangle 10"/>
          <p:cNvSpPr/>
          <p:nvPr/>
        </p:nvSpPr>
        <p:spPr>
          <a:xfrm>
            <a:off x="2157928" y="5637027"/>
            <a:ext cx="3124200" cy="7921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smtClean="0">
                <a:latin typeface="Calibri Light" panose="020F0302020204030204" pitchFamily="34" charset="0"/>
              </a:rPr>
              <a:t>Review &amp; Refine</a:t>
            </a:r>
            <a:endParaRPr lang="en-US" b="1" dirty="0">
              <a:latin typeface="Calibri Light" panose="020F0302020204030204" pitchFamily="34" charset="0"/>
            </a:endParaRPr>
          </a:p>
        </p:txBody>
      </p:sp>
      <p:cxnSp>
        <p:nvCxnSpPr>
          <p:cNvPr id="17" name="Elbow Connector 16"/>
          <p:cNvCxnSpPr>
            <a:stCxn id="11" idx="2"/>
            <a:endCxn id="7" idx="1"/>
          </p:cNvCxnSpPr>
          <p:nvPr/>
        </p:nvCxnSpPr>
        <p:spPr>
          <a:xfrm rot="5400000" flipH="1">
            <a:off x="1034864" y="3744026"/>
            <a:ext cx="3808227" cy="1562100"/>
          </a:xfrm>
          <a:prstGeom prst="bentConnector4">
            <a:avLst>
              <a:gd name="adj1" fmla="val -6003"/>
              <a:gd name="adj2" fmla="val 127328"/>
            </a:avLst>
          </a:prstGeom>
          <a:ln w="28575">
            <a:prstDash val="solid"/>
            <a:tailEnd type="triangle"/>
          </a:ln>
        </p:spPr>
        <p:style>
          <a:lnRef idx="2">
            <a:schemeClr val="accent5"/>
          </a:lnRef>
          <a:fillRef idx="0">
            <a:schemeClr val="accent5"/>
          </a:fillRef>
          <a:effectRef idx="1">
            <a:schemeClr val="accent5"/>
          </a:effectRef>
          <a:fontRef idx="minor">
            <a:schemeClr val="tx1"/>
          </a:fontRef>
        </p:style>
      </p:cxnSp>
      <p:cxnSp>
        <p:nvCxnSpPr>
          <p:cNvPr id="22" name="Straight Arrow Connector 21"/>
          <p:cNvCxnSpPr>
            <a:stCxn id="7" idx="2"/>
            <a:endCxn id="9" idx="0"/>
          </p:cNvCxnSpPr>
          <p:nvPr/>
        </p:nvCxnSpPr>
        <p:spPr>
          <a:xfrm>
            <a:off x="3720028" y="3017043"/>
            <a:ext cx="0" cy="345220"/>
          </a:xfrm>
          <a:prstGeom prst="straightConnector1">
            <a:avLst/>
          </a:prstGeom>
          <a:ln w="28575">
            <a:tailEnd type="triangle"/>
          </a:ln>
        </p:spPr>
        <p:style>
          <a:lnRef idx="2">
            <a:schemeClr val="accent5"/>
          </a:lnRef>
          <a:fillRef idx="0">
            <a:schemeClr val="accent5"/>
          </a:fillRef>
          <a:effectRef idx="1">
            <a:schemeClr val="accent5"/>
          </a:effectRef>
          <a:fontRef idx="minor">
            <a:schemeClr val="tx1"/>
          </a:fontRef>
        </p:style>
      </p:cxnSp>
      <p:cxnSp>
        <p:nvCxnSpPr>
          <p:cNvPr id="25" name="Straight Arrow Connector 24"/>
          <p:cNvCxnSpPr>
            <a:stCxn id="9" idx="2"/>
            <a:endCxn id="10" idx="0"/>
          </p:cNvCxnSpPr>
          <p:nvPr/>
        </p:nvCxnSpPr>
        <p:spPr>
          <a:xfrm>
            <a:off x="3720028" y="4154425"/>
            <a:ext cx="0" cy="345220"/>
          </a:xfrm>
          <a:prstGeom prst="straightConnector1">
            <a:avLst/>
          </a:prstGeom>
          <a:ln w="28575">
            <a:tailEnd type="triangle"/>
          </a:ln>
        </p:spPr>
        <p:style>
          <a:lnRef idx="2">
            <a:schemeClr val="accent5"/>
          </a:lnRef>
          <a:fillRef idx="0">
            <a:schemeClr val="accent5"/>
          </a:fillRef>
          <a:effectRef idx="1">
            <a:schemeClr val="accent5"/>
          </a:effectRef>
          <a:fontRef idx="minor">
            <a:schemeClr val="tx1"/>
          </a:fontRef>
        </p:style>
      </p:cxnSp>
      <p:cxnSp>
        <p:nvCxnSpPr>
          <p:cNvPr id="27" name="Straight Arrow Connector 26"/>
          <p:cNvCxnSpPr>
            <a:stCxn id="10" idx="2"/>
            <a:endCxn id="11" idx="0"/>
          </p:cNvCxnSpPr>
          <p:nvPr/>
        </p:nvCxnSpPr>
        <p:spPr>
          <a:xfrm>
            <a:off x="3720028" y="5291807"/>
            <a:ext cx="0" cy="345220"/>
          </a:xfrm>
          <a:prstGeom prst="straightConnector1">
            <a:avLst/>
          </a:prstGeom>
          <a:ln w="28575">
            <a:tailEnd type="triangle"/>
          </a:ln>
        </p:spPr>
        <p:style>
          <a:lnRef idx="2">
            <a:schemeClr val="accent5"/>
          </a:lnRef>
          <a:fillRef idx="0">
            <a:schemeClr val="accent5"/>
          </a:fillRef>
          <a:effectRef idx="1">
            <a:schemeClr val="accent5"/>
          </a:effectRef>
          <a:fontRef idx="minor">
            <a:schemeClr val="tx1"/>
          </a:fontRef>
        </p:style>
      </p:cxnSp>
      <p:cxnSp>
        <p:nvCxnSpPr>
          <p:cNvPr id="31" name="Straight Arrow Connector 30"/>
          <p:cNvCxnSpPr>
            <a:stCxn id="6" idx="2"/>
            <a:endCxn id="7" idx="0"/>
          </p:cNvCxnSpPr>
          <p:nvPr/>
        </p:nvCxnSpPr>
        <p:spPr>
          <a:xfrm>
            <a:off x="3720028" y="2011362"/>
            <a:ext cx="0" cy="213519"/>
          </a:xfrm>
          <a:prstGeom prst="straightConnector1">
            <a:avLst/>
          </a:prstGeom>
          <a:ln w="28575">
            <a:tailEnd type="triangle"/>
          </a:ln>
        </p:spPr>
        <p:style>
          <a:lnRef idx="2">
            <a:schemeClr val="accent5"/>
          </a:lnRef>
          <a:fillRef idx="0">
            <a:schemeClr val="accent5"/>
          </a:fillRef>
          <a:effectRef idx="1">
            <a:schemeClr val="accent5"/>
          </a:effectRef>
          <a:fontRef idx="minor">
            <a:schemeClr val="tx1"/>
          </a:fontRef>
        </p:style>
      </p:cxnSp>
      <p:cxnSp>
        <p:nvCxnSpPr>
          <p:cNvPr id="37" name="Straight Arrow Connector 36"/>
          <p:cNvCxnSpPr>
            <a:stCxn id="5" idx="2"/>
          </p:cNvCxnSpPr>
          <p:nvPr/>
        </p:nvCxnSpPr>
        <p:spPr>
          <a:xfrm>
            <a:off x="2095500" y="2011362"/>
            <a:ext cx="195778" cy="198040"/>
          </a:xfrm>
          <a:prstGeom prst="straightConnector1">
            <a:avLst/>
          </a:prstGeom>
          <a:ln w="28575">
            <a:tailEnd type="triangle"/>
          </a:ln>
        </p:spPr>
        <p:style>
          <a:lnRef idx="2">
            <a:schemeClr val="accent5"/>
          </a:lnRef>
          <a:fillRef idx="0">
            <a:schemeClr val="accent5"/>
          </a:fillRef>
          <a:effectRef idx="1">
            <a:schemeClr val="accent5"/>
          </a:effectRef>
          <a:fontRef idx="minor">
            <a:schemeClr val="tx1"/>
          </a:fontRef>
        </p:style>
      </p:cxnSp>
      <p:cxnSp>
        <p:nvCxnSpPr>
          <p:cNvPr id="40" name="Straight Arrow Connector 39"/>
          <p:cNvCxnSpPr>
            <a:stCxn id="8" idx="2"/>
          </p:cNvCxnSpPr>
          <p:nvPr/>
        </p:nvCxnSpPr>
        <p:spPr>
          <a:xfrm flipH="1">
            <a:off x="5148779" y="2011362"/>
            <a:ext cx="195777" cy="213519"/>
          </a:xfrm>
          <a:prstGeom prst="straightConnector1">
            <a:avLst/>
          </a:prstGeom>
          <a:ln w="28575">
            <a:tailEnd type="triangle"/>
          </a:ln>
        </p:spPr>
        <p:style>
          <a:lnRef idx="2">
            <a:schemeClr val="accent5"/>
          </a:lnRef>
          <a:fillRef idx="0">
            <a:schemeClr val="accent5"/>
          </a:fillRef>
          <a:effectRef idx="1">
            <a:schemeClr val="accent5"/>
          </a:effectRef>
          <a:fontRef idx="minor">
            <a:schemeClr val="tx1"/>
          </a:fontRef>
        </p:style>
      </p:cxnSp>
      <p:sp>
        <p:nvSpPr>
          <p:cNvPr id="43" name="Rounded Rectangle 42"/>
          <p:cNvSpPr/>
          <p:nvPr/>
        </p:nvSpPr>
        <p:spPr>
          <a:xfrm>
            <a:off x="7086600" y="1219200"/>
            <a:ext cx="838200" cy="5209989"/>
          </a:xfrm>
          <a:prstGeom prst="roundRect">
            <a:avLst/>
          </a:prstGeom>
        </p:spPr>
        <p:style>
          <a:lnRef idx="2">
            <a:schemeClr val="accent3"/>
          </a:lnRef>
          <a:fillRef idx="1">
            <a:schemeClr val="lt1"/>
          </a:fillRef>
          <a:effectRef idx="0">
            <a:schemeClr val="accent3"/>
          </a:effectRef>
          <a:fontRef idx="minor">
            <a:schemeClr val="dk1"/>
          </a:fontRef>
        </p:style>
        <p:txBody>
          <a:bodyPr vert="vert270" rtlCol="0" anchor="ctr"/>
          <a:lstStyle/>
          <a:p>
            <a:pPr algn="ctr"/>
            <a:r>
              <a:rPr lang="en-US" sz="2800" b="1" dirty="0" smtClean="0">
                <a:latin typeface="Calibri Light" panose="020F0302020204030204" pitchFamily="34" charset="0"/>
              </a:rPr>
              <a:t>Coaching</a:t>
            </a:r>
            <a:endParaRPr lang="en-US" sz="2800" b="1" dirty="0">
              <a:latin typeface="Calibri Light" panose="020F0302020204030204" pitchFamily="34" charset="0"/>
            </a:endParaRPr>
          </a:p>
        </p:txBody>
      </p:sp>
      <p:cxnSp>
        <p:nvCxnSpPr>
          <p:cNvPr id="45" name="Straight Arrow Connector 44"/>
          <p:cNvCxnSpPr>
            <a:endCxn id="8" idx="3"/>
          </p:cNvCxnSpPr>
          <p:nvPr/>
        </p:nvCxnSpPr>
        <p:spPr>
          <a:xfrm flipH="1">
            <a:off x="6030356" y="1615281"/>
            <a:ext cx="1056244" cy="0"/>
          </a:xfrm>
          <a:prstGeom prst="straightConnector1">
            <a:avLst/>
          </a:prstGeom>
          <a:ln w="38100">
            <a:prstDash val="sysDot"/>
            <a:tailEnd type="triangle"/>
          </a:ln>
        </p:spPr>
        <p:style>
          <a:lnRef idx="2">
            <a:schemeClr val="accent3"/>
          </a:lnRef>
          <a:fillRef idx="0">
            <a:schemeClr val="accent3"/>
          </a:fillRef>
          <a:effectRef idx="1">
            <a:schemeClr val="accent3"/>
          </a:effectRef>
          <a:fontRef idx="minor">
            <a:schemeClr val="tx1"/>
          </a:fontRef>
        </p:style>
      </p:cxnSp>
      <p:cxnSp>
        <p:nvCxnSpPr>
          <p:cNvPr id="48" name="Straight Arrow Connector 47"/>
          <p:cNvCxnSpPr>
            <a:endCxn id="7" idx="3"/>
          </p:cNvCxnSpPr>
          <p:nvPr/>
        </p:nvCxnSpPr>
        <p:spPr>
          <a:xfrm flipH="1">
            <a:off x="5282128" y="2620962"/>
            <a:ext cx="1804472" cy="0"/>
          </a:xfrm>
          <a:prstGeom prst="straightConnector1">
            <a:avLst/>
          </a:prstGeom>
          <a:ln w="38100">
            <a:prstDash val="sysDot"/>
            <a:tailEnd type="triangle"/>
          </a:ln>
        </p:spPr>
        <p:style>
          <a:lnRef idx="2">
            <a:schemeClr val="accent3"/>
          </a:lnRef>
          <a:fillRef idx="0">
            <a:schemeClr val="accent3"/>
          </a:fillRef>
          <a:effectRef idx="1">
            <a:schemeClr val="accent3"/>
          </a:effectRef>
          <a:fontRef idx="minor">
            <a:schemeClr val="tx1"/>
          </a:fontRef>
        </p:style>
      </p:cxnSp>
      <p:cxnSp>
        <p:nvCxnSpPr>
          <p:cNvPr id="51" name="Straight Arrow Connector 50"/>
          <p:cNvCxnSpPr>
            <a:endCxn id="9" idx="3"/>
          </p:cNvCxnSpPr>
          <p:nvPr/>
        </p:nvCxnSpPr>
        <p:spPr>
          <a:xfrm flipH="1">
            <a:off x="5282128" y="3758344"/>
            <a:ext cx="1804472" cy="0"/>
          </a:xfrm>
          <a:prstGeom prst="straightConnector1">
            <a:avLst/>
          </a:prstGeom>
          <a:ln w="38100">
            <a:prstDash val="sysDot"/>
            <a:tailEnd type="triangle"/>
          </a:ln>
        </p:spPr>
        <p:style>
          <a:lnRef idx="2">
            <a:schemeClr val="accent3"/>
          </a:lnRef>
          <a:fillRef idx="0">
            <a:schemeClr val="accent3"/>
          </a:fillRef>
          <a:effectRef idx="1">
            <a:schemeClr val="accent3"/>
          </a:effectRef>
          <a:fontRef idx="minor">
            <a:schemeClr val="tx1"/>
          </a:fontRef>
        </p:style>
      </p:cxnSp>
      <p:cxnSp>
        <p:nvCxnSpPr>
          <p:cNvPr id="54" name="Straight Arrow Connector 53"/>
          <p:cNvCxnSpPr>
            <a:endCxn id="10" idx="3"/>
          </p:cNvCxnSpPr>
          <p:nvPr/>
        </p:nvCxnSpPr>
        <p:spPr>
          <a:xfrm flipH="1">
            <a:off x="5282128" y="4895726"/>
            <a:ext cx="1804472" cy="0"/>
          </a:xfrm>
          <a:prstGeom prst="straightConnector1">
            <a:avLst/>
          </a:prstGeom>
          <a:ln w="38100">
            <a:prstDash val="sysDot"/>
            <a:tailEnd type="triangle"/>
          </a:ln>
        </p:spPr>
        <p:style>
          <a:lnRef idx="2">
            <a:schemeClr val="accent3"/>
          </a:lnRef>
          <a:fillRef idx="0">
            <a:schemeClr val="accent3"/>
          </a:fillRef>
          <a:effectRef idx="1">
            <a:schemeClr val="accent3"/>
          </a:effectRef>
          <a:fontRef idx="minor">
            <a:schemeClr val="tx1"/>
          </a:fontRef>
        </p:style>
      </p:cxnSp>
      <p:cxnSp>
        <p:nvCxnSpPr>
          <p:cNvPr id="57" name="Straight Arrow Connector 56"/>
          <p:cNvCxnSpPr>
            <a:endCxn id="11" idx="3"/>
          </p:cNvCxnSpPr>
          <p:nvPr/>
        </p:nvCxnSpPr>
        <p:spPr>
          <a:xfrm flipH="1">
            <a:off x="5282128" y="6033108"/>
            <a:ext cx="1804472" cy="0"/>
          </a:xfrm>
          <a:prstGeom prst="straightConnector1">
            <a:avLst/>
          </a:prstGeom>
          <a:ln w="38100">
            <a:prstDash val="sysDot"/>
            <a:tailEnd type="triangle"/>
          </a:ln>
        </p:spPr>
        <p:style>
          <a:lnRef idx="2">
            <a:schemeClr val="accent3"/>
          </a:lnRef>
          <a:fillRef idx="0">
            <a:schemeClr val="accent3"/>
          </a:fillRef>
          <a:effectRef idx="1">
            <a:schemeClr val="accent3"/>
          </a:effectRef>
          <a:fontRef idx="minor">
            <a:schemeClr val="tx1"/>
          </a:fontRef>
        </p:style>
      </p:cxnSp>
      <p:sp>
        <p:nvSpPr>
          <p:cNvPr id="58" name="Rounded Rectangle 57"/>
          <p:cNvSpPr/>
          <p:nvPr/>
        </p:nvSpPr>
        <p:spPr>
          <a:xfrm>
            <a:off x="152400" y="4499646"/>
            <a:ext cx="1230827" cy="7921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latin typeface="Calibri Light" panose="020F0302020204030204" pitchFamily="34" charset="0"/>
              </a:rPr>
              <a:t>Incentives</a:t>
            </a:r>
            <a:endParaRPr lang="en-US" b="1" dirty="0">
              <a:latin typeface="Calibri Light" panose="020F0302020204030204" pitchFamily="34" charset="0"/>
            </a:endParaRPr>
          </a:p>
        </p:txBody>
      </p:sp>
      <p:cxnSp>
        <p:nvCxnSpPr>
          <p:cNvPr id="61" name="Straight Arrow Connector 60"/>
          <p:cNvCxnSpPr>
            <a:stCxn id="58" idx="3"/>
            <a:endCxn id="10" idx="1"/>
          </p:cNvCxnSpPr>
          <p:nvPr/>
        </p:nvCxnSpPr>
        <p:spPr>
          <a:xfrm flipV="1">
            <a:off x="1383227" y="4895726"/>
            <a:ext cx="774701" cy="1"/>
          </a:xfrm>
          <a:prstGeom prst="straightConnector1">
            <a:avLst/>
          </a:prstGeom>
          <a:ln w="38100">
            <a:prstDash val="solid"/>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443523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816" y="485134"/>
            <a:ext cx="8229600" cy="553732"/>
          </a:xfrm>
        </p:spPr>
        <p:txBody>
          <a:bodyPr/>
          <a:lstStyle/>
          <a:p>
            <a:r>
              <a:rPr lang="en-US" dirty="0" smtClean="0"/>
              <a:t>Implications for Program Design</a:t>
            </a:r>
            <a:endParaRPr lang="en-US" dirty="0"/>
          </a:p>
        </p:txBody>
      </p:sp>
      <p:sp>
        <p:nvSpPr>
          <p:cNvPr id="3" name="Content Placeholder 2"/>
          <p:cNvSpPr>
            <a:spLocks noGrp="1"/>
          </p:cNvSpPr>
          <p:nvPr>
            <p:ph idx="1"/>
          </p:nvPr>
        </p:nvSpPr>
        <p:spPr>
          <a:xfrm>
            <a:off x="457200" y="914400"/>
            <a:ext cx="8229600" cy="5334000"/>
          </a:xfrm>
        </p:spPr>
        <p:txBody>
          <a:bodyPr/>
          <a:lstStyle/>
          <a:p>
            <a:pPr>
              <a:spcAft>
                <a:spcPts val="1200"/>
              </a:spcAft>
            </a:pPr>
            <a:r>
              <a:rPr lang="en-US" sz="1600" dirty="0" smtClean="0"/>
              <a:t>Greater attention to defining and understanding the progressive steps for achieving long- and short-term goals.  </a:t>
            </a:r>
          </a:p>
          <a:p>
            <a:pPr>
              <a:spcAft>
                <a:spcPts val="1200"/>
              </a:spcAft>
            </a:pPr>
            <a:r>
              <a:rPr lang="en-US" sz="1600" dirty="0" smtClean="0"/>
              <a:t>More explicit attention to program’s mission, goals, and services – what role can an individual or set of coordinated programs do to support individuals in achieving their goals?  How far can you take an individual given your mission and resources?   </a:t>
            </a:r>
          </a:p>
          <a:p>
            <a:pPr marL="342900" lvl="1" indent="-342900">
              <a:spcAft>
                <a:spcPts val="1200"/>
              </a:spcAft>
              <a:buFont typeface="Arial" pitchFamily="34" charset="0"/>
              <a:buChar char="•"/>
            </a:pPr>
            <a:r>
              <a:rPr lang="en-US" sz="1600" dirty="0" smtClean="0"/>
              <a:t>Greater attention to how a program will work with an individual to achieve their goals:   Who will work with an individual to facilitate goal achievement (e.g., coach/direct </a:t>
            </a:r>
            <a:r>
              <a:rPr lang="en-US" sz="1600" dirty="0"/>
              <a:t>service staff, peers, </a:t>
            </a:r>
            <a:r>
              <a:rPr lang="en-US" sz="1600" dirty="0" smtClean="0"/>
              <a:t>online)? Where will it occur (e.g., in an individual’s home, in the office, individual meetings, dyads/triads, groups)? What is the process of engagement and support?</a:t>
            </a:r>
          </a:p>
          <a:p>
            <a:pPr>
              <a:spcAft>
                <a:spcPts val="1200"/>
              </a:spcAft>
            </a:pPr>
            <a:r>
              <a:rPr lang="en-US" sz="1600" dirty="0" smtClean="0"/>
              <a:t>Greater attention to changes that can create a more streamlined and supportive program, work, and home environment.  (Interventions to reduce the strain on executive skills)</a:t>
            </a:r>
          </a:p>
          <a:p>
            <a:pPr>
              <a:spcAft>
                <a:spcPts val="1200"/>
              </a:spcAft>
            </a:pPr>
            <a:r>
              <a:rPr lang="en-US" sz="1600" dirty="0" smtClean="0"/>
              <a:t>Identification of resources </a:t>
            </a:r>
            <a:r>
              <a:rPr lang="en-US" sz="1600" dirty="0"/>
              <a:t>and processes can be used to motivate and reward goal achievement</a:t>
            </a:r>
            <a:r>
              <a:rPr lang="en-US" sz="1600" dirty="0" smtClean="0"/>
              <a:t>? (Use of incentives to encourage program participation and completion)</a:t>
            </a:r>
          </a:p>
          <a:p>
            <a:pPr>
              <a:spcAft>
                <a:spcPts val="1200"/>
              </a:spcAft>
            </a:pPr>
            <a:r>
              <a:rPr lang="en-US" sz="1600" dirty="0" smtClean="0"/>
              <a:t>Explicit attention to documenting and measuring success (and failure).  How </a:t>
            </a:r>
            <a:r>
              <a:rPr lang="en-US" sz="1600" dirty="0"/>
              <a:t>are progress and performance outcomes used to instill accountability, implement course corrections, and celebrate successes?</a:t>
            </a:r>
          </a:p>
          <a:p>
            <a:pPr>
              <a:spcAft>
                <a:spcPts val="1200"/>
              </a:spcAft>
            </a:pPr>
            <a:endParaRPr lang="en-US" sz="2000" dirty="0"/>
          </a:p>
          <a:p>
            <a:pPr>
              <a:spcAft>
                <a:spcPts val="1200"/>
              </a:spcAft>
            </a:pP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F8296727-BE47-4DDB-B3B7-C71239036FAB}" type="slidenum">
              <a:rPr lang="en-US" smtClean="0"/>
              <a:pPr/>
              <a:t>15</a:t>
            </a:fld>
            <a:endParaRPr lang="en-US"/>
          </a:p>
        </p:txBody>
      </p:sp>
    </p:spTree>
    <p:extLst>
      <p:ext uri="{BB962C8B-B14F-4D97-AF65-F5344CB8AC3E}">
        <p14:creationId xmlns:p14="http://schemas.microsoft.com/office/powerpoint/2010/main" val="1780181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514601"/>
            <a:ext cx="7772400" cy="685800"/>
          </a:xfrm>
        </p:spPr>
        <p:txBody>
          <a:bodyPr/>
          <a:lstStyle/>
          <a:p>
            <a:pPr algn="ctr"/>
            <a:r>
              <a:rPr lang="en-US" dirty="0" smtClean="0"/>
              <a:t>Program examples</a:t>
            </a:r>
            <a:endParaRPr lang="en-US" dirty="0"/>
          </a:p>
        </p:txBody>
      </p:sp>
      <p:sp>
        <p:nvSpPr>
          <p:cNvPr id="4" name="Slide Number Placeholder 3"/>
          <p:cNvSpPr>
            <a:spLocks noGrp="1"/>
          </p:cNvSpPr>
          <p:nvPr>
            <p:ph type="sldNum" sz="quarter" idx="12"/>
          </p:nvPr>
        </p:nvSpPr>
        <p:spPr/>
        <p:txBody>
          <a:bodyPr/>
          <a:lstStyle/>
          <a:p>
            <a:fld id="{CF4DCC83-79F8-4415-A7AA-61DBC831CCD9}" type="slidenum">
              <a:rPr lang="en-US" smtClean="0"/>
              <a:pPr/>
              <a:t>16</a:t>
            </a:fld>
            <a:endParaRPr lang="en-US"/>
          </a:p>
        </p:txBody>
      </p:sp>
    </p:spTree>
    <p:extLst>
      <p:ext uri="{BB962C8B-B14F-4D97-AF65-F5344CB8AC3E}">
        <p14:creationId xmlns:p14="http://schemas.microsoft.com/office/powerpoint/2010/main" val="3640135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391454F-07E3-4287-AD19-7E12999A905B}" type="slidenum">
              <a:rPr lang="en-US" smtClean="0"/>
              <a:pPr/>
              <a:t>17</a:t>
            </a:fld>
            <a:endParaRPr lang="en-US" dirty="0"/>
          </a:p>
        </p:txBody>
      </p:sp>
      <p:sp>
        <p:nvSpPr>
          <p:cNvPr id="5" name="Title 1"/>
          <p:cNvSpPr txBox="1">
            <a:spLocks/>
          </p:cNvSpPr>
          <p:nvPr/>
        </p:nvSpPr>
        <p:spPr bwMode="auto">
          <a:xfrm>
            <a:off x="486809" y="435635"/>
            <a:ext cx="8170382" cy="478765"/>
          </a:xfrm>
          <a:prstGeom prst="rect">
            <a:avLst/>
          </a:prstGeom>
          <a:noFill/>
          <a:ln w="9525">
            <a:noFill/>
            <a:miter lim="800000"/>
            <a:headEnd/>
            <a:tailEnd/>
          </a:ln>
        </p:spPr>
        <p:txBody>
          <a:bodyPr anchor="t"/>
          <a:lstStyle/>
          <a:p>
            <a:pPr algn="ctr"/>
            <a:r>
              <a:rPr lang="en-US" sz="2800" dirty="0" smtClean="0">
                <a:latin typeface="Franklin Gothic Medium"/>
                <a:cs typeface="Franklin Gothic Medium"/>
              </a:rPr>
              <a:t>Example:  </a:t>
            </a:r>
            <a:r>
              <a:rPr lang="en-US" sz="2800" dirty="0" err="1" smtClean="0">
                <a:latin typeface="Franklin Gothic Medium"/>
                <a:cs typeface="Franklin Gothic Medium"/>
              </a:rPr>
              <a:t>Crittenton</a:t>
            </a:r>
            <a:r>
              <a:rPr lang="en-US" sz="2800" dirty="0" smtClean="0">
                <a:latin typeface="Franklin Gothic Medium"/>
                <a:cs typeface="Franklin Gothic Medium"/>
              </a:rPr>
              <a:t> Women’s Union</a:t>
            </a:r>
          </a:p>
        </p:txBody>
      </p:sp>
      <p:pic>
        <p:nvPicPr>
          <p:cNvPr id="9" name="Picture 8"/>
          <p:cNvPicPr>
            <a:picLocks noChangeAspect="1"/>
          </p:cNvPicPr>
          <p:nvPr/>
        </p:nvPicPr>
        <p:blipFill>
          <a:blip r:embed="rId3"/>
          <a:stretch>
            <a:fillRect/>
          </a:stretch>
        </p:blipFill>
        <p:spPr>
          <a:xfrm>
            <a:off x="494923" y="914400"/>
            <a:ext cx="8199991" cy="5289550"/>
          </a:xfrm>
          <a:prstGeom prst="rect">
            <a:avLst/>
          </a:prstGeom>
        </p:spPr>
      </p:pic>
    </p:spTree>
    <p:extLst>
      <p:ext uri="{BB962C8B-B14F-4D97-AF65-F5344CB8AC3E}">
        <p14:creationId xmlns:p14="http://schemas.microsoft.com/office/powerpoint/2010/main" val="8620448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391454F-07E3-4287-AD19-7E12999A905B}" type="slidenum">
              <a:rPr lang="en-US" smtClean="0"/>
              <a:pPr/>
              <a:t>18</a:t>
            </a:fld>
            <a:endParaRPr lang="en-US" dirty="0"/>
          </a:p>
        </p:txBody>
      </p:sp>
      <p:sp>
        <p:nvSpPr>
          <p:cNvPr id="5" name="Title 1"/>
          <p:cNvSpPr txBox="1">
            <a:spLocks/>
          </p:cNvSpPr>
          <p:nvPr/>
        </p:nvSpPr>
        <p:spPr bwMode="auto">
          <a:xfrm>
            <a:off x="381000" y="700763"/>
            <a:ext cx="8170382" cy="605074"/>
          </a:xfrm>
          <a:prstGeom prst="rect">
            <a:avLst/>
          </a:prstGeom>
          <a:noFill/>
          <a:ln w="9525">
            <a:noFill/>
            <a:miter lim="800000"/>
            <a:headEnd/>
            <a:tailEnd/>
          </a:ln>
        </p:spPr>
        <p:txBody>
          <a:bodyPr anchor="t"/>
          <a:lstStyle/>
          <a:p>
            <a:pPr algn="ctr"/>
            <a:r>
              <a:rPr lang="en-US" sz="2800" dirty="0" smtClean="0">
                <a:latin typeface="Franklin Gothic Medium"/>
                <a:cs typeface="Franklin Gothic Medium"/>
              </a:rPr>
              <a:t>Example:  New Haven MOMS Partnership</a:t>
            </a:r>
            <a:endParaRPr lang="en-US" sz="2800" dirty="0">
              <a:latin typeface="Franklin Gothic Medium"/>
              <a:cs typeface="Franklin Gothic Medium"/>
            </a:endParaRPr>
          </a:p>
        </p:txBody>
      </p:sp>
      <p:sp>
        <p:nvSpPr>
          <p:cNvPr id="8" name="Content Placeholder 2"/>
          <p:cNvSpPr txBox="1">
            <a:spLocks/>
          </p:cNvSpPr>
          <p:nvPr/>
        </p:nvSpPr>
        <p:spPr>
          <a:xfrm>
            <a:off x="914399" y="1437992"/>
            <a:ext cx="7315201" cy="4464050"/>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Cognitive behavioral therapy intervention (within the context of stress reduction) for mothers in public housing developments</a:t>
            </a:r>
          </a:p>
          <a:p>
            <a:r>
              <a:rPr lang="en-US" sz="1800" dirty="0"/>
              <a:t>Extensive use of incentives (e.g., Walmart gift cards; personal care items)</a:t>
            </a:r>
          </a:p>
          <a:p>
            <a:r>
              <a:rPr lang="en-US" sz="1800" dirty="0" smtClean="0"/>
              <a:t>Community collaborative – public/private partnership</a:t>
            </a:r>
          </a:p>
          <a:p>
            <a:r>
              <a:rPr lang="en-US" sz="1800" dirty="0" smtClean="0"/>
              <a:t>Neighborhood hubs, including one in a grocery store</a:t>
            </a:r>
          </a:p>
          <a:p>
            <a:r>
              <a:rPr lang="en-US" sz="1800" dirty="0" smtClean="0"/>
              <a:t>Hired “community ambassadors” to deliver services – act as a critical bridge between the community and agency staff </a:t>
            </a:r>
          </a:p>
          <a:p>
            <a:r>
              <a:rPr lang="en-US" sz="1800" dirty="0" smtClean="0"/>
              <a:t>Innovative use of technology – </a:t>
            </a:r>
            <a:r>
              <a:rPr lang="en-US" sz="1800" dirty="0" err="1" smtClean="0"/>
              <a:t>Momba</a:t>
            </a:r>
            <a:r>
              <a:rPr lang="en-US" sz="1800" dirty="0" smtClean="0"/>
              <a:t> cellphone app</a:t>
            </a:r>
          </a:p>
          <a:p>
            <a:r>
              <a:rPr lang="en-US" sz="1800" dirty="0" smtClean="0"/>
              <a:t>Adding a workforce component</a:t>
            </a:r>
          </a:p>
          <a:p>
            <a:r>
              <a:rPr lang="en-US" sz="1800" dirty="0" smtClean="0"/>
              <a:t>Accomplishments:</a:t>
            </a:r>
          </a:p>
          <a:p>
            <a:pPr lvl="1"/>
            <a:r>
              <a:rPr lang="en-US" sz="1600" dirty="0" smtClean="0"/>
              <a:t>Extremely high levels of participation and completion</a:t>
            </a:r>
          </a:p>
          <a:p>
            <a:pPr lvl="1"/>
            <a:r>
              <a:rPr lang="en-US" sz="1600" dirty="0" smtClean="0"/>
              <a:t>Significant reduction in parental stress</a:t>
            </a:r>
          </a:p>
          <a:p>
            <a:pPr lvl="1"/>
            <a:r>
              <a:rPr lang="en-US" sz="1600" dirty="0" smtClean="0"/>
              <a:t>Significant reduction in depression</a:t>
            </a:r>
          </a:p>
          <a:p>
            <a:pPr lvl="1"/>
            <a:r>
              <a:rPr lang="en-US" sz="1600" dirty="0" smtClean="0"/>
              <a:t>Significant increase in social connections</a:t>
            </a:r>
            <a:endParaRPr lang="en-US" sz="1600" dirty="0"/>
          </a:p>
        </p:txBody>
      </p:sp>
    </p:spTree>
    <p:extLst>
      <p:ext uri="{BB962C8B-B14F-4D97-AF65-F5344CB8AC3E}">
        <p14:creationId xmlns:p14="http://schemas.microsoft.com/office/powerpoint/2010/main" val="3198354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20394B-D24E-4448-8418-9F852E14002B}" type="slidenum">
              <a:rPr lang="en-US" smtClean="0"/>
              <a:pPr/>
              <a:t>1</a:t>
            </a:fld>
            <a:endParaRPr lang="en-US"/>
          </a:p>
        </p:txBody>
      </p:sp>
      <p:sp>
        <p:nvSpPr>
          <p:cNvPr id="3" name="Content Placeholder 2"/>
          <p:cNvSpPr txBox="1">
            <a:spLocks/>
          </p:cNvSpPr>
          <p:nvPr/>
        </p:nvSpPr>
        <p:spPr>
          <a:xfrm>
            <a:off x="495862" y="1600200"/>
            <a:ext cx="7772401" cy="4419600"/>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smtClean="0">
                <a:solidFill>
                  <a:srgbClr val="C00000"/>
                </a:solidFill>
              </a:rPr>
              <a:t>History:</a:t>
            </a:r>
            <a:r>
              <a:rPr lang="en-US" sz="2400" dirty="0" smtClean="0">
                <a:solidFill>
                  <a:srgbClr val="C00000"/>
                </a:solidFill>
              </a:rPr>
              <a:t>  </a:t>
            </a:r>
            <a:r>
              <a:rPr lang="en-US" sz="2400" dirty="0" smtClean="0"/>
              <a:t>Modest success, even in the most effective programs </a:t>
            </a:r>
          </a:p>
          <a:p>
            <a:r>
              <a:rPr lang="en-US" sz="2400" b="1" dirty="0">
                <a:solidFill>
                  <a:srgbClr val="C00000"/>
                </a:solidFill>
              </a:rPr>
              <a:t>The future:  </a:t>
            </a:r>
            <a:r>
              <a:rPr lang="en-US" sz="2400" dirty="0"/>
              <a:t>Need to invest in adults to see big improvements in </a:t>
            </a:r>
            <a:r>
              <a:rPr lang="en-US" sz="2400" dirty="0" smtClean="0"/>
              <a:t>long-term outcomes </a:t>
            </a:r>
            <a:r>
              <a:rPr lang="en-US" sz="2400" dirty="0"/>
              <a:t>for kids</a:t>
            </a:r>
          </a:p>
          <a:p>
            <a:r>
              <a:rPr lang="en-US" sz="2400" b="1" dirty="0" smtClean="0">
                <a:solidFill>
                  <a:srgbClr val="C00000"/>
                </a:solidFill>
              </a:rPr>
              <a:t>Changing labor markets:  </a:t>
            </a:r>
            <a:r>
              <a:rPr lang="en-US" sz="2400" dirty="0" smtClean="0"/>
              <a:t>Declining employment among single mothers with high school education or less for most of the last 10 years; high unemployment rates for young adults, especially African Americans and Hispanics, increased demand for skills </a:t>
            </a:r>
          </a:p>
          <a:p>
            <a:r>
              <a:rPr lang="en-US" sz="2400" b="1" dirty="0" smtClean="0">
                <a:solidFill>
                  <a:srgbClr val="C00000"/>
                </a:solidFill>
              </a:rPr>
              <a:t>New possibilities:  </a:t>
            </a:r>
            <a:r>
              <a:rPr lang="en-US" sz="2400" dirty="0" smtClean="0"/>
              <a:t>Evidence that if we teach “life skills” we can do better</a:t>
            </a:r>
          </a:p>
          <a:p>
            <a:endParaRPr lang="en-US" dirty="0" smtClean="0"/>
          </a:p>
        </p:txBody>
      </p:sp>
      <p:sp>
        <p:nvSpPr>
          <p:cNvPr id="4" name="Title 1"/>
          <p:cNvSpPr txBox="1">
            <a:spLocks/>
          </p:cNvSpPr>
          <p:nvPr/>
        </p:nvSpPr>
        <p:spPr bwMode="auto">
          <a:xfrm>
            <a:off x="486809" y="514538"/>
            <a:ext cx="8170382" cy="857062"/>
          </a:xfrm>
          <a:prstGeom prst="rect">
            <a:avLst/>
          </a:prstGeom>
          <a:noFill/>
          <a:ln w="9525">
            <a:noFill/>
            <a:miter lim="800000"/>
            <a:headEnd/>
            <a:tailEnd/>
          </a:ln>
        </p:spPr>
        <p:txBody>
          <a:bodyPr anchor="t"/>
          <a:lstStyle/>
          <a:p>
            <a:pPr algn="ctr"/>
            <a:r>
              <a:rPr lang="en-US" sz="2400" dirty="0" smtClean="0">
                <a:latin typeface="Franklin Gothic Medium"/>
                <a:cs typeface="Franklin Gothic Medium"/>
              </a:rPr>
              <a:t>Why Create a New Framework for Employment and Related Human Service Programs</a:t>
            </a:r>
            <a:r>
              <a:rPr lang="en-US" sz="2800" dirty="0" smtClean="0">
                <a:latin typeface="Franklin Gothic Medium"/>
                <a:cs typeface="Franklin Gothic Medium"/>
              </a:rPr>
              <a:t>? </a:t>
            </a:r>
            <a:endParaRPr lang="en-US" sz="2800" dirty="0">
              <a:latin typeface="Franklin Gothic Medium"/>
              <a:cs typeface="Franklin Gothic Medium"/>
            </a:endParaRPr>
          </a:p>
        </p:txBody>
      </p:sp>
    </p:spTree>
    <p:extLst>
      <p:ext uri="{BB962C8B-B14F-4D97-AF65-F5344CB8AC3E}">
        <p14:creationId xmlns:p14="http://schemas.microsoft.com/office/powerpoint/2010/main" val="25410055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507" y="1181202"/>
            <a:ext cx="3228476" cy="4680535"/>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9833" y="1131094"/>
            <a:ext cx="4071551" cy="4730643"/>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
        <p:nvSpPr>
          <p:cNvPr id="6" name="Title 1"/>
          <p:cNvSpPr txBox="1">
            <a:spLocks/>
          </p:cNvSpPr>
          <p:nvPr/>
        </p:nvSpPr>
        <p:spPr bwMode="auto">
          <a:xfrm>
            <a:off x="486809" y="435635"/>
            <a:ext cx="8170382" cy="478765"/>
          </a:xfrm>
          <a:prstGeom prst="rect">
            <a:avLst/>
          </a:prstGeom>
          <a:noFill/>
          <a:ln w="9525">
            <a:noFill/>
            <a:miter lim="800000"/>
            <a:headEnd/>
            <a:tailEnd/>
          </a:ln>
        </p:spPr>
        <p:txBody>
          <a:bodyPr anchor="t"/>
          <a:lstStyle/>
          <a:p>
            <a:pPr algn="ctr"/>
            <a:r>
              <a:rPr lang="en-US" sz="2800" dirty="0" smtClean="0">
                <a:latin typeface="Franklin Gothic Medium"/>
                <a:cs typeface="Franklin Gothic Medium"/>
              </a:rPr>
              <a:t>Example: Reduce Cognitive Demands</a:t>
            </a:r>
          </a:p>
        </p:txBody>
      </p:sp>
    </p:spTree>
    <p:extLst>
      <p:ext uri="{BB962C8B-B14F-4D97-AF65-F5344CB8AC3E}">
        <p14:creationId xmlns:p14="http://schemas.microsoft.com/office/powerpoint/2010/main" val="2726898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Creating Community Support for a Goal-Setting Framework (Routt County CO)</a:t>
            </a:r>
            <a:endParaRPr lang="en-US" dirty="0"/>
          </a:p>
        </p:txBody>
      </p:sp>
      <p:sp>
        <p:nvSpPr>
          <p:cNvPr id="3" name="Content Placeholder 2"/>
          <p:cNvSpPr>
            <a:spLocks noGrp="1"/>
          </p:cNvSpPr>
          <p:nvPr>
            <p:ph idx="1"/>
          </p:nvPr>
        </p:nvSpPr>
        <p:spPr>
          <a:xfrm>
            <a:off x="489642" y="1981200"/>
            <a:ext cx="8229600" cy="1751013"/>
          </a:xfrm>
        </p:spPr>
        <p:txBody>
          <a:bodyPr/>
          <a:lstStyle/>
          <a:p>
            <a:pPr>
              <a:spcAft>
                <a:spcPts val="1200"/>
              </a:spcAft>
            </a:pPr>
            <a:r>
              <a:rPr lang="en-US" dirty="0" smtClean="0"/>
              <a:t>Talk it Up – Engaging community partners</a:t>
            </a:r>
          </a:p>
          <a:p>
            <a:pPr>
              <a:spcAft>
                <a:spcPts val="1200"/>
              </a:spcAft>
            </a:pPr>
            <a:r>
              <a:rPr lang="en-US" dirty="0" smtClean="0"/>
              <a:t>Step it Up – Six week goal setting group </a:t>
            </a:r>
          </a:p>
          <a:p>
            <a:pPr>
              <a:spcAft>
                <a:spcPts val="1200"/>
              </a:spcAft>
            </a:pPr>
            <a:r>
              <a:rPr lang="en-US" dirty="0" smtClean="0"/>
              <a:t>Move it Up – Individualized education and employment activities</a:t>
            </a:r>
            <a:endParaRPr lang="en-US" dirty="0"/>
          </a:p>
        </p:txBody>
      </p:sp>
      <p:sp>
        <p:nvSpPr>
          <p:cNvPr id="4" name="Slide Number Placeholder 3"/>
          <p:cNvSpPr>
            <a:spLocks noGrp="1"/>
          </p:cNvSpPr>
          <p:nvPr>
            <p:ph type="sldNum" sz="quarter" idx="12"/>
          </p:nvPr>
        </p:nvSpPr>
        <p:spPr/>
        <p:txBody>
          <a:bodyPr/>
          <a:lstStyle/>
          <a:p>
            <a:fld id="{F8296727-BE47-4DDB-B3B7-C71239036FAB}" type="slidenum">
              <a:rPr lang="en-US" smtClean="0"/>
              <a:pPr/>
              <a:t>20</a:t>
            </a:fld>
            <a:endParaRPr lang="en-US"/>
          </a:p>
        </p:txBody>
      </p:sp>
    </p:spTree>
    <p:extLst>
      <p:ext uri="{BB962C8B-B14F-4D97-AF65-F5344CB8AC3E}">
        <p14:creationId xmlns:p14="http://schemas.microsoft.com/office/powerpoint/2010/main" val="6776773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457200"/>
          </a:xfrm>
        </p:spPr>
        <p:txBody>
          <a:bodyPr/>
          <a:lstStyle/>
          <a:p>
            <a:r>
              <a:rPr lang="en-US" sz="2400" dirty="0" smtClean="0"/>
              <a:t>Example:  Online Goal Achievement (Larimer County CO) </a:t>
            </a:r>
            <a:endParaRPr lang="en-US" sz="2400" dirty="0"/>
          </a:p>
        </p:txBody>
      </p:sp>
      <p:sp>
        <p:nvSpPr>
          <p:cNvPr id="3" name="Content Placeholder 2"/>
          <p:cNvSpPr>
            <a:spLocks noGrp="1"/>
          </p:cNvSpPr>
          <p:nvPr>
            <p:ph idx="1"/>
          </p:nvPr>
        </p:nvSpPr>
        <p:spPr>
          <a:xfrm>
            <a:off x="444374" y="1417638"/>
            <a:ext cx="8229600" cy="4297362"/>
          </a:xfrm>
        </p:spPr>
        <p:txBody>
          <a:bodyPr/>
          <a:lstStyle/>
          <a:p>
            <a:r>
              <a:rPr lang="en-US" sz="2000" dirty="0"/>
              <a:t>Automate routine processes to free up staff time to provide more one-on-one support</a:t>
            </a:r>
          </a:p>
          <a:p>
            <a:r>
              <a:rPr lang="en-US" sz="2000" dirty="0" smtClean="0"/>
              <a:t>Create milestones in different domains – breaking tasks into discrete and manageable steps; examples include</a:t>
            </a:r>
          </a:p>
          <a:p>
            <a:pPr lvl="1"/>
            <a:r>
              <a:rPr lang="en-US" sz="2000" dirty="0" smtClean="0"/>
              <a:t>Exploring careers</a:t>
            </a:r>
          </a:p>
          <a:p>
            <a:pPr lvl="1"/>
            <a:r>
              <a:rPr lang="en-US" sz="2000" dirty="0" smtClean="0"/>
              <a:t>Applying for child care</a:t>
            </a:r>
          </a:p>
          <a:p>
            <a:pPr lvl="1"/>
            <a:r>
              <a:rPr lang="en-US" sz="2000" dirty="0" smtClean="0"/>
              <a:t>Registering for school or training</a:t>
            </a:r>
          </a:p>
          <a:p>
            <a:pPr lvl="1"/>
            <a:r>
              <a:rPr lang="en-US" sz="2000" dirty="0" smtClean="0"/>
              <a:t>Job search monitoring and management</a:t>
            </a:r>
          </a:p>
          <a:p>
            <a:r>
              <a:rPr lang="en-US" sz="2000" dirty="0" smtClean="0"/>
              <a:t>Integrate tracking of hours with online completion of milestones</a:t>
            </a:r>
          </a:p>
          <a:p>
            <a:r>
              <a:rPr lang="en-US" sz="2000" dirty="0" smtClean="0"/>
              <a:t>Provide more immediate feedback to participants when tasks are completed (e.g., use of non-monetary incentives to create and sustain motivation)</a:t>
            </a:r>
          </a:p>
        </p:txBody>
      </p:sp>
      <p:sp>
        <p:nvSpPr>
          <p:cNvPr id="4" name="Slide Number Placeholder 3"/>
          <p:cNvSpPr>
            <a:spLocks noGrp="1"/>
          </p:cNvSpPr>
          <p:nvPr>
            <p:ph type="sldNum" sz="quarter" idx="12"/>
          </p:nvPr>
        </p:nvSpPr>
        <p:spPr/>
        <p:txBody>
          <a:bodyPr/>
          <a:lstStyle/>
          <a:p>
            <a:fld id="{F8296727-BE47-4DDB-B3B7-C71239036FAB}" type="slidenum">
              <a:rPr lang="en-US" smtClean="0"/>
              <a:pPr/>
              <a:t>21</a:t>
            </a:fld>
            <a:endParaRPr lang="en-US"/>
          </a:p>
        </p:txBody>
      </p:sp>
    </p:spTree>
    <p:extLst>
      <p:ext uri="{BB962C8B-B14F-4D97-AF65-F5344CB8AC3E}">
        <p14:creationId xmlns:p14="http://schemas.microsoft.com/office/powerpoint/2010/main" val="29163416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TuaPath</a:t>
            </a:r>
            <a:endParaRPr lang="en-US" dirty="0"/>
          </a:p>
        </p:txBody>
      </p:sp>
      <p:sp>
        <p:nvSpPr>
          <p:cNvPr id="3" name="Slide Number Placeholder 2"/>
          <p:cNvSpPr>
            <a:spLocks noGrp="1"/>
          </p:cNvSpPr>
          <p:nvPr>
            <p:ph type="sldNum" sz="quarter" idx="12"/>
          </p:nvPr>
        </p:nvSpPr>
        <p:spPr/>
        <p:txBody>
          <a:bodyPr/>
          <a:lstStyle/>
          <a:p>
            <a:fld id="{4ECEBBAF-A1F5-4C63-908C-D50EB8EAF57D}" type="slidenum">
              <a:rPr lang="en-US" smtClean="0"/>
              <a:pPr/>
              <a:t>22</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966" y="1219200"/>
            <a:ext cx="7968068" cy="4719183"/>
          </a:xfrm>
          <a:prstGeom prst="rect">
            <a:avLst/>
          </a:prstGeom>
        </p:spPr>
      </p:pic>
    </p:spTree>
    <p:extLst>
      <p:ext uri="{BB962C8B-B14F-4D97-AF65-F5344CB8AC3E}">
        <p14:creationId xmlns:p14="http://schemas.microsoft.com/office/powerpoint/2010/main" val="26318581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468517" y="1402549"/>
            <a:ext cx="8229600" cy="4525963"/>
          </a:xfrm>
        </p:spPr>
        <p:txBody>
          <a:bodyPr/>
          <a:lstStyle/>
          <a:p>
            <a:pPr>
              <a:spcAft>
                <a:spcPts val="1200"/>
              </a:spcAft>
            </a:pPr>
            <a:r>
              <a:rPr lang="en-US" dirty="0" smtClean="0"/>
              <a:t>Development of tools for the field:  goal-setting process; planning with a focus on small steps; intentional planning and review process</a:t>
            </a:r>
          </a:p>
          <a:p>
            <a:pPr>
              <a:spcAft>
                <a:spcPts val="1200"/>
              </a:spcAft>
            </a:pPr>
            <a:r>
              <a:rPr lang="en-US" dirty="0" smtClean="0"/>
              <a:t>Call for action to innovate -- design and implement a goal achievement/executive function-informed employment or human service program</a:t>
            </a:r>
          </a:p>
          <a:p>
            <a:pPr>
              <a:spcAft>
                <a:spcPts val="1200"/>
              </a:spcAft>
            </a:pPr>
            <a:r>
              <a:rPr lang="en-US" dirty="0" smtClean="0"/>
              <a:t>Start small - engage in a fast-cycle learning process </a:t>
            </a:r>
          </a:p>
          <a:p>
            <a:pPr>
              <a:spcAft>
                <a:spcPts val="1200"/>
              </a:spcAft>
            </a:pPr>
            <a:r>
              <a:rPr lang="en-US" dirty="0" smtClean="0"/>
              <a:t>Share successes (and failures) with others -- participate in a “learning community” of states and localities </a:t>
            </a:r>
          </a:p>
          <a:p>
            <a:pPr>
              <a:spcAft>
                <a:spcPts val="1200"/>
              </a:spcAft>
            </a:pPr>
            <a:r>
              <a:rPr lang="en-US" dirty="0" smtClean="0"/>
              <a:t>Commit to evaluate – “</a:t>
            </a:r>
            <a:r>
              <a:rPr lang="en-US" dirty="0"/>
              <a:t>build the evidence</a:t>
            </a:r>
            <a:r>
              <a:rPr lang="en-US" dirty="0" smtClean="0"/>
              <a:t>” </a:t>
            </a:r>
          </a:p>
          <a:p>
            <a:pPr>
              <a:spcAft>
                <a:spcPts val="1200"/>
              </a:spcAft>
            </a:pPr>
            <a:endParaRPr lang="en-US" dirty="0"/>
          </a:p>
        </p:txBody>
      </p:sp>
      <p:sp>
        <p:nvSpPr>
          <p:cNvPr id="4" name="Slide Number Placeholder 3"/>
          <p:cNvSpPr>
            <a:spLocks noGrp="1"/>
          </p:cNvSpPr>
          <p:nvPr>
            <p:ph type="sldNum" sz="quarter" idx="12"/>
          </p:nvPr>
        </p:nvSpPr>
        <p:spPr/>
        <p:txBody>
          <a:bodyPr/>
          <a:lstStyle/>
          <a:p>
            <a:fld id="{F8296727-BE47-4DDB-B3B7-C71239036FAB}" type="slidenum">
              <a:rPr lang="en-US" smtClean="0"/>
              <a:pPr/>
              <a:t>23</a:t>
            </a:fld>
            <a:endParaRPr lang="en-US"/>
          </a:p>
        </p:txBody>
      </p:sp>
    </p:spTree>
    <p:extLst>
      <p:ext uri="{BB962C8B-B14F-4D97-AF65-F5344CB8AC3E}">
        <p14:creationId xmlns:p14="http://schemas.microsoft.com/office/powerpoint/2010/main" val="6424325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p:txBody>
          <a:bodyPr/>
          <a:lstStyle/>
          <a:p>
            <a:pPr>
              <a:spcAft>
                <a:spcPts val="1200"/>
              </a:spcAft>
            </a:pPr>
            <a:r>
              <a:rPr lang="en-US" sz="2400" dirty="0" err="1" smtClean="0"/>
              <a:t>LaDonna</a:t>
            </a:r>
            <a:r>
              <a:rPr lang="en-US" sz="2400" dirty="0" smtClean="0"/>
              <a:t> Pavetti – </a:t>
            </a:r>
            <a:r>
              <a:rPr lang="en-US" sz="2400" dirty="0" smtClean="0">
                <a:hlinkClick r:id="rId2"/>
              </a:rPr>
              <a:t>Pavetti@cbpp.org</a:t>
            </a:r>
            <a:endParaRPr lang="en-US" sz="2400" dirty="0" smtClean="0"/>
          </a:p>
          <a:p>
            <a:pPr>
              <a:spcAft>
                <a:spcPts val="1200"/>
              </a:spcAft>
            </a:pPr>
            <a:r>
              <a:rPr lang="en-US" sz="2400" dirty="0" smtClean="0"/>
              <a:t>Michelle Derr – </a:t>
            </a:r>
            <a:r>
              <a:rPr lang="en-US" sz="2400" dirty="0" smtClean="0">
                <a:hlinkClick r:id="rId3"/>
              </a:rPr>
              <a:t>mderr@mathematica-mpr.com</a:t>
            </a:r>
            <a:endParaRPr lang="en-US" sz="2400" dirty="0" smtClean="0"/>
          </a:p>
          <a:p>
            <a:pPr marL="457200" lvl="1" indent="0">
              <a:spcAft>
                <a:spcPts val="1200"/>
              </a:spcAft>
              <a:buNone/>
            </a:pPr>
            <a:endParaRPr lang="en-US" sz="2400" dirty="0" smtClean="0"/>
          </a:p>
          <a:p>
            <a:pPr marL="457200" lvl="1" indent="0">
              <a:spcAft>
                <a:spcPts val="1200"/>
              </a:spcAft>
              <a:buNone/>
            </a:pPr>
            <a:r>
              <a:rPr lang="en-US" sz="2400" dirty="0" smtClean="0"/>
              <a:t>Also visit: </a:t>
            </a:r>
            <a:r>
              <a:rPr lang="en-US" sz="2400" dirty="0">
                <a:hlinkClick r:id="rId4"/>
              </a:rPr>
              <a:t>www.buildingbetterprograms.org</a:t>
            </a:r>
            <a:endParaRPr lang="en-US" sz="2400" dirty="0"/>
          </a:p>
          <a:p>
            <a:pPr marL="457200" lvl="1" indent="0">
              <a:spcAft>
                <a:spcPts val="1200"/>
              </a:spcAft>
              <a:buNone/>
            </a:pPr>
            <a:endParaRPr lang="en-US" sz="2400" dirty="0" smtClean="0"/>
          </a:p>
          <a:p>
            <a:endParaRPr lang="en-US" dirty="0" smtClean="0"/>
          </a:p>
        </p:txBody>
      </p:sp>
      <p:sp>
        <p:nvSpPr>
          <p:cNvPr id="4" name="Slide Number Placeholder 3"/>
          <p:cNvSpPr>
            <a:spLocks noGrp="1"/>
          </p:cNvSpPr>
          <p:nvPr>
            <p:ph type="sldNum" sz="quarter" idx="12"/>
          </p:nvPr>
        </p:nvSpPr>
        <p:spPr/>
        <p:txBody>
          <a:bodyPr/>
          <a:lstStyle/>
          <a:p>
            <a:fld id="{F8296727-BE47-4DDB-B3B7-C71239036FAB}" type="slidenum">
              <a:rPr lang="en-US" smtClean="0"/>
              <a:pPr/>
              <a:t>24</a:t>
            </a:fld>
            <a:endParaRPr lang="en-US"/>
          </a:p>
        </p:txBody>
      </p:sp>
    </p:spTree>
    <p:extLst>
      <p:ext uri="{BB962C8B-B14F-4D97-AF65-F5344CB8AC3E}">
        <p14:creationId xmlns:p14="http://schemas.microsoft.com/office/powerpoint/2010/main" val="2924994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063229"/>
            <a:ext cx="7848600" cy="841771"/>
          </a:xfrm>
        </p:spPr>
        <p:txBody>
          <a:bodyPr/>
          <a:lstStyle/>
          <a:p>
            <a:r>
              <a:rPr lang="en-US" sz="2100" b="1" dirty="0" smtClean="0"/>
              <a:t>Existing programs make a significant difference for some, but many program participants are left behind</a:t>
            </a:r>
            <a:endParaRPr lang="en-US" sz="2100" b="1" dirty="0"/>
          </a:p>
        </p:txBody>
      </p:sp>
      <p:pic>
        <p:nvPicPr>
          <p:cNvPr id="5" name="Picture 4"/>
          <p:cNvPicPr>
            <a:picLocks noChangeAspect="1"/>
          </p:cNvPicPr>
          <p:nvPr/>
        </p:nvPicPr>
        <p:blipFill>
          <a:blip r:embed="rId3"/>
          <a:stretch>
            <a:fillRect/>
          </a:stretch>
        </p:blipFill>
        <p:spPr>
          <a:xfrm>
            <a:off x="1371600" y="2108679"/>
            <a:ext cx="6620592" cy="3955700"/>
          </a:xfrm>
          <a:prstGeom prst="rect">
            <a:avLst/>
          </a:prstGeom>
        </p:spPr>
      </p:pic>
    </p:spTree>
    <p:extLst>
      <p:ext uri="{BB962C8B-B14F-4D97-AF65-F5344CB8AC3E}">
        <p14:creationId xmlns:p14="http://schemas.microsoft.com/office/powerpoint/2010/main" val="4066369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391454F-07E3-4287-AD19-7E12999A905B}" type="slidenum">
              <a:rPr lang="en-US" smtClean="0"/>
              <a:pPr/>
              <a:t>3</a:t>
            </a:fld>
            <a:endParaRPr lang="en-US" dirty="0"/>
          </a:p>
        </p:txBody>
      </p:sp>
      <p:sp>
        <p:nvSpPr>
          <p:cNvPr id="5" name="Title 1"/>
          <p:cNvSpPr txBox="1">
            <a:spLocks/>
          </p:cNvSpPr>
          <p:nvPr/>
        </p:nvSpPr>
        <p:spPr bwMode="auto">
          <a:xfrm>
            <a:off x="486809" y="514538"/>
            <a:ext cx="8170382" cy="857062"/>
          </a:xfrm>
          <a:prstGeom prst="rect">
            <a:avLst/>
          </a:prstGeom>
          <a:noFill/>
          <a:ln w="9525">
            <a:noFill/>
            <a:miter lim="800000"/>
            <a:headEnd/>
            <a:tailEnd/>
          </a:ln>
        </p:spPr>
        <p:txBody>
          <a:bodyPr anchor="t"/>
          <a:lstStyle/>
          <a:p>
            <a:pPr algn="ctr"/>
            <a:r>
              <a:rPr lang="en-US" sz="2800" dirty="0" smtClean="0">
                <a:latin typeface="Franklin Gothic Medium"/>
                <a:cs typeface="Franklin Gothic Medium"/>
              </a:rPr>
              <a:t>Why Focus on Goal Achievement? </a:t>
            </a:r>
            <a:endParaRPr lang="en-US" sz="2800" dirty="0">
              <a:latin typeface="Franklin Gothic Medium"/>
              <a:cs typeface="Franklin Gothic Medium"/>
            </a:endParaRPr>
          </a:p>
        </p:txBody>
      </p:sp>
      <p:sp>
        <p:nvSpPr>
          <p:cNvPr id="7" name="Content Placeholder 2"/>
          <p:cNvSpPr txBox="1">
            <a:spLocks/>
          </p:cNvSpPr>
          <p:nvPr/>
        </p:nvSpPr>
        <p:spPr>
          <a:xfrm>
            <a:off x="914399" y="1762408"/>
            <a:ext cx="7315201" cy="3886200"/>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smtClean="0"/>
          </a:p>
        </p:txBody>
      </p:sp>
      <p:sp>
        <p:nvSpPr>
          <p:cNvPr id="8" name="Content Placeholder 2"/>
          <p:cNvSpPr txBox="1">
            <a:spLocks/>
          </p:cNvSpPr>
          <p:nvPr/>
        </p:nvSpPr>
        <p:spPr>
          <a:xfrm>
            <a:off x="512727" y="1098833"/>
            <a:ext cx="7574281" cy="5213350"/>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sz="2000" dirty="0" smtClean="0"/>
              <a:t>Grounded in science</a:t>
            </a:r>
          </a:p>
          <a:p>
            <a:pPr>
              <a:spcAft>
                <a:spcPts val="1200"/>
              </a:spcAft>
            </a:pPr>
            <a:r>
              <a:rPr lang="en-US" sz="2000" dirty="0" smtClean="0"/>
              <a:t>Compatible with key program purposes, but provides a new approach to service delivery </a:t>
            </a:r>
          </a:p>
          <a:p>
            <a:pPr>
              <a:spcAft>
                <a:spcPts val="1200"/>
              </a:spcAft>
            </a:pPr>
            <a:r>
              <a:rPr lang="en-US" sz="2000" dirty="0" smtClean="0"/>
              <a:t>Provides a framework that can guide individual, organization and community goals simultaneously </a:t>
            </a:r>
          </a:p>
          <a:p>
            <a:pPr>
              <a:spcAft>
                <a:spcPts val="1200"/>
              </a:spcAft>
            </a:pPr>
            <a:r>
              <a:rPr lang="en-US" sz="2000" dirty="0" smtClean="0"/>
              <a:t>Shifts the emphasis from what we do to what we achieve and how we achieve it</a:t>
            </a:r>
          </a:p>
          <a:p>
            <a:r>
              <a:rPr lang="en-US" sz="2000" dirty="0" smtClean="0"/>
              <a:t>Creates </a:t>
            </a:r>
            <a:r>
              <a:rPr lang="en-US" sz="2000" dirty="0"/>
              <a:t>a structure for measuring interim progress toward longer-term goals – especially useful for individuals with significant employment </a:t>
            </a:r>
            <a:r>
              <a:rPr lang="en-US" sz="2000" dirty="0" smtClean="0"/>
              <a:t>barriers</a:t>
            </a:r>
          </a:p>
          <a:p>
            <a:r>
              <a:rPr lang="en-US" sz="2000" dirty="0"/>
              <a:t>Makes explicit how critical “life management” or “executive function” skills are to success at school, home and work </a:t>
            </a:r>
          </a:p>
          <a:p>
            <a:pPr marL="0" indent="0">
              <a:buNone/>
            </a:pPr>
            <a:endParaRPr lang="en-US" sz="1800" dirty="0"/>
          </a:p>
          <a:p>
            <a:pPr marL="0" indent="0">
              <a:buFont typeface="Arial" pitchFamily="34" charset="0"/>
              <a:buNone/>
            </a:pPr>
            <a:endParaRPr lang="en-US" sz="2400" dirty="0" smtClean="0"/>
          </a:p>
          <a:p>
            <a:pPr marL="0" indent="0">
              <a:buFont typeface="Arial" pitchFamily="34" charset="0"/>
              <a:buNone/>
            </a:pPr>
            <a:endParaRPr lang="en-US" sz="2400" b="1" dirty="0" smtClean="0"/>
          </a:p>
          <a:p>
            <a:pPr marL="457200" lvl="1" indent="0">
              <a:buFont typeface="Arial" pitchFamily="34" charset="0"/>
              <a:buNone/>
            </a:pPr>
            <a:endParaRPr lang="en-US" sz="2000" dirty="0"/>
          </a:p>
        </p:txBody>
      </p:sp>
    </p:spTree>
    <p:extLst>
      <p:ext uri="{BB962C8B-B14F-4D97-AF65-F5344CB8AC3E}">
        <p14:creationId xmlns:p14="http://schemas.microsoft.com/office/powerpoint/2010/main" val="1822113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391454F-07E3-4287-AD19-7E12999A905B}" type="slidenum">
              <a:rPr lang="en-US" smtClean="0"/>
              <a:pPr/>
              <a:t>4</a:t>
            </a:fld>
            <a:endParaRPr lang="en-US" dirty="0"/>
          </a:p>
        </p:txBody>
      </p:sp>
      <p:sp>
        <p:nvSpPr>
          <p:cNvPr id="5" name="Title 1"/>
          <p:cNvSpPr txBox="1">
            <a:spLocks/>
          </p:cNvSpPr>
          <p:nvPr/>
        </p:nvSpPr>
        <p:spPr bwMode="auto">
          <a:xfrm>
            <a:off x="486809" y="514538"/>
            <a:ext cx="8170382" cy="857062"/>
          </a:xfrm>
          <a:prstGeom prst="rect">
            <a:avLst/>
          </a:prstGeom>
          <a:noFill/>
          <a:ln w="9525">
            <a:noFill/>
            <a:miter lim="800000"/>
            <a:headEnd/>
            <a:tailEnd/>
          </a:ln>
        </p:spPr>
        <p:txBody>
          <a:bodyPr anchor="t"/>
          <a:lstStyle/>
          <a:p>
            <a:pPr algn="ctr"/>
            <a:r>
              <a:rPr lang="en-US" sz="2800" dirty="0">
                <a:latin typeface="Franklin Gothic Medium"/>
                <a:cs typeface="Franklin Gothic Medium"/>
              </a:rPr>
              <a:t>The Science Behind Goal Achievement Comes from Research on Self-Regulation and Executive </a:t>
            </a:r>
            <a:r>
              <a:rPr lang="en-US" sz="2800" dirty="0" smtClean="0">
                <a:latin typeface="Franklin Gothic Medium"/>
                <a:cs typeface="Franklin Gothic Medium"/>
              </a:rPr>
              <a:t>Function</a:t>
            </a:r>
            <a:endParaRPr lang="en-US" sz="2800" dirty="0">
              <a:latin typeface="Franklin Gothic Medium"/>
              <a:cs typeface="Franklin Gothic Medium"/>
            </a:endParaRPr>
          </a:p>
        </p:txBody>
      </p:sp>
      <p:sp>
        <p:nvSpPr>
          <p:cNvPr id="7" name="Content Placeholder 2"/>
          <p:cNvSpPr txBox="1">
            <a:spLocks/>
          </p:cNvSpPr>
          <p:nvPr/>
        </p:nvSpPr>
        <p:spPr>
          <a:xfrm>
            <a:off x="914399" y="1762408"/>
            <a:ext cx="7315201" cy="3886200"/>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smtClean="0"/>
          </a:p>
        </p:txBody>
      </p:sp>
      <p:sp>
        <p:nvSpPr>
          <p:cNvPr id="8" name="Content Placeholder 2"/>
          <p:cNvSpPr txBox="1">
            <a:spLocks/>
          </p:cNvSpPr>
          <p:nvPr/>
        </p:nvSpPr>
        <p:spPr>
          <a:xfrm>
            <a:off x="529325" y="1604081"/>
            <a:ext cx="7574281" cy="4644319"/>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Self-regulation</a:t>
            </a:r>
            <a:r>
              <a:rPr lang="en-US" sz="2400" b="1" i="1" dirty="0"/>
              <a:t> </a:t>
            </a:r>
            <a:r>
              <a:rPr lang="en-US" sz="2400" dirty="0"/>
              <a:t>is the ability to </a:t>
            </a:r>
            <a:r>
              <a:rPr lang="en-US" sz="2400" b="1" dirty="0"/>
              <a:t>control one’s behavior, emotion and thoughts</a:t>
            </a:r>
          </a:p>
          <a:p>
            <a:r>
              <a:rPr lang="en-US" sz="2400" dirty="0" smtClean="0"/>
              <a:t>Executive functions are </a:t>
            </a:r>
            <a:r>
              <a:rPr lang="en-US" sz="2400" b="1" i="1" dirty="0" smtClean="0"/>
              <a:t>a set of processes or skills </a:t>
            </a:r>
            <a:r>
              <a:rPr lang="en-US" sz="2400" dirty="0" smtClean="0"/>
              <a:t>that all have to do with </a:t>
            </a:r>
            <a:r>
              <a:rPr lang="en-US" sz="2400" b="1" i="1" dirty="0" smtClean="0"/>
              <a:t>managing oneself and one's resources </a:t>
            </a:r>
            <a:r>
              <a:rPr lang="en-US" sz="2400" dirty="0" smtClean="0"/>
              <a:t>in order </a:t>
            </a:r>
            <a:r>
              <a:rPr lang="en-US" sz="2400" b="1" i="1" dirty="0" smtClean="0"/>
              <a:t>to achieve a goal </a:t>
            </a:r>
          </a:p>
          <a:p>
            <a:r>
              <a:rPr lang="en-US" sz="2400" dirty="0" smtClean="0"/>
              <a:t>An umbrella term for skills we use to: </a:t>
            </a:r>
          </a:p>
          <a:p>
            <a:pPr lvl="1"/>
            <a:r>
              <a:rPr lang="en-US" sz="2000" dirty="0" smtClean="0"/>
              <a:t>Organize and plan</a:t>
            </a:r>
          </a:p>
          <a:p>
            <a:pPr lvl="1"/>
            <a:r>
              <a:rPr lang="en-US" sz="2000" dirty="0"/>
              <a:t>C</a:t>
            </a:r>
            <a:r>
              <a:rPr lang="en-US" sz="2000" dirty="0" smtClean="0"/>
              <a:t>ontrol how we react to situations</a:t>
            </a:r>
          </a:p>
          <a:p>
            <a:pPr lvl="1"/>
            <a:r>
              <a:rPr lang="en-US" sz="2000" dirty="0" smtClean="0"/>
              <a:t>Get things done</a:t>
            </a:r>
          </a:p>
          <a:p>
            <a:pPr marL="0" indent="0">
              <a:buFont typeface="Arial" pitchFamily="34" charset="0"/>
              <a:buNone/>
            </a:pPr>
            <a:r>
              <a:rPr lang="en-US" sz="2800" dirty="0" smtClean="0"/>
              <a:t>	</a:t>
            </a:r>
            <a:endParaRPr lang="en-US" dirty="0" smtClean="0"/>
          </a:p>
          <a:p>
            <a:pPr marL="0" indent="0">
              <a:buFont typeface="Arial" pitchFamily="34" charset="0"/>
              <a:buNone/>
            </a:pPr>
            <a:endParaRPr lang="en-US" sz="2400" dirty="0" smtClean="0"/>
          </a:p>
          <a:p>
            <a:pPr marL="0" indent="0">
              <a:buFont typeface="Arial" pitchFamily="34" charset="0"/>
              <a:buNone/>
            </a:pPr>
            <a:endParaRPr lang="en-US" sz="2400" b="1" dirty="0" smtClean="0"/>
          </a:p>
          <a:p>
            <a:pPr marL="457200" lvl="1" indent="0">
              <a:buFont typeface="Arial" pitchFamily="34" charset="0"/>
              <a:buNone/>
            </a:pPr>
            <a:endParaRPr lang="en-US" sz="2000" dirty="0"/>
          </a:p>
        </p:txBody>
      </p:sp>
    </p:spTree>
    <p:extLst>
      <p:ext uri="{BB962C8B-B14F-4D97-AF65-F5344CB8AC3E}">
        <p14:creationId xmlns:p14="http://schemas.microsoft.com/office/powerpoint/2010/main" val="1903808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20394B-D24E-4448-8418-9F852E14002B}" type="slidenum">
              <a:rPr lang="en-US" smtClean="0"/>
              <a:pPr/>
              <a:t>5</a:t>
            </a:fld>
            <a:endParaRPr lang="en-US"/>
          </a:p>
        </p:txBody>
      </p:sp>
      <p:sp>
        <p:nvSpPr>
          <p:cNvPr id="4" name="Title 1"/>
          <p:cNvSpPr txBox="1">
            <a:spLocks/>
          </p:cNvSpPr>
          <p:nvPr/>
        </p:nvSpPr>
        <p:spPr bwMode="auto">
          <a:xfrm>
            <a:off x="486809" y="514538"/>
            <a:ext cx="8170382" cy="857062"/>
          </a:xfrm>
          <a:prstGeom prst="rect">
            <a:avLst/>
          </a:prstGeom>
          <a:noFill/>
          <a:ln w="9525">
            <a:noFill/>
            <a:miter lim="800000"/>
            <a:headEnd/>
            <a:tailEnd/>
          </a:ln>
        </p:spPr>
        <p:txBody>
          <a:bodyPr anchor="t"/>
          <a:lstStyle/>
          <a:p>
            <a:pPr algn="ctr"/>
            <a:r>
              <a:rPr lang="en-US" sz="2000" dirty="0" smtClean="0">
                <a:latin typeface="Franklin Gothic Medium"/>
                <a:cs typeface="Franklin Gothic Medium"/>
              </a:rPr>
              <a:t>The Goal Achievement/Problem Solving Process Is an Iterative Process that Relies on Executive Function Skills and Self-Regulation </a:t>
            </a:r>
            <a:endParaRPr lang="en-US" sz="2000" dirty="0">
              <a:latin typeface="Franklin Gothic Medium"/>
              <a:cs typeface="Franklin Gothic Medium"/>
            </a:endParaRPr>
          </a:p>
        </p:txBody>
      </p:sp>
      <p:sp>
        <p:nvSpPr>
          <p:cNvPr id="5" name="TextBox 4"/>
          <p:cNvSpPr txBox="1"/>
          <p:nvPr/>
        </p:nvSpPr>
        <p:spPr>
          <a:xfrm>
            <a:off x="1665083" y="5460171"/>
            <a:ext cx="6172200" cy="584775"/>
          </a:xfrm>
          <a:prstGeom prst="rect">
            <a:avLst/>
          </a:prstGeom>
          <a:noFill/>
        </p:spPr>
        <p:txBody>
          <a:bodyPr wrap="square" rtlCol="0">
            <a:spAutoFit/>
          </a:bodyPr>
          <a:lstStyle/>
          <a:p>
            <a:r>
              <a:rPr lang="en-US" sz="1600" dirty="0" smtClean="0"/>
              <a:t>Goal Achievement/Problem-Solving Process:  </a:t>
            </a:r>
          </a:p>
          <a:p>
            <a:r>
              <a:rPr lang="en-US" sz="1600" dirty="0" smtClean="0"/>
              <a:t>Phil </a:t>
            </a:r>
            <a:r>
              <a:rPr lang="en-US" sz="1600" dirty="0" err="1" smtClean="0"/>
              <a:t>Zelazo</a:t>
            </a:r>
            <a:r>
              <a:rPr lang="en-US" sz="1600" dirty="0" smtClean="0"/>
              <a:t>, Executive </a:t>
            </a:r>
            <a:r>
              <a:rPr lang="en-US" sz="1600" dirty="0"/>
              <a:t>F</a:t>
            </a:r>
            <a:r>
              <a:rPr lang="en-US" sz="1600" dirty="0" smtClean="0"/>
              <a:t>unction expert, University of Minnesota</a:t>
            </a:r>
            <a:endParaRPr lang="en-US" sz="1600" dirty="0"/>
          </a:p>
        </p:txBody>
      </p:sp>
      <p:pic>
        <p:nvPicPr>
          <p:cNvPr id="10" name="Picture 9"/>
          <p:cNvPicPr>
            <a:picLocks noChangeAspect="1"/>
          </p:cNvPicPr>
          <p:nvPr/>
        </p:nvPicPr>
        <p:blipFill>
          <a:blip r:embed="rId2"/>
          <a:stretch>
            <a:fillRect/>
          </a:stretch>
        </p:blipFill>
        <p:spPr>
          <a:xfrm>
            <a:off x="1228253" y="1545411"/>
            <a:ext cx="5562600" cy="3603357"/>
          </a:xfrm>
          <a:prstGeom prst="rect">
            <a:avLst/>
          </a:prstGeom>
        </p:spPr>
      </p:pic>
      <p:sp>
        <p:nvSpPr>
          <p:cNvPr id="3" name="TextBox 2"/>
          <p:cNvSpPr txBox="1"/>
          <p:nvPr/>
        </p:nvSpPr>
        <p:spPr>
          <a:xfrm>
            <a:off x="6927410" y="1494310"/>
            <a:ext cx="1371600" cy="400110"/>
          </a:xfrm>
          <a:prstGeom prst="rect">
            <a:avLst/>
          </a:prstGeom>
          <a:noFill/>
          <a:ln>
            <a:solidFill>
              <a:srgbClr val="003467"/>
            </a:solidFill>
          </a:ln>
        </p:spPr>
        <p:txBody>
          <a:bodyPr wrap="square" rtlCol="0">
            <a:spAutoFit/>
          </a:bodyPr>
          <a:lstStyle/>
          <a:p>
            <a:pPr algn="ctr"/>
            <a:r>
              <a:rPr lang="en-US" sz="2000" b="1" dirty="0" smtClean="0">
                <a:solidFill>
                  <a:srgbClr val="2837A8"/>
                </a:solidFill>
              </a:rPr>
              <a:t>Set</a:t>
            </a:r>
            <a:endParaRPr lang="en-US" sz="2000" b="1" dirty="0">
              <a:solidFill>
                <a:srgbClr val="2837A8"/>
              </a:solidFill>
            </a:endParaRPr>
          </a:p>
        </p:txBody>
      </p:sp>
      <p:sp>
        <p:nvSpPr>
          <p:cNvPr id="7" name="TextBox 6"/>
          <p:cNvSpPr txBox="1"/>
          <p:nvPr/>
        </p:nvSpPr>
        <p:spPr>
          <a:xfrm>
            <a:off x="6918357" y="2608631"/>
            <a:ext cx="1371600" cy="400110"/>
          </a:xfrm>
          <a:prstGeom prst="rect">
            <a:avLst/>
          </a:prstGeom>
          <a:noFill/>
          <a:ln>
            <a:solidFill>
              <a:srgbClr val="003467"/>
            </a:solidFill>
          </a:ln>
        </p:spPr>
        <p:txBody>
          <a:bodyPr wrap="square" rtlCol="0">
            <a:spAutoFit/>
          </a:bodyPr>
          <a:lstStyle/>
          <a:p>
            <a:pPr algn="ctr"/>
            <a:r>
              <a:rPr lang="en-US" sz="2000" b="1" dirty="0" smtClean="0">
                <a:solidFill>
                  <a:srgbClr val="2837A8"/>
                </a:solidFill>
              </a:rPr>
              <a:t>Plan</a:t>
            </a:r>
            <a:endParaRPr lang="en-US" sz="2000" b="1" dirty="0">
              <a:solidFill>
                <a:srgbClr val="2837A8"/>
              </a:solidFill>
            </a:endParaRPr>
          </a:p>
        </p:txBody>
      </p:sp>
      <p:sp>
        <p:nvSpPr>
          <p:cNvPr id="8" name="TextBox 7"/>
          <p:cNvSpPr txBox="1"/>
          <p:nvPr/>
        </p:nvSpPr>
        <p:spPr>
          <a:xfrm>
            <a:off x="6978577" y="3656067"/>
            <a:ext cx="1371600" cy="400110"/>
          </a:xfrm>
          <a:prstGeom prst="rect">
            <a:avLst/>
          </a:prstGeom>
          <a:noFill/>
          <a:ln>
            <a:solidFill>
              <a:srgbClr val="003467"/>
            </a:solidFill>
          </a:ln>
        </p:spPr>
        <p:txBody>
          <a:bodyPr wrap="square" rtlCol="0">
            <a:spAutoFit/>
          </a:bodyPr>
          <a:lstStyle/>
          <a:p>
            <a:pPr algn="ctr"/>
            <a:r>
              <a:rPr lang="en-US" sz="2000" b="1" dirty="0" smtClean="0">
                <a:solidFill>
                  <a:srgbClr val="2837A8"/>
                </a:solidFill>
              </a:rPr>
              <a:t>Act </a:t>
            </a:r>
            <a:endParaRPr lang="en-US" sz="2000" b="1" dirty="0">
              <a:solidFill>
                <a:srgbClr val="2837A8"/>
              </a:solidFill>
            </a:endParaRPr>
          </a:p>
        </p:txBody>
      </p:sp>
      <p:sp>
        <p:nvSpPr>
          <p:cNvPr id="9" name="TextBox 8"/>
          <p:cNvSpPr txBox="1"/>
          <p:nvPr/>
        </p:nvSpPr>
        <p:spPr>
          <a:xfrm>
            <a:off x="6952307" y="4601028"/>
            <a:ext cx="1371600" cy="707886"/>
          </a:xfrm>
          <a:prstGeom prst="rect">
            <a:avLst/>
          </a:prstGeom>
          <a:noFill/>
          <a:ln>
            <a:solidFill>
              <a:srgbClr val="003467"/>
            </a:solidFill>
          </a:ln>
        </p:spPr>
        <p:txBody>
          <a:bodyPr wrap="square" rtlCol="0">
            <a:spAutoFit/>
          </a:bodyPr>
          <a:lstStyle/>
          <a:p>
            <a:pPr algn="ctr"/>
            <a:r>
              <a:rPr lang="en-US" sz="2000" b="1" dirty="0" smtClean="0">
                <a:solidFill>
                  <a:srgbClr val="2837A8"/>
                </a:solidFill>
              </a:rPr>
              <a:t>Review/</a:t>
            </a:r>
          </a:p>
          <a:p>
            <a:pPr algn="ctr"/>
            <a:r>
              <a:rPr lang="en-US" sz="2000" b="1" dirty="0" smtClean="0">
                <a:solidFill>
                  <a:srgbClr val="2837A8"/>
                </a:solidFill>
              </a:rPr>
              <a:t>Revise</a:t>
            </a:r>
            <a:endParaRPr lang="en-US" sz="2000" b="1" dirty="0">
              <a:solidFill>
                <a:srgbClr val="2837A8"/>
              </a:solidFill>
            </a:endParaRPr>
          </a:p>
        </p:txBody>
      </p:sp>
      <p:sp>
        <p:nvSpPr>
          <p:cNvPr id="12" name="Down Arrow 11"/>
          <p:cNvSpPr/>
          <p:nvPr/>
        </p:nvSpPr>
        <p:spPr>
          <a:xfrm>
            <a:off x="7395791" y="1880117"/>
            <a:ext cx="441492" cy="448988"/>
          </a:xfrm>
          <a:prstGeom prst="downArrow">
            <a:avLst/>
          </a:prstGeom>
          <a:solidFill>
            <a:srgbClr val="00346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a:off x="7465647" y="3038667"/>
            <a:ext cx="441492" cy="448988"/>
          </a:xfrm>
          <a:prstGeom prst="downArrow">
            <a:avLst/>
          </a:prstGeom>
          <a:solidFill>
            <a:srgbClr val="00346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wn Arrow 13"/>
          <p:cNvSpPr/>
          <p:nvPr/>
        </p:nvSpPr>
        <p:spPr>
          <a:xfrm>
            <a:off x="7470928" y="4056177"/>
            <a:ext cx="441492" cy="448988"/>
          </a:xfrm>
          <a:prstGeom prst="downArrow">
            <a:avLst/>
          </a:prstGeom>
          <a:solidFill>
            <a:srgbClr val="00346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4878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724" y="533400"/>
            <a:ext cx="7772400" cy="762000"/>
          </a:xfrm>
        </p:spPr>
        <p:txBody>
          <a:bodyPr/>
          <a:lstStyle/>
          <a:p>
            <a:r>
              <a:rPr lang="en-US" sz="2100" b="1" dirty="0"/>
              <a:t>What are executive function skills</a:t>
            </a:r>
            <a:r>
              <a:rPr lang="en-US" sz="2100" b="1" dirty="0" smtClean="0"/>
              <a:t>? </a:t>
            </a:r>
            <a:br>
              <a:rPr lang="en-US" sz="2100" b="1" dirty="0" smtClean="0"/>
            </a:br>
            <a:r>
              <a:rPr lang="en-US" sz="1800" dirty="0" smtClean="0"/>
              <a:t>(adapted from the work of Peg Dawson and Richard </a:t>
            </a:r>
            <a:r>
              <a:rPr lang="en-US" sz="1800" dirty="0" err="1" smtClean="0"/>
              <a:t>Guare</a:t>
            </a:r>
            <a:r>
              <a:rPr lang="en-US" sz="1800" dirty="0" smtClean="0"/>
              <a:t>)</a:t>
            </a:r>
            <a:br>
              <a:rPr lang="en-US" sz="1800" dirty="0" smtClean="0"/>
            </a:br>
            <a:r>
              <a:rPr lang="en-US" sz="2100" b="1" dirty="0" smtClean="0"/>
              <a:t> </a:t>
            </a:r>
            <a:r>
              <a:rPr lang="en-US" sz="2100" b="1" dirty="0"/>
              <a:t/>
            </a:r>
            <a:br>
              <a:rPr lang="en-US" sz="2100" b="1" dirty="0"/>
            </a:br>
            <a:endParaRPr lang="en-US" sz="2100" b="1" dirty="0"/>
          </a:p>
        </p:txBody>
      </p:sp>
      <p:sp>
        <p:nvSpPr>
          <p:cNvPr id="3" name="Content Placeholder 2"/>
          <p:cNvSpPr>
            <a:spLocks noGrp="1"/>
          </p:cNvSpPr>
          <p:nvPr>
            <p:ph idx="1"/>
          </p:nvPr>
        </p:nvSpPr>
        <p:spPr>
          <a:xfrm>
            <a:off x="396805" y="1295400"/>
            <a:ext cx="8229600" cy="4690450"/>
          </a:xfrm>
        </p:spPr>
        <p:txBody>
          <a:bodyPr/>
          <a:lstStyle/>
          <a:p>
            <a:r>
              <a:rPr lang="en-US" b="1" dirty="0"/>
              <a:t>Skills we use to organize and plan things </a:t>
            </a:r>
            <a:endParaRPr lang="en-US" b="1" dirty="0" smtClean="0"/>
          </a:p>
          <a:p>
            <a:pPr lvl="1"/>
            <a:r>
              <a:rPr lang="en-US" sz="1600" dirty="0"/>
              <a:t>Organization</a:t>
            </a:r>
          </a:p>
          <a:p>
            <a:pPr lvl="1"/>
            <a:r>
              <a:rPr lang="en-US" sz="1600" dirty="0"/>
              <a:t>Time Management</a:t>
            </a:r>
          </a:p>
          <a:p>
            <a:pPr lvl="1"/>
            <a:r>
              <a:rPr lang="en-US" sz="1600" dirty="0"/>
              <a:t>Planning/Prioritization</a:t>
            </a:r>
          </a:p>
          <a:p>
            <a:r>
              <a:rPr lang="en-US" b="1" dirty="0" smtClean="0"/>
              <a:t>Skills we use to control how we react to situations</a:t>
            </a:r>
          </a:p>
          <a:p>
            <a:pPr lvl="1"/>
            <a:r>
              <a:rPr lang="en-US" sz="1600" dirty="0"/>
              <a:t>Response </a:t>
            </a:r>
            <a:r>
              <a:rPr lang="en-US" sz="1600" dirty="0" smtClean="0"/>
              <a:t>Inhibition  </a:t>
            </a:r>
            <a:endParaRPr lang="en-US" sz="1600" dirty="0"/>
          </a:p>
          <a:p>
            <a:pPr lvl="1"/>
            <a:r>
              <a:rPr lang="en-US" sz="1600" dirty="0" smtClean="0"/>
              <a:t>Flexibility </a:t>
            </a:r>
            <a:endParaRPr lang="en-US" sz="1600" dirty="0"/>
          </a:p>
          <a:p>
            <a:pPr lvl="1"/>
            <a:r>
              <a:rPr lang="en-US" sz="1600" dirty="0"/>
              <a:t>Emotional </a:t>
            </a:r>
            <a:r>
              <a:rPr lang="en-US" sz="1600" dirty="0" smtClean="0"/>
              <a:t>Control</a:t>
            </a:r>
          </a:p>
          <a:p>
            <a:pPr lvl="1"/>
            <a:r>
              <a:rPr lang="en-US" sz="1600" dirty="0"/>
              <a:t>M</a:t>
            </a:r>
            <a:r>
              <a:rPr lang="en-US" sz="1600" dirty="0" smtClean="0"/>
              <a:t>etacognition</a:t>
            </a:r>
            <a:endParaRPr lang="en-US" sz="1600" dirty="0"/>
          </a:p>
          <a:p>
            <a:r>
              <a:rPr lang="en-US" dirty="0"/>
              <a:t> </a:t>
            </a:r>
            <a:r>
              <a:rPr lang="en-US" b="1" dirty="0" smtClean="0"/>
              <a:t>Skills we use to get things done</a:t>
            </a:r>
          </a:p>
          <a:p>
            <a:pPr lvl="1"/>
            <a:r>
              <a:rPr lang="en-US" sz="1600" dirty="0"/>
              <a:t>Task Initiation  </a:t>
            </a:r>
          </a:p>
          <a:p>
            <a:pPr lvl="1"/>
            <a:r>
              <a:rPr lang="en-US" sz="1600" dirty="0"/>
              <a:t>Sustained Attention  </a:t>
            </a:r>
          </a:p>
          <a:p>
            <a:pPr lvl="1"/>
            <a:r>
              <a:rPr lang="en-US" sz="1600" dirty="0"/>
              <a:t>Goal-Directed Persistence</a:t>
            </a:r>
          </a:p>
          <a:p>
            <a:pPr lvl="1"/>
            <a:r>
              <a:rPr lang="en-US" sz="1600" dirty="0"/>
              <a:t>Stress Tolerance   </a:t>
            </a:r>
          </a:p>
          <a:p>
            <a:pPr lvl="1"/>
            <a:r>
              <a:rPr lang="en-US" sz="1600" dirty="0"/>
              <a:t>Working Memory</a:t>
            </a:r>
          </a:p>
          <a:p>
            <a:pPr marL="0" indent="0">
              <a:buNone/>
            </a:pPr>
            <a:endParaRPr lang="en-US" sz="1800" b="1" dirty="0"/>
          </a:p>
          <a:p>
            <a:pPr marL="342900" lvl="1" indent="0">
              <a:buNone/>
            </a:pPr>
            <a:endParaRPr lang="en-US" sz="1500" dirty="0"/>
          </a:p>
        </p:txBody>
      </p:sp>
    </p:spTree>
    <p:extLst>
      <p:ext uri="{BB962C8B-B14F-4D97-AF65-F5344CB8AC3E}">
        <p14:creationId xmlns:p14="http://schemas.microsoft.com/office/powerpoint/2010/main" val="1621379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z="1800" b="1" dirty="0"/>
              <a:t>Executive Function </a:t>
            </a:r>
            <a:r>
              <a:rPr lang="en-US" sz="1800" b="1" dirty="0" smtClean="0"/>
              <a:t>and Self-Regulation Skills </a:t>
            </a:r>
            <a:r>
              <a:rPr lang="en-US" sz="1800" b="1" dirty="0"/>
              <a:t>Are Important to Work </a:t>
            </a:r>
            <a:r>
              <a:rPr lang="en-US" sz="1800" b="1" dirty="0" smtClean="0"/>
              <a:t>and Related Human Programs </a:t>
            </a:r>
            <a:r>
              <a:rPr lang="en-US" sz="1800" b="1" dirty="0"/>
              <a:t>Because They Play a Critical Role </a:t>
            </a:r>
            <a:r>
              <a:rPr lang="en-US" sz="1800" b="1" dirty="0" smtClean="0"/>
              <a:t>in Successful  </a:t>
            </a:r>
            <a:r>
              <a:rPr lang="en-US" sz="1800" b="1" dirty="0">
                <a:solidFill>
                  <a:srgbClr val="C00000"/>
                </a:solidFill>
              </a:rPr>
              <a:t>Goal Achievement</a:t>
            </a:r>
            <a:endParaRPr lang="en-US" sz="1800" dirty="0"/>
          </a:p>
        </p:txBody>
      </p:sp>
      <p:sp>
        <p:nvSpPr>
          <p:cNvPr id="4" name="Slide Number Placeholder 3"/>
          <p:cNvSpPr>
            <a:spLocks noGrp="1"/>
          </p:cNvSpPr>
          <p:nvPr>
            <p:ph type="sldNum" sz="quarter" idx="12"/>
          </p:nvPr>
        </p:nvSpPr>
        <p:spPr/>
        <p:txBody>
          <a:bodyPr/>
          <a:lstStyle/>
          <a:p>
            <a:fld id="{F8296727-BE47-4DDB-B3B7-C71239036FAB}" type="slidenum">
              <a:rPr lang="en-US" smtClean="0"/>
              <a:pPr/>
              <a:t>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939668718"/>
              </p:ext>
            </p:extLst>
          </p:nvPr>
        </p:nvGraphicFramePr>
        <p:xfrm>
          <a:off x="1219200" y="1600200"/>
          <a:ext cx="6708712" cy="4297680"/>
        </p:xfrm>
        <a:graphic>
          <a:graphicData uri="http://schemas.openxmlformats.org/drawingml/2006/table">
            <a:tbl>
              <a:tblPr firstRow="1" bandRow="1">
                <a:tableStyleId>{5C22544A-7EE6-4342-B048-85BDC9FD1C3A}</a:tableStyleId>
              </a:tblPr>
              <a:tblGrid>
                <a:gridCol w="3124200"/>
                <a:gridCol w="3584512"/>
              </a:tblGrid>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latin typeface="Franklin Gothic Medium" panose="020B0603020102020204" pitchFamily="34" charset="0"/>
                        </a:rPr>
                        <a:t>Goal-Achievement 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latin typeface="Franklin Gothic Medium" panose="020B0603020102020204" pitchFamily="34" charset="0"/>
                        </a:rPr>
                        <a:t>Executive Functioning Skills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3200" b="1" dirty="0" smtClean="0">
                          <a:solidFill>
                            <a:srgbClr val="31859C"/>
                          </a:solidFill>
                          <a:latin typeface="Franklin Gothic Demi Cond" panose="020B0706030402020204" pitchFamily="34" charset="0"/>
                        </a:rPr>
                        <a:t>Set</a:t>
                      </a:r>
                      <a:endParaRPr lang="en-US" sz="3200" b="1" dirty="0">
                        <a:solidFill>
                          <a:srgbClr val="31859C"/>
                        </a:solidFill>
                        <a:latin typeface="Franklin Gothic Demi Cond" panose="020B07060304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accent5">
                              <a:lumMod val="75000"/>
                            </a:schemeClr>
                          </a:solidFill>
                          <a:latin typeface="Franklin Gothic Medium Cond" panose="020B0606030402020204" pitchFamily="34" charset="0"/>
                        </a:rPr>
                        <a:t>Metacognition, working memory</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3200" b="1" dirty="0" smtClean="0">
                          <a:solidFill>
                            <a:schemeClr val="tx2">
                              <a:lumMod val="60000"/>
                              <a:lumOff val="40000"/>
                            </a:schemeClr>
                          </a:solidFill>
                          <a:latin typeface="Franklin Gothic Demi Cond" panose="020B0706030402020204" pitchFamily="34" charset="0"/>
                        </a:rPr>
                        <a:t>Plan</a:t>
                      </a:r>
                      <a:endParaRPr lang="en-US" sz="3200" b="1" dirty="0">
                        <a:solidFill>
                          <a:schemeClr val="tx2">
                            <a:lumMod val="60000"/>
                            <a:lumOff val="40000"/>
                          </a:schemeClr>
                        </a:solidFill>
                        <a:latin typeface="Franklin Gothic Demi Cond" panose="020B07060304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2">
                              <a:lumMod val="60000"/>
                              <a:lumOff val="40000"/>
                            </a:schemeClr>
                          </a:solidFill>
                          <a:latin typeface="Franklin Gothic Medium Cond" panose="020B0606030402020204" pitchFamily="34" charset="0"/>
                        </a:rPr>
                        <a:t>Planning/prioritization, time management, working memory, task initiation</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3200" b="1" dirty="0" smtClean="0">
                          <a:solidFill>
                            <a:schemeClr val="accent6">
                              <a:lumMod val="75000"/>
                            </a:schemeClr>
                          </a:solidFill>
                          <a:latin typeface="Franklin Gothic Demi Cond" panose="020B0706030402020204" pitchFamily="34" charset="0"/>
                        </a:rPr>
                        <a:t>Act</a:t>
                      </a:r>
                      <a:endParaRPr lang="en-US" sz="3200" b="1" dirty="0">
                        <a:solidFill>
                          <a:schemeClr val="accent6">
                            <a:lumMod val="75000"/>
                          </a:schemeClr>
                        </a:solidFill>
                        <a:latin typeface="Franklin Gothic Demi Cond" panose="020B07060304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accent6">
                              <a:lumMod val="75000"/>
                            </a:schemeClr>
                          </a:solidFill>
                          <a:latin typeface="Franklin Gothic Medium Cond" panose="020B0606030402020204" pitchFamily="34" charset="0"/>
                          <a:cs typeface="Arial" panose="020B0604020202020204" pitchFamily="34" charset="0"/>
                        </a:rPr>
                        <a:t>Task initiation, response inhibition, time management, sustained attention, working memory</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3200" b="1" dirty="0" smtClean="0">
                          <a:solidFill>
                            <a:schemeClr val="accent4">
                              <a:lumMod val="75000"/>
                            </a:schemeClr>
                          </a:solidFill>
                          <a:latin typeface="Franklin Gothic Demi Cond" panose="020B0706030402020204" pitchFamily="34" charset="0"/>
                        </a:rPr>
                        <a:t>Review/Revise</a:t>
                      </a:r>
                      <a:endParaRPr lang="en-US" sz="3200" b="1" dirty="0">
                        <a:solidFill>
                          <a:schemeClr val="accent4">
                            <a:lumMod val="75000"/>
                          </a:schemeClr>
                        </a:solidFill>
                        <a:latin typeface="Franklin Gothic Demi Cond" panose="020B07060304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accent4">
                              <a:lumMod val="75000"/>
                            </a:schemeClr>
                          </a:solidFill>
                          <a:latin typeface="Franklin Gothic Medium Cond" panose="020B0606030402020204" pitchFamily="34" charset="0"/>
                        </a:rPr>
                        <a:t>Metacognition, flexibility, working memory</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160107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391454F-07E3-4287-AD19-7E12999A905B}" type="slidenum">
              <a:rPr lang="en-US" smtClean="0"/>
              <a:pPr/>
              <a:t>8</a:t>
            </a:fld>
            <a:endParaRPr lang="en-US" dirty="0"/>
          </a:p>
        </p:txBody>
      </p:sp>
      <p:sp>
        <p:nvSpPr>
          <p:cNvPr id="4" name="Rectangle 3"/>
          <p:cNvSpPr/>
          <p:nvPr/>
        </p:nvSpPr>
        <p:spPr>
          <a:xfrm>
            <a:off x="718334" y="1752600"/>
            <a:ext cx="7707332" cy="4031873"/>
          </a:xfrm>
          <a:prstGeom prst="rect">
            <a:avLst/>
          </a:prstGeom>
        </p:spPr>
        <p:txBody>
          <a:bodyPr wrap="square">
            <a:spAutoFit/>
          </a:bodyPr>
          <a:lstStyle/>
          <a:p>
            <a:pPr marL="228600" indent="-228600">
              <a:buFont typeface="Arial" pitchFamily="34" charset="0"/>
              <a:buChar char="•"/>
            </a:pPr>
            <a:r>
              <a:rPr lang="en-US" sz="3200" dirty="0" smtClean="0">
                <a:latin typeface="Franklin Gothic Book" panose="020B0503020102020204" pitchFamily="34" charset="0"/>
              </a:rPr>
              <a:t>Toxic Stress</a:t>
            </a:r>
          </a:p>
          <a:p>
            <a:pPr marL="228600" indent="-228600">
              <a:buFont typeface="Arial" pitchFamily="34" charset="0"/>
              <a:buChar char="•"/>
            </a:pPr>
            <a:endParaRPr lang="en-US" sz="3200" dirty="0" smtClean="0">
              <a:latin typeface="Franklin Gothic Book" panose="020B0503020102020204" pitchFamily="34" charset="0"/>
            </a:endParaRPr>
          </a:p>
          <a:p>
            <a:pPr marL="228600" indent="-228600">
              <a:buFont typeface="Arial" pitchFamily="34" charset="0"/>
              <a:buChar char="•"/>
            </a:pPr>
            <a:r>
              <a:rPr lang="en-US" sz="3200" dirty="0" smtClean="0">
                <a:latin typeface="Franklin Gothic Book"/>
                <a:ea typeface="ＭＳ Ｐゴシック" pitchFamily="-65" charset="-128"/>
                <a:cs typeface="Franklin Gothic Book"/>
              </a:rPr>
              <a:t>Bandwidth Tax (Living in conditions of chronic scarcity) </a:t>
            </a:r>
          </a:p>
          <a:p>
            <a:pPr marL="228600" indent="-228600">
              <a:buFont typeface="Arial" pitchFamily="34" charset="0"/>
              <a:buChar char="•"/>
            </a:pPr>
            <a:endParaRPr lang="en-US" sz="3200" dirty="0" smtClean="0">
              <a:latin typeface="Franklin Gothic Book"/>
              <a:ea typeface="ＭＳ Ｐゴシック" pitchFamily="-65" charset="-128"/>
              <a:cs typeface="Franklin Gothic Book"/>
            </a:endParaRPr>
          </a:p>
          <a:p>
            <a:pPr marL="228600" indent="-228600">
              <a:buFont typeface="Arial" pitchFamily="34" charset="0"/>
              <a:buChar char="•"/>
            </a:pPr>
            <a:r>
              <a:rPr lang="en-US" sz="3200" dirty="0" smtClean="0">
                <a:latin typeface="Franklin Gothic Book"/>
                <a:ea typeface="ＭＳ Ｐゴシック" pitchFamily="-65" charset="-128"/>
                <a:cs typeface="Franklin Gothic Book"/>
              </a:rPr>
              <a:t>Environmental and “life” factors</a:t>
            </a:r>
          </a:p>
          <a:p>
            <a:pPr marL="228600" indent="-228600">
              <a:buFont typeface="Arial" pitchFamily="34" charset="0"/>
              <a:buChar char="•"/>
            </a:pPr>
            <a:endParaRPr lang="en-US" sz="3200" dirty="0" smtClean="0">
              <a:latin typeface="Franklin Gothic Book"/>
              <a:ea typeface="ＭＳ Ｐゴシック" pitchFamily="-65" charset="-128"/>
              <a:cs typeface="Franklin Gothic Book"/>
            </a:endParaRPr>
          </a:p>
          <a:p>
            <a:endParaRPr lang="en-US" sz="3200" dirty="0" smtClean="0">
              <a:latin typeface="Franklin Gothic Book"/>
              <a:ea typeface="ＭＳ Ｐゴシック" pitchFamily="-65" charset="-128"/>
              <a:cs typeface="Franklin Gothic Book"/>
            </a:endParaRPr>
          </a:p>
        </p:txBody>
      </p:sp>
      <p:sp>
        <p:nvSpPr>
          <p:cNvPr id="5" name="Title 1"/>
          <p:cNvSpPr txBox="1">
            <a:spLocks/>
          </p:cNvSpPr>
          <p:nvPr/>
        </p:nvSpPr>
        <p:spPr bwMode="auto">
          <a:xfrm>
            <a:off x="486809" y="528656"/>
            <a:ext cx="8170382" cy="1069818"/>
          </a:xfrm>
          <a:prstGeom prst="rect">
            <a:avLst/>
          </a:prstGeom>
          <a:noFill/>
          <a:ln w="9525">
            <a:noFill/>
            <a:miter lim="800000"/>
            <a:headEnd/>
            <a:tailEnd/>
          </a:ln>
        </p:spPr>
        <p:txBody>
          <a:bodyPr anchor="t"/>
          <a:lstStyle/>
          <a:p>
            <a:pPr algn="ctr"/>
            <a:r>
              <a:rPr lang="en-US" sz="2800" dirty="0" smtClean="0">
                <a:latin typeface="Franklin Gothic Medium"/>
                <a:cs typeface="Franklin Gothic Medium"/>
              </a:rPr>
              <a:t>Factors Related to Living in Poverty that Influence Executive Function Skills</a:t>
            </a:r>
            <a:endParaRPr lang="en-US" sz="2800" dirty="0">
              <a:latin typeface="Franklin Gothic Medium"/>
              <a:cs typeface="Franklin Gothic Medium"/>
            </a:endParaRPr>
          </a:p>
        </p:txBody>
      </p:sp>
    </p:spTree>
    <p:extLst>
      <p:ext uri="{BB962C8B-B14F-4D97-AF65-F5344CB8AC3E}">
        <p14:creationId xmlns:p14="http://schemas.microsoft.com/office/powerpoint/2010/main" val="2356644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5652</TotalTime>
  <Words>1491</Words>
  <Application>Microsoft Office PowerPoint</Application>
  <PresentationFormat>On-screen Show (4:3)</PresentationFormat>
  <Paragraphs>210</Paragraphs>
  <Slides>25</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ＭＳ Ｐゴシック</vt:lpstr>
      <vt:lpstr>Arial</vt:lpstr>
      <vt:lpstr>Baskerville Old Face</vt:lpstr>
      <vt:lpstr>Calibri</vt:lpstr>
      <vt:lpstr>Calibri Light</vt:lpstr>
      <vt:lpstr>Franklin Gothic Book</vt:lpstr>
      <vt:lpstr>Franklin Gothic Demi Cond</vt:lpstr>
      <vt:lpstr>Franklin Gothic Medium</vt:lpstr>
      <vt:lpstr>Franklin Gothic Medium Cond</vt:lpstr>
      <vt:lpstr>Myriad Pro Semibold</vt:lpstr>
      <vt:lpstr>Wingdings</vt:lpstr>
      <vt:lpstr>Office Theme</vt:lpstr>
      <vt:lpstr>PowerPoint Presentation</vt:lpstr>
      <vt:lpstr>PowerPoint Presentation</vt:lpstr>
      <vt:lpstr>Existing programs make a significant difference for some, but many program participants are left behind</vt:lpstr>
      <vt:lpstr>PowerPoint Presentation</vt:lpstr>
      <vt:lpstr>PowerPoint Presentation</vt:lpstr>
      <vt:lpstr>PowerPoint Presentation</vt:lpstr>
      <vt:lpstr>What are executive function skills?  (adapted from the work of Peg Dawson and Richard Guare)   </vt:lpstr>
      <vt:lpstr>Executive Function and Self-Regulation Skills Are Important to Work and Related Human Programs Because They Play a Critical Role in Successful  Goal Achievement</vt:lpstr>
      <vt:lpstr>PowerPoint Presentation</vt:lpstr>
      <vt:lpstr>What is toxic stress and why does it matter?  </vt:lpstr>
      <vt:lpstr>What is the “bandwidth tax” and what does it have to do with living in poverty?</vt:lpstr>
      <vt:lpstr>Environmental and “life” factors that negatively impact executive functions </vt:lpstr>
      <vt:lpstr>Implications for Work and Related Human Service Programs:     Executive Function-Informed Practice Is Focused on Changing How We Provide Services</vt:lpstr>
      <vt:lpstr>PowerPoint Presentation</vt:lpstr>
      <vt:lpstr>An Example of a Goal-Achievement Model</vt:lpstr>
      <vt:lpstr>Implications for Program Design</vt:lpstr>
      <vt:lpstr>Program examples</vt:lpstr>
      <vt:lpstr>PowerPoint Presentation</vt:lpstr>
      <vt:lpstr>PowerPoint Presentation</vt:lpstr>
      <vt:lpstr>PowerPoint Presentation</vt:lpstr>
      <vt:lpstr>Example: Creating Community Support for a Goal-Setting Framework (Routt County CO)</vt:lpstr>
      <vt:lpstr>Example:  Online Goal Achievement (Larimer County CO) </vt:lpstr>
      <vt:lpstr>TuaPath</vt:lpstr>
      <vt:lpstr>Next Steps</vt:lpstr>
      <vt:lpstr>For More Information</vt:lpstr>
    </vt:vector>
  </TitlesOfParts>
  <Company>Center on Budget Policy and Priorities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Edward Bremner</dc:creator>
  <cp:lastModifiedBy>Ife Floyd</cp:lastModifiedBy>
  <cp:revision>270</cp:revision>
  <cp:lastPrinted>2015-04-30T18:14:28Z</cp:lastPrinted>
  <dcterms:created xsi:type="dcterms:W3CDTF">2011-03-17T15:43:58Z</dcterms:created>
  <dcterms:modified xsi:type="dcterms:W3CDTF">2015-07-22T19:56:04Z</dcterms:modified>
</cp:coreProperties>
</file>