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96" r:id="rId2"/>
    <p:sldMasterId id="2147483772" r:id="rId3"/>
    <p:sldMasterId id="2147483797" r:id="rId4"/>
    <p:sldMasterId id="2147483823" r:id="rId5"/>
  </p:sldMasterIdLst>
  <p:notesMasterIdLst>
    <p:notesMasterId r:id="rId45"/>
  </p:notesMasterIdLst>
  <p:handoutMasterIdLst>
    <p:handoutMasterId r:id="rId46"/>
  </p:handoutMasterIdLst>
  <p:sldIdLst>
    <p:sldId id="643" r:id="rId6"/>
    <p:sldId id="520" r:id="rId7"/>
    <p:sldId id="521" r:id="rId8"/>
    <p:sldId id="628" r:id="rId9"/>
    <p:sldId id="563" r:id="rId10"/>
    <p:sldId id="629" r:id="rId11"/>
    <p:sldId id="633" r:id="rId12"/>
    <p:sldId id="527" r:id="rId13"/>
    <p:sldId id="526" r:id="rId14"/>
    <p:sldId id="525" r:id="rId15"/>
    <p:sldId id="568" r:id="rId16"/>
    <p:sldId id="516" r:id="rId17"/>
    <p:sldId id="603" r:id="rId18"/>
    <p:sldId id="615" r:id="rId19"/>
    <p:sldId id="614" r:id="rId20"/>
    <p:sldId id="592" r:id="rId21"/>
    <p:sldId id="612" r:id="rId22"/>
    <p:sldId id="636" r:id="rId23"/>
    <p:sldId id="610" r:id="rId24"/>
    <p:sldId id="616" r:id="rId25"/>
    <p:sldId id="611" r:id="rId26"/>
    <p:sldId id="604" r:id="rId27"/>
    <p:sldId id="605" r:id="rId28"/>
    <p:sldId id="606" r:id="rId29"/>
    <p:sldId id="607" r:id="rId30"/>
    <p:sldId id="637" r:id="rId31"/>
    <p:sldId id="608" r:id="rId32"/>
    <p:sldId id="609" r:id="rId33"/>
    <p:sldId id="620" r:id="rId34"/>
    <p:sldId id="634" r:id="rId35"/>
    <p:sldId id="619" r:id="rId36"/>
    <p:sldId id="621" r:id="rId37"/>
    <p:sldId id="625" r:id="rId38"/>
    <p:sldId id="618" r:id="rId39"/>
    <p:sldId id="622" r:id="rId40"/>
    <p:sldId id="547" r:id="rId41"/>
    <p:sldId id="635" r:id="rId42"/>
    <p:sldId id="626" r:id="rId43"/>
    <p:sldId id="641" r:id="rId44"/>
  </p:sldIdLst>
  <p:sldSz cx="9144000" cy="6858000" type="letter"/>
  <p:notesSz cx="9296400" cy="7010400"/>
  <p:custDataLst>
    <p:tags r:id="rId47"/>
  </p:custDataLst>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2EA"/>
    <a:srgbClr val="34588D"/>
    <a:srgbClr val="C03035"/>
    <a:srgbClr val="163798"/>
    <a:srgbClr val="BF2F37"/>
    <a:srgbClr val="B677FF"/>
    <a:srgbClr val="8000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00" d="100"/>
          <a:sy n="100" d="100"/>
        </p:scale>
        <p:origin x="-1432" y="-11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267325" y="0"/>
            <a:ext cx="4027488" cy="3508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A59EC82-BD48-41C6-9B80-5DFFC5E9DF74}" type="datetime1">
              <a:rPr lang="en-US" altLang="en-US"/>
              <a:pPr>
                <a:defRPr/>
              </a:pPr>
              <a:t>5/20/2015</a:t>
            </a:fld>
            <a:endParaRPr lang="en-US" altLang="en-US"/>
          </a:p>
        </p:txBody>
      </p:sp>
      <p:sp>
        <p:nvSpPr>
          <p:cNvPr id="4" name="Footer Placeholder 3"/>
          <p:cNvSpPr>
            <a:spLocks noGrp="1"/>
          </p:cNvSpPr>
          <p:nvPr>
            <p:ph type="ftr" sz="quarter" idx="2"/>
          </p:nvPr>
        </p:nvSpPr>
        <p:spPr>
          <a:xfrm>
            <a:off x="0" y="6657975"/>
            <a:ext cx="4029075" cy="3508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r>
              <a:rPr lang="en-US"/>
              <a:t>Executive Function Webinar</a:t>
            </a:r>
          </a:p>
        </p:txBody>
      </p:sp>
      <p:sp>
        <p:nvSpPr>
          <p:cNvPr id="5" name="Slide Number Placeholder 4"/>
          <p:cNvSpPr>
            <a:spLocks noGrp="1"/>
          </p:cNvSpPr>
          <p:nvPr>
            <p:ph type="sldNum" sz="quarter" idx="3"/>
          </p:nvPr>
        </p:nvSpPr>
        <p:spPr>
          <a:xfrm>
            <a:off x="5267325" y="6657975"/>
            <a:ext cx="4027488" cy="3508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B0B00AA-9A5A-47FE-859F-C9ED71DADBE1}" type="slidenum">
              <a:rPr lang="en-US" altLang="en-US"/>
              <a:pPr>
                <a:defRPr/>
              </a:pPr>
              <a:t>‹#›</a:t>
            </a:fld>
            <a:endParaRPr lang="en-US" altLang="en-US"/>
          </a:p>
        </p:txBody>
      </p:sp>
    </p:spTree>
    <p:extLst>
      <p:ext uri="{BB962C8B-B14F-4D97-AF65-F5344CB8AC3E}">
        <p14:creationId xmlns:p14="http://schemas.microsoft.com/office/powerpoint/2010/main" val="890083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267325" y="0"/>
            <a:ext cx="4027488" cy="3508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815EA2B-972B-4249-8EA4-6CDF618FAACB}" type="datetime1">
              <a:rPr lang="en-US" altLang="en-US"/>
              <a:pPr>
                <a:defRPr/>
              </a:pPr>
              <a:t>5/20/2015</a:t>
            </a:fld>
            <a:endParaRPr lang="en-US" alt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r>
              <a:rPr lang="en-US"/>
              <a:t>Executive Function Webinar</a:t>
            </a:r>
          </a:p>
        </p:txBody>
      </p:sp>
      <p:sp>
        <p:nvSpPr>
          <p:cNvPr id="7" name="Slide Number Placeholder 6"/>
          <p:cNvSpPr>
            <a:spLocks noGrp="1"/>
          </p:cNvSpPr>
          <p:nvPr>
            <p:ph type="sldNum" sz="quarter" idx="5"/>
          </p:nvPr>
        </p:nvSpPr>
        <p:spPr>
          <a:xfrm>
            <a:off x="5267325" y="6657975"/>
            <a:ext cx="4027488" cy="3508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9BA41AA6-2402-43DB-9569-9FF8ADBBF693}" type="slidenum">
              <a:rPr lang="en-US" altLang="en-US"/>
              <a:pPr>
                <a:defRPr/>
              </a:pPr>
              <a:t>‹#›</a:t>
            </a:fld>
            <a:endParaRPr lang="en-US" altLang="en-US"/>
          </a:p>
        </p:txBody>
      </p:sp>
    </p:spTree>
    <p:extLst>
      <p:ext uri="{BB962C8B-B14F-4D97-AF65-F5344CB8AC3E}">
        <p14:creationId xmlns:p14="http://schemas.microsoft.com/office/powerpoint/2010/main" val="712132519"/>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Imagine an individual as a seesaw. Poverty and chronic stress tip the seesaw out of balance, but economic assistance and capacity-building can help to counteract these forces. There are multiple ways in which negative environmental influences can tip the balance ---- I’ll give you two examples. The first is in the realm of time orientation: what kind of time-period you think about and act on, ranging from right now to a long time in the future. Negative factors tip the balance towards a focus on ‘right now’, leading to reactive, impulsive behavior. We want to find ways to counteract this tendency, encouraging individuals to plan ahead, resisting impulses &amp; making good decisions.</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8A04920-9835-4B04-BF7B-D402905F1359}" type="slidenum">
              <a:rPr lang="en-US" altLang="en-US"/>
              <a:pPr>
                <a:spcBef>
                  <a:spcPct val="0"/>
                </a:spcBef>
              </a:pPr>
              <a:t>5</a:t>
            </a:fld>
            <a:endParaRPr lang="en-US" altLang="en-US"/>
          </a:p>
        </p:txBody>
      </p:sp>
      <p:sp>
        <p:nvSpPr>
          <p:cNvPr id="2" name="Footer Placeholder 1"/>
          <p:cNvSpPr>
            <a:spLocks noGrp="1"/>
          </p:cNvSpPr>
          <p:nvPr>
            <p:ph type="ftr" sz="quarter" idx="4"/>
          </p:nvPr>
        </p:nvSpPr>
        <p:spPr/>
        <p:txBody>
          <a:bodyPr/>
          <a:lstStyle/>
          <a:p>
            <a:pPr>
              <a:defRPr/>
            </a:pPr>
            <a:r>
              <a:rPr lang="en-US"/>
              <a:t>Executive Function Webinar</a:t>
            </a:r>
          </a:p>
        </p:txBody>
      </p:sp>
    </p:spTree>
    <p:extLst>
      <p:ext uri="{BB962C8B-B14F-4D97-AF65-F5344CB8AC3E}">
        <p14:creationId xmlns:p14="http://schemas.microsoft.com/office/powerpoint/2010/main" val="259242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At the cellular level, the individual houses are built based on connections, or synapses, between hundreds of thousands of neurons. Then, the activities of these households are streamlined through synaptic </a:t>
            </a:r>
            <a:r>
              <a:rPr lang="en-US" altLang="en-US" i="1" smtClean="0"/>
              <a:t>pruning </a:t>
            </a:r>
            <a:r>
              <a:rPr lang="en-US" altLang="en-US" smtClean="0"/>
              <a:t> --- selective elimination of some of the points of contact between neurons, which simplifies the system. Finally, the roads connecting distant neighbors are made stronger – the country roads become super-highways – through a process called myelination.</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3AE2A54-EE93-4602-A3F5-E9C10703F5B9}" type="slidenum">
              <a:rPr lang="en-US" altLang="en-US"/>
              <a:pPr>
                <a:spcBef>
                  <a:spcPct val="0"/>
                </a:spcBef>
              </a:pPr>
              <a:t>17</a:t>
            </a:fld>
            <a:endParaRPr lang="en-US" altLang="en-US"/>
          </a:p>
        </p:txBody>
      </p:sp>
      <p:sp>
        <p:nvSpPr>
          <p:cNvPr id="6554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A8EEDEC-6711-4823-8946-6C6C5429FD35}" type="datetime1">
              <a:rPr lang="en-US" altLang="en-US"/>
              <a:pPr>
                <a:spcBef>
                  <a:spcPct val="0"/>
                </a:spcBef>
              </a:pPr>
              <a:t>5/20/2015</a:t>
            </a:fld>
            <a:endParaRPr lang="en-US" altLang="en-US"/>
          </a:p>
        </p:txBody>
      </p:sp>
      <p:sp>
        <p:nvSpPr>
          <p:cNvPr id="6" name="Footer Placeholder 5"/>
          <p:cNvSpPr>
            <a:spLocks noGrp="1"/>
          </p:cNvSpPr>
          <p:nvPr>
            <p:ph type="ftr" sz="quarter" idx="4"/>
          </p:nvPr>
        </p:nvSpPr>
        <p:spPr/>
        <p:txBody>
          <a:bodyPr/>
          <a:lstStyle/>
          <a:p>
            <a:pPr>
              <a:defRPr/>
            </a:pPr>
            <a:r>
              <a:rPr lang="en-US"/>
              <a:t>Executive Function Webinar</a:t>
            </a:r>
          </a:p>
        </p:txBody>
      </p:sp>
    </p:spTree>
    <p:extLst>
      <p:ext uri="{BB962C8B-B14F-4D97-AF65-F5344CB8AC3E}">
        <p14:creationId xmlns:p14="http://schemas.microsoft.com/office/powerpoint/2010/main" val="383636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There are two really important points to be made about windows of plasticity.</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990F438-6A38-46D1-9B3B-E07BCBB12300}" type="slidenum">
              <a:rPr lang="en-US" altLang="en-US"/>
              <a:pPr>
                <a:spcBef>
                  <a:spcPct val="0"/>
                </a:spcBef>
              </a:pPr>
              <a:t>19</a:t>
            </a:fld>
            <a:endParaRPr lang="en-US" altLang="en-US"/>
          </a:p>
        </p:txBody>
      </p:sp>
      <p:sp>
        <p:nvSpPr>
          <p:cNvPr id="2" name="Footer Placeholder 1"/>
          <p:cNvSpPr>
            <a:spLocks noGrp="1"/>
          </p:cNvSpPr>
          <p:nvPr>
            <p:ph type="ftr" sz="quarter" idx="4"/>
          </p:nvPr>
        </p:nvSpPr>
        <p:spPr/>
        <p:txBody>
          <a:bodyPr/>
          <a:lstStyle/>
          <a:p>
            <a:pPr>
              <a:defRPr/>
            </a:pPr>
            <a:r>
              <a:rPr lang="en-US"/>
              <a:t>Executive Function Webinar</a:t>
            </a:r>
          </a:p>
        </p:txBody>
      </p:sp>
    </p:spTree>
    <p:extLst>
      <p:ext uri="{BB962C8B-B14F-4D97-AF65-F5344CB8AC3E}">
        <p14:creationId xmlns:p14="http://schemas.microsoft.com/office/powerpoint/2010/main" val="189807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EF skills vary widely among adults, and education is an important factor. In fact, even though everyone shows declining EF skills with age, a 40-yr-old with an associate’s degree performs as well as a 25-year-old with only a high school diploma. And the results are even better for those who have obtained a Bachelor’s degree or above. Now, there’s a chicken-and-egg problem here: what comes first, EF skills or education? People with better EF skills are more likely to pursue higher education, but it’s also probably the case that education hones EF skills well into adulthood.</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CF4C6CB-9CC2-4610-88AF-3E41CA7C7BB0}" type="slidenum">
              <a:rPr lang="en-US" altLang="en-US"/>
              <a:pPr>
                <a:spcBef>
                  <a:spcPct val="0"/>
                </a:spcBef>
              </a:pPr>
              <a:t>26</a:t>
            </a:fld>
            <a:endParaRPr lang="en-US" altLang="en-US"/>
          </a:p>
        </p:txBody>
      </p:sp>
    </p:spTree>
    <p:extLst>
      <p:ext uri="{BB962C8B-B14F-4D97-AF65-F5344CB8AC3E}">
        <p14:creationId xmlns:p14="http://schemas.microsoft.com/office/powerpoint/2010/main" val="2090777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most maternal pesticide exposure probably occurs through the diet, as is the case for the</a:t>
            </a:r>
          </a:p>
          <a:p>
            <a:r>
              <a:rPr lang="en-US" altLang="en-US" smtClean="0"/>
              <a:t>general U.S. population, but with additional residential non-dietary exposure most likely from</a:t>
            </a:r>
          </a:p>
          <a:p>
            <a:r>
              <a:rPr lang="en-US" altLang="en-US" smtClean="0"/>
              <a:t>ingress of pesticides from agricultural use into homes</a:t>
            </a:r>
          </a:p>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F271F63-FD2C-4119-B225-A0CB83B75646}" type="slidenum">
              <a:rPr lang="en-US" altLang="en-US">
                <a:solidFill>
                  <a:srgbClr val="000000"/>
                </a:solidFill>
                <a:ea typeface="ヒラギノ角ゴ ProN W3" charset="-128"/>
                <a:sym typeface="Helvetica Neue Light" charset="0"/>
              </a:rPr>
              <a:pPr>
                <a:spcBef>
                  <a:spcPct val="0"/>
                </a:spcBef>
              </a:pPr>
              <a:t>27</a:t>
            </a:fld>
            <a:endParaRPr lang="en-US" altLang="en-US">
              <a:solidFill>
                <a:srgbClr val="000000"/>
              </a:solidFill>
              <a:ea typeface="ヒラギノ角ゴ ProN W3" charset="-128"/>
              <a:sym typeface="Helvetica Neue Light" charset="0"/>
            </a:endParaRPr>
          </a:p>
        </p:txBody>
      </p:sp>
      <p:sp>
        <p:nvSpPr>
          <p:cNvPr id="2" name="Footer Placeholder 1"/>
          <p:cNvSpPr>
            <a:spLocks noGrp="1"/>
          </p:cNvSpPr>
          <p:nvPr>
            <p:ph type="ftr" sz="quarter" idx="4"/>
          </p:nvPr>
        </p:nvSpPr>
        <p:spPr/>
        <p:txBody>
          <a:bodyPr/>
          <a:lstStyle/>
          <a:p>
            <a:pPr>
              <a:defRPr/>
            </a:pPr>
            <a:r>
              <a:rPr lang="en-US"/>
              <a:t>Executive Function Webinar</a:t>
            </a:r>
          </a:p>
        </p:txBody>
      </p:sp>
    </p:spTree>
    <p:extLst>
      <p:ext uri="{BB962C8B-B14F-4D97-AF65-F5344CB8AC3E}">
        <p14:creationId xmlns:p14="http://schemas.microsoft.com/office/powerpoint/2010/main" val="2921622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29745F9-E321-4914-9DA1-ACBB3A04B291}" type="slidenum">
              <a:rPr lang="en-US" altLang="en-US"/>
              <a:pPr>
                <a:spcBef>
                  <a:spcPct val="0"/>
                </a:spcBef>
              </a:pPr>
              <a:t>29</a:t>
            </a:fld>
            <a:endParaRPr lang="en-US" altLang="en-US"/>
          </a:p>
        </p:txBody>
      </p:sp>
      <p:sp>
        <p:nvSpPr>
          <p:cNvPr id="2" name="Footer Placeholder 1"/>
          <p:cNvSpPr>
            <a:spLocks noGrp="1"/>
          </p:cNvSpPr>
          <p:nvPr>
            <p:ph type="ftr" sz="quarter" idx="4"/>
          </p:nvPr>
        </p:nvSpPr>
        <p:spPr/>
        <p:txBody>
          <a:bodyPr/>
          <a:lstStyle/>
          <a:p>
            <a:pPr>
              <a:defRPr/>
            </a:pPr>
            <a:r>
              <a:rPr lang="en-US"/>
              <a:t>Executive Function Webinar</a:t>
            </a:r>
          </a:p>
        </p:txBody>
      </p:sp>
    </p:spTree>
    <p:extLst>
      <p:ext uri="{BB962C8B-B14F-4D97-AF65-F5344CB8AC3E}">
        <p14:creationId xmlns:p14="http://schemas.microsoft.com/office/powerpoint/2010/main" val="1828592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Analogy to food science – </a:t>
            </a:r>
          </a:p>
          <a:p>
            <a:r>
              <a:rPr lang="en-US" altLang="en-US" smtClean="0"/>
              <a:t>Biochemists…</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1174CED-32FA-4C83-91CF-DC05325235E6}" type="slidenum">
              <a:rPr lang="en-US" altLang="en-US"/>
              <a:pPr>
                <a:spcBef>
                  <a:spcPct val="0"/>
                </a:spcBef>
              </a:pPr>
              <a:t>38</a:t>
            </a:fld>
            <a:endParaRPr lang="en-US" altLang="en-US"/>
          </a:p>
        </p:txBody>
      </p:sp>
      <p:sp>
        <p:nvSpPr>
          <p:cNvPr id="2" name="Footer Placeholder 1"/>
          <p:cNvSpPr>
            <a:spLocks noGrp="1"/>
          </p:cNvSpPr>
          <p:nvPr>
            <p:ph type="ftr" sz="quarter" idx="4"/>
          </p:nvPr>
        </p:nvSpPr>
        <p:spPr/>
        <p:txBody>
          <a:bodyPr/>
          <a:lstStyle/>
          <a:p>
            <a:pPr>
              <a:defRPr/>
            </a:pPr>
            <a:r>
              <a:rPr lang="en-US"/>
              <a:t>Executive Function Webinar</a:t>
            </a:r>
          </a:p>
        </p:txBody>
      </p:sp>
    </p:spTree>
    <p:extLst>
      <p:ext uri="{BB962C8B-B14F-4D97-AF65-F5344CB8AC3E}">
        <p14:creationId xmlns:p14="http://schemas.microsoft.com/office/powerpoint/2010/main" val="393406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Imagine an individual as a seesaw. Poverty and chronic stress tip the seesaw out of balance, but economic assistance and capacity-building can help to counteract these forces. There are multiple ways in which negative environmental influences can tip the balance ---- I’ll give you two examples. The first is in the realm of time orientation: what kind of time-period you think about and act on, ranging from right now to a long time in the future. Negative factors tip the balance towards a focus on ‘right now’, leading to reactive, impulsive behavior. We want to find ways to counteract this tendency, encouraging individuals to plan ahead, resisting impulses &amp; making good decisions.</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81C1662-A087-4A4A-A89C-F933961656C5}" type="slidenum">
              <a:rPr lang="en-US" altLang="en-US"/>
              <a:pPr>
                <a:spcBef>
                  <a:spcPct val="0"/>
                </a:spcBef>
              </a:pPr>
              <a:t>6</a:t>
            </a:fld>
            <a:endParaRPr lang="en-US" altLang="en-US"/>
          </a:p>
        </p:txBody>
      </p:sp>
      <p:sp>
        <p:nvSpPr>
          <p:cNvPr id="2" name="Footer Placeholder 1"/>
          <p:cNvSpPr>
            <a:spLocks noGrp="1"/>
          </p:cNvSpPr>
          <p:nvPr>
            <p:ph type="ftr" sz="quarter" idx="4"/>
          </p:nvPr>
        </p:nvSpPr>
        <p:spPr/>
        <p:txBody>
          <a:bodyPr/>
          <a:lstStyle/>
          <a:p>
            <a:pPr>
              <a:defRPr/>
            </a:pPr>
            <a:r>
              <a:rPr lang="en-US"/>
              <a:t>Executive Function Webinar</a:t>
            </a:r>
          </a:p>
        </p:txBody>
      </p:sp>
    </p:spTree>
    <p:extLst>
      <p:ext uri="{BB962C8B-B14F-4D97-AF65-F5344CB8AC3E}">
        <p14:creationId xmlns:p14="http://schemas.microsoft.com/office/powerpoint/2010/main" val="125668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Planning makes it easier to regulate,…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08D97B5-5F9F-4330-8377-CB804755E0E0}" type="slidenum">
              <a:rPr lang="en-US" altLang="en-US">
                <a:solidFill>
                  <a:srgbClr val="000000"/>
                </a:solidFill>
              </a:rPr>
              <a:pPr>
                <a:spcBef>
                  <a:spcPct val="0"/>
                </a:spcBef>
              </a:pPr>
              <a:t>7</a:t>
            </a:fld>
            <a:endParaRPr lang="en-US" altLang="en-US">
              <a:solidFill>
                <a:srgbClr val="000000"/>
              </a:solidFill>
            </a:endParaRPr>
          </a:p>
        </p:txBody>
      </p:sp>
      <p:sp>
        <p:nvSpPr>
          <p:cNvPr id="2" name="Footer Placeholder 1"/>
          <p:cNvSpPr>
            <a:spLocks noGrp="1"/>
          </p:cNvSpPr>
          <p:nvPr>
            <p:ph type="ftr" sz="quarter" idx="4"/>
          </p:nvPr>
        </p:nvSpPr>
        <p:spPr/>
        <p:txBody>
          <a:bodyPr/>
          <a:lstStyle/>
          <a:p>
            <a:pPr>
              <a:defRPr/>
            </a:pPr>
            <a:r>
              <a:rPr lang="en-US"/>
              <a:t>Executive Function Webinar</a:t>
            </a:r>
          </a:p>
        </p:txBody>
      </p:sp>
    </p:spTree>
    <p:extLst>
      <p:ext uri="{BB962C8B-B14F-4D97-AF65-F5344CB8AC3E}">
        <p14:creationId xmlns:p14="http://schemas.microsoft.com/office/powerpoint/2010/main" val="929331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third one is self-regulation, or self-control. This is the ability to control one’s ………</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8F14A44-544A-43FD-AB5E-12601168647C}" type="slidenum">
              <a:rPr lang="en-US" altLang="en-US"/>
              <a:pPr>
                <a:spcBef>
                  <a:spcPct val="0"/>
                </a:spcBef>
              </a:pPr>
              <a:t>8</a:t>
            </a:fld>
            <a:endParaRPr lang="en-US" altLang="en-US"/>
          </a:p>
        </p:txBody>
      </p:sp>
      <p:sp>
        <p:nvSpPr>
          <p:cNvPr id="2" name="Footer Placeholder 1"/>
          <p:cNvSpPr>
            <a:spLocks noGrp="1"/>
          </p:cNvSpPr>
          <p:nvPr>
            <p:ph type="ftr" sz="quarter" idx="4"/>
          </p:nvPr>
        </p:nvSpPr>
        <p:spPr/>
        <p:txBody>
          <a:bodyPr/>
          <a:lstStyle/>
          <a:p>
            <a:pPr>
              <a:defRPr/>
            </a:pPr>
            <a:r>
              <a:rPr lang="en-US"/>
              <a:t>Executive Function Webinar</a:t>
            </a:r>
          </a:p>
        </p:txBody>
      </p:sp>
    </p:spTree>
    <p:extLst>
      <p:ext uri="{BB962C8B-B14F-4D97-AF65-F5344CB8AC3E}">
        <p14:creationId xmlns:p14="http://schemas.microsoft.com/office/powerpoint/2010/main" val="267714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second core capacity is monitoring, or awareness. To behave appropriately, it’s important to be self-aware – to know the answers to these questions… </a:t>
            </a:r>
          </a:p>
          <a:p>
            <a:r>
              <a:rPr lang="en-US" altLang="en-US" smtClean="0"/>
              <a:t>It’s also important to be able to monitor others; behavior --- </a:t>
            </a:r>
          </a:p>
          <a:p>
            <a:endParaRPr lang="en-US" altLang="en-US" smtClean="0"/>
          </a:p>
          <a:p>
            <a:pPr marL="0" lvl="2" eaLnBrk="1" hangingPunct="1">
              <a:spcBef>
                <a:spcPct val="0"/>
              </a:spcBef>
            </a:pPr>
            <a:r>
              <a:rPr lang="en-US" altLang="en-US" sz="2400" b="1" i="1" smtClean="0">
                <a:solidFill>
                  <a:srgbClr val="008080"/>
                </a:solidFill>
              </a:rPr>
              <a:t>Example: I’m getting really upset. I’m going to need to calm down before I say or do anything I’m going to regret later.</a:t>
            </a:r>
          </a:p>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CC40C58-BC2A-4914-812B-82C250418D16}" type="slidenum">
              <a:rPr lang="en-US" altLang="en-US"/>
              <a:pPr>
                <a:spcBef>
                  <a:spcPct val="0"/>
                </a:spcBef>
              </a:pPr>
              <a:t>9</a:t>
            </a:fld>
            <a:endParaRPr lang="en-US" altLang="en-US"/>
          </a:p>
        </p:txBody>
      </p:sp>
      <p:sp>
        <p:nvSpPr>
          <p:cNvPr id="2" name="Footer Placeholder 1"/>
          <p:cNvSpPr>
            <a:spLocks noGrp="1"/>
          </p:cNvSpPr>
          <p:nvPr>
            <p:ph type="ftr" sz="quarter" idx="4"/>
          </p:nvPr>
        </p:nvSpPr>
        <p:spPr/>
        <p:txBody>
          <a:bodyPr/>
          <a:lstStyle/>
          <a:p>
            <a:pPr>
              <a:defRPr/>
            </a:pPr>
            <a:r>
              <a:rPr lang="en-US"/>
              <a:t>Executive Function Webinar</a:t>
            </a:r>
          </a:p>
        </p:txBody>
      </p:sp>
    </p:spTree>
    <p:extLst>
      <p:ext uri="{BB962C8B-B14F-4D97-AF65-F5344CB8AC3E}">
        <p14:creationId xmlns:p14="http://schemas.microsoft.com/office/powerpoint/2010/main" val="361915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first of these core capacities is the ability to plan, or to engage in proactive behavior. This mean,s being able to identify long-term goals, and possible obstacles and solutions. Being able to lay out concrete steps needed to achieve these goals, and to set appropriate deadlines &amp; reminders to make sure that they happen. </a:t>
            </a:r>
          </a:p>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45BC42B-C01B-4621-816F-BD9C1BDA81F6}" type="slidenum">
              <a:rPr lang="en-US" altLang="en-US"/>
              <a:pPr>
                <a:spcBef>
                  <a:spcPct val="0"/>
                </a:spcBef>
              </a:pPr>
              <a:t>10</a:t>
            </a:fld>
            <a:endParaRPr lang="en-US" altLang="en-US"/>
          </a:p>
        </p:txBody>
      </p:sp>
      <p:sp>
        <p:nvSpPr>
          <p:cNvPr id="2" name="Footer Placeholder 1"/>
          <p:cNvSpPr>
            <a:spLocks noGrp="1"/>
          </p:cNvSpPr>
          <p:nvPr>
            <p:ph type="ftr" sz="quarter" idx="4"/>
          </p:nvPr>
        </p:nvSpPr>
        <p:spPr/>
        <p:txBody>
          <a:bodyPr/>
          <a:lstStyle/>
          <a:p>
            <a:pPr>
              <a:defRPr/>
            </a:pPr>
            <a:r>
              <a:rPr lang="en-US"/>
              <a:t>Executive Function Webinar</a:t>
            </a:r>
          </a:p>
        </p:txBody>
      </p:sp>
    </p:spTree>
    <p:extLst>
      <p:ext uri="{BB962C8B-B14F-4D97-AF65-F5344CB8AC3E}">
        <p14:creationId xmlns:p14="http://schemas.microsoft.com/office/powerpoint/2010/main" val="1110906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Planning makes it easier to regulate,…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20F8A05-BBB3-46C4-8494-FC47950E5E9D}" type="slidenum">
              <a:rPr lang="en-US" altLang="en-US">
                <a:solidFill>
                  <a:srgbClr val="000000"/>
                </a:solidFill>
              </a:rPr>
              <a:pPr>
                <a:spcBef>
                  <a:spcPct val="0"/>
                </a:spcBef>
              </a:pPr>
              <a:t>11</a:t>
            </a:fld>
            <a:endParaRPr lang="en-US" altLang="en-US">
              <a:solidFill>
                <a:srgbClr val="000000"/>
              </a:solidFill>
            </a:endParaRPr>
          </a:p>
        </p:txBody>
      </p:sp>
      <p:sp>
        <p:nvSpPr>
          <p:cNvPr id="2" name="Footer Placeholder 1"/>
          <p:cNvSpPr>
            <a:spLocks noGrp="1"/>
          </p:cNvSpPr>
          <p:nvPr>
            <p:ph type="ftr" sz="quarter" idx="4"/>
          </p:nvPr>
        </p:nvSpPr>
        <p:spPr/>
        <p:txBody>
          <a:bodyPr/>
          <a:lstStyle/>
          <a:p>
            <a:pPr>
              <a:defRPr/>
            </a:pPr>
            <a:r>
              <a:rPr lang="en-US"/>
              <a:t>Executive Function Webinar</a:t>
            </a:r>
          </a:p>
        </p:txBody>
      </p:sp>
    </p:spTree>
    <p:extLst>
      <p:ext uri="{BB962C8B-B14F-4D97-AF65-F5344CB8AC3E}">
        <p14:creationId xmlns:p14="http://schemas.microsoft.com/office/powerpoint/2010/main" val="2422677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8191558-1C72-4270-A80A-ED9C7CAE1C5A}" type="slidenum">
              <a:rPr lang="en-US" altLang="en-US" b="1"/>
              <a:pPr>
                <a:spcBef>
                  <a:spcPct val="0"/>
                </a:spcBef>
              </a:pPr>
              <a:t>14</a:t>
            </a:fld>
            <a:endParaRPr lang="en-US" altLang="en-US" b="1"/>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1775" indent="-231775" eaLnBrk="1" hangingPunct="1"/>
            <a:r>
              <a:rPr lang="en-US" altLang="en-US" smtClean="0"/>
              <a:t>3 widely used and well validated Likert-scale type instruments for assessing </a:t>
            </a:r>
          </a:p>
          <a:p>
            <a:pPr marL="231775" indent="-231775" eaLnBrk="1" hangingPunct="1">
              <a:buFontTx/>
              <a:buAutoNum type="arabicPeriod"/>
            </a:pPr>
            <a:r>
              <a:rPr lang="en-US" altLang="en-US" smtClean="0"/>
              <a:t>Risk perception (the extent to which one perceives a potentially dangerous or harmful activity as risky) – 8 items,</a:t>
            </a:r>
          </a:p>
          <a:p>
            <a:pPr marL="231775" indent="-231775" eaLnBrk="1" hangingPunct="1">
              <a:buFontTx/>
              <a:buAutoNum type="arabicPeriod"/>
            </a:pPr>
            <a:r>
              <a:rPr lang="en-US" altLang="en-US" smtClean="0"/>
              <a:t>Sensation seeking (extent to which one actively seeks experiences that provide thrills) – 6 items</a:t>
            </a:r>
          </a:p>
          <a:p>
            <a:pPr marL="231775" indent="-231775" eaLnBrk="1" hangingPunct="1">
              <a:buFontTx/>
              <a:buAutoNum type="arabicPeriod"/>
            </a:pPr>
            <a:r>
              <a:rPr lang="en-US" altLang="en-US" smtClean="0"/>
              <a:t>Impulsivity (extent to which one acts without thinking or has difficulty controlling impulses) – 18 items from the Barrat Impulsiveness Scale (subscales test for motor impulsivity, inability to delay gratification, lack of perseverance)</a:t>
            </a:r>
          </a:p>
          <a:p>
            <a:pPr marL="231775" indent="-231775" eaLnBrk="1" hangingPunct="1"/>
            <a:r>
              <a:rPr lang="en-US" altLang="en-US" smtClean="0"/>
              <a:t>Last two: new response format created by Harter to reduce the social desirability bias. Very true or sort of true of them.</a:t>
            </a:r>
          </a:p>
          <a:p>
            <a:pPr marL="231775" indent="-231775" eaLnBrk="1" hangingPunct="1"/>
            <a:r>
              <a:rPr lang="en-US" altLang="en-US" smtClean="0"/>
              <a:t>4.RPI – Validity of measure from study of serious juvenile offenders – presence of antisocial peer more correlated with own criminal behavior</a:t>
            </a:r>
          </a:p>
          <a:p>
            <a:pPr marL="231775" indent="-231775" eaLnBrk="1" hangingPunct="1"/>
            <a:r>
              <a:rPr lang="en-US" altLang="en-US" smtClean="0"/>
              <a:t>5. Future orientation – Towers of Hanoi, delayed gratification task</a:t>
            </a:r>
          </a:p>
          <a:p>
            <a:pPr marL="231775" indent="-231775" eaLnBrk="1" hangingPunct="1"/>
            <a:endParaRPr lang="en-US" altLang="en-US" smtClean="0"/>
          </a:p>
          <a:p>
            <a:pPr marL="231775" indent="-231775" eaLnBrk="1" hangingPunct="1"/>
            <a:r>
              <a:rPr lang="en-US" altLang="en-US" smtClean="0"/>
              <a:t>Composite </a:t>
            </a:r>
            <a:r>
              <a:rPr lang="en-US" altLang="en-US" b="1" i="1" smtClean="0"/>
              <a:t>psychosocial maturity index</a:t>
            </a:r>
            <a:r>
              <a:rPr lang="en-US" altLang="en-US" smtClean="0"/>
              <a:t> formed by standardizing, reverse-scoring (impulsivity and sensation-seeking), and averaging the five measures</a:t>
            </a:r>
          </a:p>
          <a:p>
            <a:pPr marL="231775" indent="-231775" eaLnBrk="1" hangingPunct="1"/>
            <a:endParaRPr lang="en-US" altLang="en-US" smtClean="0"/>
          </a:p>
        </p:txBody>
      </p:sp>
      <p:sp>
        <p:nvSpPr>
          <p:cNvPr id="2" name="Footer Placeholder 1"/>
          <p:cNvSpPr>
            <a:spLocks noGrp="1"/>
          </p:cNvSpPr>
          <p:nvPr>
            <p:ph type="ftr" sz="quarter" idx="4"/>
          </p:nvPr>
        </p:nvSpPr>
        <p:spPr/>
        <p:txBody>
          <a:bodyPr/>
          <a:lstStyle/>
          <a:p>
            <a:pPr>
              <a:defRPr/>
            </a:pPr>
            <a:r>
              <a:rPr lang="en-US"/>
              <a:t>Executive Function Webinar</a:t>
            </a:r>
          </a:p>
        </p:txBody>
      </p:sp>
    </p:spTree>
    <p:extLst>
      <p:ext uri="{BB962C8B-B14F-4D97-AF65-F5344CB8AC3E}">
        <p14:creationId xmlns:p14="http://schemas.microsoft.com/office/powerpoint/2010/main" val="68408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D45BDA2-B256-45D5-ADEE-D70F32BB9CE5}" type="slidenum">
              <a:rPr lang="en-US" altLang="en-US" b="1"/>
              <a:pPr>
                <a:spcBef>
                  <a:spcPct val="0"/>
                </a:spcBef>
              </a:pPr>
              <a:t>15</a:t>
            </a:fld>
            <a:endParaRPr lang="en-US" altLang="en-US" b="1"/>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1775" indent="-231775" eaLnBrk="1" hangingPunct="1"/>
            <a:r>
              <a:rPr lang="en-US" altLang="en-US" smtClean="0"/>
              <a:t>3 widely used and well validated Likert-scale type instruments for assessing </a:t>
            </a:r>
          </a:p>
          <a:p>
            <a:pPr marL="231775" indent="-231775" eaLnBrk="1" hangingPunct="1">
              <a:buFontTx/>
              <a:buAutoNum type="arabicPeriod"/>
            </a:pPr>
            <a:r>
              <a:rPr lang="en-US" altLang="en-US" smtClean="0"/>
              <a:t>Risk perception (the extent to which one perceives a potentially dangerous or harmful activity as risky) – 8 items,</a:t>
            </a:r>
          </a:p>
          <a:p>
            <a:pPr marL="231775" indent="-231775" eaLnBrk="1" hangingPunct="1">
              <a:buFontTx/>
              <a:buAutoNum type="arabicPeriod"/>
            </a:pPr>
            <a:r>
              <a:rPr lang="en-US" altLang="en-US" smtClean="0"/>
              <a:t>Sensation seeking (extent to which one actively seeks experiences that provide thrills) – 6 items</a:t>
            </a:r>
          </a:p>
          <a:p>
            <a:pPr marL="231775" indent="-231775" eaLnBrk="1" hangingPunct="1">
              <a:buFontTx/>
              <a:buAutoNum type="arabicPeriod"/>
            </a:pPr>
            <a:r>
              <a:rPr lang="en-US" altLang="en-US" smtClean="0"/>
              <a:t>Impulsivity (extent to which one acts without thinking or has difficulty controlling impulses) – 18 items from the Barrat Impulsiveness Scale (subscales test for motor impulsivity, inability to delay gratification, lack of perseverance)</a:t>
            </a:r>
          </a:p>
          <a:p>
            <a:pPr marL="231775" indent="-231775" eaLnBrk="1" hangingPunct="1"/>
            <a:r>
              <a:rPr lang="en-US" altLang="en-US" smtClean="0"/>
              <a:t>Last two: new response format created by Harter to reduce the social desirability bias. Very true or sort of true of them.</a:t>
            </a:r>
          </a:p>
          <a:p>
            <a:pPr marL="231775" indent="-231775" eaLnBrk="1" hangingPunct="1"/>
            <a:r>
              <a:rPr lang="en-US" altLang="en-US" smtClean="0"/>
              <a:t>4.RPI – Validity of measure from study of serious juvenile offenders – presence of antisocial peer more correlated with own criminal behavior</a:t>
            </a:r>
          </a:p>
          <a:p>
            <a:pPr marL="231775" indent="-231775" eaLnBrk="1" hangingPunct="1"/>
            <a:r>
              <a:rPr lang="en-US" altLang="en-US" smtClean="0"/>
              <a:t>5. Future orientation – Towers of Hanoi, delayed gratification task</a:t>
            </a:r>
          </a:p>
          <a:p>
            <a:pPr marL="231775" indent="-231775" eaLnBrk="1" hangingPunct="1"/>
            <a:endParaRPr lang="en-US" altLang="en-US" smtClean="0"/>
          </a:p>
          <a:p>
            <a:pPr marL="231775" indent="-231775" eaLnBrk="1" hangingPunct="1"/>
            <a:r>
              <a:rPr lang="en-US" altLang="en-US" smtClean="0"/>
              <a:t>Composite </a:t>
            </a:r>
            <a:r>
              <a:rPr lang="en-US" altLang="en-US" b="1" i="1" smtClean="0"/>
              <a:t>psychosocial maturity index</a:t>
            </a:r>
            <a:r>
              <a:rPr lang="en-US" altLang="en-US" smtClean="0"/>
              <a:t> formed by standardizing, reverse-scoring (impulsivity and sensation-seeking), and averaging the five measures</a:t>
            </a:r>
          </a:p>
          <a:p>
            <a:pPr marL="231775" indent="-231775" eaLnBrk="1" hangingPunct="1"/>
            <a:endParaRPr lang="en-US" altLang="en-US" smtClean="0"/>
          </a:p>
        </p:txBody>
      </p:sp>
      <p:sp>
        <p:nvSpPr>
          <p:cNvPr id="2" name="Footer Placeholder 1"/>
          <p:cNvSpPr>
            <a:spLocks noGrp="1"/>
          </p:cNvSpPr>
          <p:nvPr>
            <p:ph type="ftr" sz="quarter" idx="4"/>
          </p:nvPr>
        </p:nvSpPr>
        <p:spPr/>
        <p:txBody>
          <a:bodyPr/>
          <a:lstStyle/>
          <a:p>
            <a:pPr>
              <a:defRPr/>
            </a:pPr>
            <a:r>
              <a:rPr lang="en-US"/>
              <a:t>Executive Function Webinar</a:t>
            </a:r>
          </a:p>
        </p:txBody>
      </p:sp>
    </p:spTree>
    <p:extLst>
      <p:ext uri="{BB962C8B-B14F-4D97-AF65-F5344CB8AC3E}">
        <p14:creationId xmlns:p14="http://schemas.microsoft.com/office/powerpoint/2010/main" val="273352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2" descr="FOI logo - full colo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0" y="234950"/>
            <a:ext cx="217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22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33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Calibri"/>
              </a:defRPr>
            </a:lvl1pPr>
            <a:lvl2pPr>
              <a:defRPr sz="2800">
                <a:latin typeface="Calibri"/>
              </a:defRPr>
            </a:lvl2pPr>
            <a:lvl3pPr>
              <a:defRPr sz="2400">
                <a:latin typeface="Calibri"/>
              </a:defRPr>
            </a:lvl3pPr>
            <a:lvl4pPr>
              <a:defRPr sz="2000">
                <a:latin typeface="Calibri"/>
              </a:defRPr>
            </a:lvl4pPr>
            <a:lvl5pPr>
              <a:defRPr sz="2000">
                <a:latin typeface="Calibri"/>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436327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atin typeface="Calibri"/>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atin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atin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456979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Calibri"/>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3992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alibri"/>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5797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defRPr>
            </a:lvl1pPr>
          </a:lstStyle>
          <a:p>
            <a:pPr>
              <a:defRPr/>
            </a:pPr>
            <a:fld id="{8CF785C8-A43B-46B7-8AAE-34C3D6549D3F}" type="datetime4">
              <a:rPr lang="en-US" altLang="en-US"/>
              <a:pPr>
                <a:defRPr/>
              </a:pPr>
              <a:t>May 20, 2015</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sz="1800">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defRPr>
            </a:lvl1pPr>
          </a:lstStyle>
          <a:p>
            <a:pPr>
              <a:defRPr/>
            </a:pPr>
            <a:fld id="{2485EC01-9A55-402A-8342-3C623D67867A}" type="slidenum">
              <a:rPr lang="en-US" altLang="en-US"/>
              <a:pPr>
                <a:defRPr/>
              </a:pPr>
              <a:t>‹#›</a:t>
            </a:fld>
            <a:endParaRPr lang="en-US" altLang="en-US"/>
          </a:p>
        </p:txBody>
      </p:sp>
    </p:spTree>
    <p:extLst>
      <p:ext uri="{BB962C8B-B14F-4D97-AF65-F5344CB8AC3E}">
        <p14:creationId xmlns:p14="http://schemas.microsoft.com/office/powerpoint/2010/main" val="2767806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lvl1pPr>
              <a:defRPr>
                <a:latin typeface="Calibri"/>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30725"/>
          </a:xfrm>
          <a:prstGeom prst="rect">
            <a:avLst/>
          </a:prstGeom>
        </p:spPr>
        <p:txBody>
          <a:bodyPr/>
          <a:lstStyle>
            <a:lvl1pPr>
              <a:defRPr>
                <a:latin typeface="Calibri"/>
              </a:defRPr>
            </a:lvl1pPr>
          </a:lstStyle>
          <a:p>
            <a:pPr lvl="0"/>
            <a:endParaRPr lang="en-US" noProof="0" dirty="0" smtClean="0"/>
          </a:p>
        </p:txBody>
      </p:sp>
      <p:sp>
        <p:nvSpPr>
          <p:cNvPr id="4" name="Rectangle 4"/>
          <p:cNvSpPr>
            <a:spLocks noGrp="1" noChangeArrowheads="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239E4EB0-B203-44B7-A705-93A5ECD932ED}" type="datetime4">
              <a:rPr lang="en-US" altLang="en-US"/>
              <a:pPr>
                <a:defRPr/>
              </a:pPr>
              <a:t>May 20, 2015</a:t>
            </a:fld>
            <a:endParaRPr lang="en-US" altLang="en-US"/>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eaLnBrk="1" hangingPunct="1">
              <a:defRPr>
                <a:latin typeface="Calibri"/>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2B03A9F5-A24E-439A-A80E-97FA9CC65C95}" type="slidenum">
              <a:rPr lang="en-US" altLang="en-US"/>
              <a:pPr>
                <a:defRPr/>
              </a:pPr>
              <a:t>‹#›</a:t>
            </a:fld>
            <a:endParaRPr lang="en-US" altLang="en-US"/>
          </a:p>
        </p:txBody>
      </p:sp>
    </p:spTree>
    <p:extLst>
      <p:ext uri="{BB962C8B-B14F-4D97-AF65-F5344CB8AC3E}">
        <p14:creationId xmlns:p14="http://schemas.microsoft.com/office/powerpoint/2010/main" val="117923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C03E1746-03DE-4629-AA90-7DE2B1627FB7}" type="datetime1">
              <a:rPr lang="en-US" altLang="en-US"/>
              <a:pPr>
                <a:defRPr/>
              </a:pPr>
              <a:t>5/20/2015</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002E4C7-C315-4AF4-B16B-1A69520140E6}" type="slidenum">
              <a:rPr lang="en-US" altLang="en-US"/>
              <a:pPr>
                <a:defRPr/>
              </a:pPr>
              <a:t>‹#›</a:t>
            </a:fld>
            <a:endParaRPr lang="en-US" altLang="en-US"/>
          </a:p>
        </p:txBody>
      </p:sp>
    </p:spTree>
    <p:extLst>
      <p:ext uri="{BB962C8B-B14F-4D97-AF65-F5344CB8AC3E}">
        <p14:creationId xmlns:p14="http://schemas.microsoft.com/office/powerpoint/2010/main" val="1183137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a:defRPr smtClean="0"/>
            </a:lvl1pPr>
          </a:lstStyle>
          <a:p>
            <a:pPr>
              <a:defRPr/>
            </a:pPr>
            <a:fld id="{B0696437-FE33-4FCA-A537-0379877D1E91}" type="datetime4">
              <a:rPr lang="en-US" altLang="en-US"/>
              <a:pPr>
                <a:defRPr/>
              </a:pPr>
              <a:t>May 20, 2015</a:t>
            </a:fld>
            <a:endParaRPr lang="en-US" altLang="en-US"/>
          </a:p>
        </p:txBody>
      </p:sp>
      <p:sp>
        <p:nvSpPr>
          <p:cNvPr id="5" name="Footer Placeholder 4"/>
          <p:cNvSpPr>
            <a:spLocks noGrp="1"/>
          </p:cNvSpPr>
          <p:nvPr>
            <p:ph type="ftr" sz="quarter" idx="11"/>
          </p:nvPr>
        </p:nvSpPr>
        <p:spPr/>
        <p:txBody>
          <a:bodyPr/>
          <a:lstStyle>
            <a:lvl1pPr defTabSz="457200"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smtClean="0"/>
            </a:lvl1pPr>
          </a:lstStyle>
          <a:p>
            <a:pPr>
              <a:defRPr/>
            </a:pPr>
            <a:fld id="{B17A1199-44AA-452E-86C0-7C4051CFD0D6}" type="slidenum">
              <a:rPr lang="en-US" altLang="en-US"/>
              <a:pPr>
                <a:defRPr/>
              </a:pPr>
              <a:t>‹#›</a:t>
            </a:fld>
            <a:endParaRPr lang="en-US" altLang="en-US"/>
          </a:p>
        </p:txBody>
      </p:sp>
    </p:spTree>
    <p:extLst>
      <p:ext uri="{BB962C8B-B14F-4D97-AF65-F5344CB8AC3E}">
        <p14:creationId xmlns:p14="http://schemas.microsoft.com/office/powerpoint/2010/main" val="17280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smtClean="0"/>
            </a:lvl1pPr>
          </a:lstStyle>
          <a:p>
            <a:pPr>
              <a:defRPr/>
            </a:pPr>
            <a:fld id="{7847AD54-B31B-4197-BD41-B1CA7DA3EAF2}" type="datetime4">
              <a:rPr lang="en-US" altLang="en-US"/>
              <a:pPr>
                <a:defRPr/>
              </a:pPr>
              <a:t>May 20, 2015</a:t>
            </a:fld>
            <a:endParaRPr lang="en-US" altLang="en-US"/>
          </a:p>
        </p:txBody>
      </p:sp>
      <p:sp>
        <p:nvSpPr>
          <p:cNvPr id="5" name="Footer Placeholder 4"/>
          <p:cNvSpPr>
            <a:spLocks noGrp="1"/>
          </p:cNvSpPr>
          <p:nvPr>
            <p:ph type="ftr" sz="quarter" idx="11"/>
          </p:nvPr>
        </p:nvSpPr>
        <p:spPr/>
        <p:txBody>
          <a:bodyPr/>
          <a:lstStyle>
            <a:lvl1pPr defTabSz="457200"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smtClean="0"/>
            </a:lvl1pPr>
          </a:lstStyle>
          <a:p>
            <a:pPr>
              <a:defRPr/>
            </a:pPr>
            <a:fld id="{9363B24E-D66B-4288-84D4-27AEBF09F00D}" type="slidenum">
              <a:rPr lang="en-US" altLang="en-US"/>
              <a:pPr>
                <a:defRPr/>
              </a:pPr>
              <a:t>‹#›</a:t>
            </a:fld>
            <a:endParaRPr lang="en-US" altLang="en-US"/>
          </a:p>
        </p:txBody>
      </p:sp>
    </p:spTree>
    <p:extLst>
      <p:ext uri="{BB962C8B-B14F-4D97-AF65-F5344CB8AC3E}">
        <p14:creationId xmlns:p14="http://schemas.microsoft.com/office/powerpoint/2010/main" val="18258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noChangeArrowheads="1"/>
          </p:cNvSpPr>
          <p:nvPr>
            <p:ph type="dt" sz="half" idx="10"/>
          </p:nvPr>
        </p:nvSpPr>
        <p:spPr>
          <a:xfrm>
            <a:off x="838200" y="6248400"/>
            <a:ext cx="7620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defRPr>
            </a:lvl1pPr>
          </a:lstStyle>
          <a:p>
            <a:pPr>
              <a:defRPr/>
            </a:pPr>
            <a:fld id="{5D5822F3-7972-4431-8B8F-EAAFF397AE65}" type="datetime4">
              <a:rPr lang="en-US" altLang="en-US"/>
              <a:pPr>
                <a:defRPr/>
              </a:pPr>
              <a:t>May 20, 2015</a:t>
            </a:fld>
            <a:endParaRPr lang="en-US" altLang="en-US"/>
          </a:p>
        </p:txBody>
      </p:sp>
    </p:spTree>
    <p:extLst>
      <p:ext uri="{BB962C8B-B14F-4D97-AF65-F5344CB8AC3E}">
        <p14:creationId xmlns:p14="http://schemas.microsoft.com/office/powerpoint/2010/main" val="2839155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a:defRPr smtClean="0"/>
            </a:lvl1pPr>
          </a:lstStyle>
          <a:p>
            <a:pPr>
              <a:defRPr/>
            </a:pPr>
            <a:fld id="{AAC6B3D3-3399-44E2-BDCA-7A0C904507DA}" type="datetime4">
              <a:rPr lang="en-US" altLang="en-US"/>
              <a:pPr>
                <a:defRPr/>
              </a:pPr>
              <a:t>May 20, 2015</a:t>
            </a:fld>
            <a:endParaRPr lang="en-US" altLang="en-US"/>
          </a:p>
        </p:txBody>
      </p:sp>
      <p:sp>
        <p:nvSpPr>
          <p:cNvPr id="5" name="Footer Placeholder 4"/>
          <p:cNvSpPr>
            <a:spLocks noGrp="1"/>
          </p:cNvSpPr>
          <p:nvPr>
            <p:ph type="ftr" sz="quarter" idx="11"/>
          </p:nvPr>
        </p:nvSpPr>
        <p:spPr/>
        <p:txBody>
          <a:bodyPr/>
          <a:lstStyle>
            <a:lvl1pPr defTabSz="457200"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smtClean="0"/>
            </a:lvl1pPr>
          </a:lstStyle>
          <a:p>
            <a:pPr>
              <a:defRPr/>
            </a:pPr>
            <a:fld id="{C0F5335B-F2C9-4C24-8F1D-92E847DA6A08}" type="slidenum">
              <a:rPr lang="en-US" altLang="en-US"/>
              <a:pPr>
                <a:defRPr/>
              </a:pPr>
              <a:t>‹#›</a:t>
            </a:fld>
            <a:endParaRPr lang="en-US" altLang="en-US"/>
          </a:p>
        </p:txBody>
      </p:sp>
    </p:spTree>
    <p:extLst>
      <p:ext uri="{BB962C8B-B14F-4D97-AF65-F5344CB8AC3E}">
        <p14:creationId xmlns:p14="http://schemas.microsoft.com/office/powerpoint/2010/main" val="2131721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a:defRPr smtClean="0"/>
            </a:lvl1pPr>
          </a:lstStyle>
          <a:p>
            <a:pPr>
              <a:defRPr/>
            </a:pPr>
            <a:fld id="{491B16C7-EA41-4FEA-B0BD-B8B61AC16C9F}" type="datetime4">
              <a:rPr lang="en-US" altLang="en-US"/>
              <a:pPr>
                <a:defRPr/>
              </a:pPr>
              <a:t>May 20, 2015</a:t>
            </a:fld>
            <a:endParaRPr lang="en-US" altLang="en-US"/>
          </a:p>
        </p:txBody>
      </p:sp>
      <p:sp>
        <p:nvSpPr>
          <p:cNvPr id="6" name="Footer Placeholder 5"/>
          <p:cNvSpPr>
            <a:spLocks noGrp="1"/>
          </p:cNvSpPr>
          <p:nvPr>
            <p:ph type="ftr" sz="quarter" idx="11"/>
          </p:nvPr>
        </p:nvSpPr>
        <p:spPr/>
        <p:txBody>
          <a:bodyPr/>
          <a:lstStyle>
            <a:lvl1pPr defTabSz="457200" fontAlgn="base">
              <a:spcBef>
                <a:spcPct val="0"/>
              </a:spcBef>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defRPr smtClean="0"/>
            </a:lvl1pPr>
          </a:lstStyle>
          <a:p>
            <a:pPr>
              <a:defRPr/>
            </a:pPr>
            <a:fld id="{606912DE-6AB9-43C7-9429-A387BF18592A}" type="slidenum">
              <a:rPr lang="en-US" altLang="en-US"/>
              <a:pPr>
                <a:defRPr/>
              </a:pPr>
              <a:t>‹#›</a:t>
            </a:fld>
            <a:endParaRPr lang="en-US" altLang="en-US"/>
          </a:p>
        </p:txBody>
      </p:sp>
    </p:spTree>
    <p:extLst>
      <p:ext uri="{BB962C8B-B14F-4D97-AF65-F5344CB8AC3E}">
        <p14:creationId xmlns:p14="http://schemas.microsoft.com/office/powerpoint/2010/main" val="747032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200">
              <a:defRPr smtClean="0"/>
            </a:lvl1pPr>
          </a:lstStyle>
          <a:p>
            <a:pPr>
              <a:defRPr/>
            </a:pPr>
            <a:fld id="{7A1B856B-526F-4DD2-A854-961957675DF8}" type="datetime4">
              <a:rPr lang="en-US" altLang="en-US"/>
              <a:pPr>
                <a:defRPr/>
              </a:pPr>
              <a:t>May 20, 2015</a:t>
            </a:fld>
            <a:endParaRPr lang="en-US" altLang="en-US"/>
          </a:p>
        </p:txBody>
      </p:sp>
      <p:sp>
        <p:nvSpPr>
          <p:cNvPr id="8" name="Footer Placeholder 7"/>
          <p:cNvSpPr>
            <a:spLocks noGrp="1"/>
          </p:cNvSpPr>
          <p:nvPr>
            <p:ph type="ftr" sz="quarter" idx="11"/>
          </p:nvPr>
        </p:nvSpPr>
        <p:spPr/>
        <p:txBody>
          <a:bodyPr/>
          <a:lstStyle>
            <a:lvl1pPr defTabSz="457200" fontAlgn="base">
              <a:spcBef>
                <a:spcPct val="0"/>
              </a:spcBef>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defTabSz="457200">
              <a:defRPr smtClean="0"/>
            </a:lvl1pPr>
          </a:lstStyle>
          <a:p>
            <a:pPr>
              <a:defRPr/>
            </a:pPr>
            <a:fld id="{94FA43EA-1763-4211-90E4-0284969F6EFF}" type="slidenum">
              <a:rPr lang="en-US" altLang="en-US"/>
              <a:pPr>
                <a:defRPr/>
              </a:pPr>
              <a:t>‹#›</a:t>
            </a:fld>
            <a:endParaRPr lang="en-US" altLang="en-US"/>
          </a:p>
        </p:txBody>
      </p:sp>
    </p:spTree>
    <p:extLst>
      <p:ext uri="{BB962C8B-B14F-4D97-AF65-F5344CB8AC3E}">
        <p14:creationId xmlns:p14="http://schemas.microsoft.com/office/powerpoint/2010/main" val="3121794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200">
              <a:defRPr smtClean="0"/>
            </a:lvl1pPr>
          </a:lstStyle>
          <a:p>
            <a:pPr>
              <a:defRPr/>
            </a:pPr>
            <a:fld id="{48EDEB09-3F4C-4294-930F-73446EB35CD9}" type="datetime4">
              <a:rPr lang="en-US" altLang="en-US"/>
              <a:pPr>
                <a:defRPr/>
              </a:pPr>
              <a:t>May 20, 2015</a:t>
            </a:fld>
            <a:endParaRPr lang="en-US" altLang="en-US"/>
          </a:p>
        </p:txBody>
      </p:sp>
      <p:sp>
        <p:nvSpPr>
          <p:cNvPr id="4" name="Footer Placeholder 3"/>
          <p:cNvSpPr>
            <a:spLocks noGrp="1"/>
          </p:cNvSpPr>
          <p:nvPr>
            <p:ph type="ftr" sz="quarter" idx="11"/>
          </p:nvPr>
        </p:nvSpPr>
        <p:spPr/>
        <p:txBody>
          <a:bodyPr/>
          <a:lstStyle>
            <a:lvl1pPr defTabSz="457200" fontAlgn="base">
              <a:spcBef>
                <a:spcPct val="0"/>
              </a:spcBef>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defTabSz="457200">
              <a:defRPr smtClean="0"/>
            </a:lvl1pPr>
          </a:lstStyle>
          <a:p>
            <a:pPr>
              <a:defRPr/>
            </a:pPr>
            <a:fld id="{5BD07972-865E-4523-BDF2-B9B045287DB2}" type="slidenum">
              <a:rPr lang="en-US" altLang="en-US"/>
              <a:pPr>
                <a:defRPr/>
              </a:pPr>
              <a:t>‹#›</a:t>
            </a:fld>
            <a:endParaRPr lang="en-US" altLang="en-US"/>
          </a:p>
        </p:txBody>
      </p:sp>
    </p:spTree>
    <p:extLst>
      <p:ext uri="{BB962C8B-B14F-4D97-AF65-F5344CB8AC3E}">
        <p14:creationId xmlns:p14="http://schemas.microsoft.com/office/powerpoint/2010/main" val="250377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a:defRPr smtClean="0"/>
            </a:lvl1pPr>
          </a:lstStyle>
          <a:p>
            <a:pPr>
              <a:defRPr/>
            </a:pPr>
            <a:fld id="{2428681C-670C-4893-8B9A-DF2CB97AAF27}" type="datetime4">
              <a:rPr lang="en-US" altLang="en-US"/>
              <a:pPr>
                <a:defRPr/>
              </a:pPr>
              <a:t>May 20, 2015</a:t>
            </a:fld>
            <a:endParaRPr lang="en-US" altLang="en-US"/>
          </a:p>
        </p:txBody>
      </p:sp>
      <p:sp>
        <p:nvSpPr>
          <p:cNvPr id="3" name="Footer Placeholder 2"/>
          <p:cNvSpPr>
            <a:spLocks noGrp="1"/>
          </p:cNvSpPr>
          <p:nvPr>
            <p:ph type="ftr" sz="quarter" idx="11"/>
          </p:nvPr>
        </p:nvSpPr>
        <p:spPr/>
        <p:txBody>
          <a:bodyPr/>
          <a:lstStyle>
            <a:lvl1pPr defTabSz="457200" fontAlgn="base">
              <a:spcBef>
                <a:spcPct val="0"/>
              </a:spcBef>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a:defRPr smtClean="0"/>
            </a:lvl1pPr>
          </a:lstStyle>
          <a:p>
            <a:pPr>
              <a:defRPr/>
            </a:pPr>
            <a:fld id="{00BF29BC-321A-4491-889E-93F2C9544BB6}" type="slidenum">
              <a:rPr lang="en-US" altLang="en-US"/>
              <a:pPr>
                <a:defRPr/>
              </a:pPr>
              <a:t>‹#›</a:t>
            </a:fld>
            <a:endParaRPr lang="en-US" altLang="en-US"/>
          </a:p>
        </p:txBody>
      </p:sp>
    </p:spTree>
    <p:extLst>
      <p:ext uri="{BB962C8B-B14F-4D97-AF65-F5344CB8AC3E}">
        <p14:creationId xmlns:p14="http://schemas.microsoft.com/office/powerpoint/2010/main" val="2847313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defRPr smtClean="0"/>
            </a:lvl1pPr>
          </a:lstStyle>
          <a:p>
            <a:pPr>
              <a:defRPr/>
            </a:pPr>
            <a:fld id="{780ED737-3F6E-41F7-9904-55D1478A9DD0}" type="datetime4">
              <a:rPr lang="en-US" altLang="en-US"/>
              <a:pPr>
                <a:defRPr/>
              </a:pPr>
              <a:t>May 20, 2015</a:t>
            </a:fld>
            <a:endParaRPr lang="en-US" altLang="en-US"/>
          </a:p>
        </p:txBody>
      </p:sp>
      <p:sp>
        <p:nvSpPr>
          <p:cNvPr id="6" name="Footer Placeholder 5"/>
          <p:cNvSpPr>
            <a:spLocks noGrp="1"/>
          </p:cNvSpPr>
          <p:nvPr>
            <p:ph type="ftr" sz="quarter" idx="11"/>
          </p:nvPr>
        </p:nvSpPr>
        <p:spPr/>
        <p:txBody>
          <a:bodyPr/>
          <a:lstStyle>
            <a:lvl1pPr defTabSz="457200" fontAlgn="base">
              <a:spcBef>
                <a:spcPct val="0"/>
              </a:spcBef>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defRPr smtClean="0"/>
            </a:lvl1pPr>
          </a:lstStyle>
          <a:p>
            <a:pPr>
              <a:defRPr/>
            </a:pPr>
            <a:fld id="{C7DEBA60-52F8-4939-A416-E5A862C8494E}" type="slidenum">
              <a:rPr lang="en-US" altLang="en-US"/>
              <a:pPr>
                <a:defRPr/>
              </a:pPr>
              <a:t>‹#›</a:t>
            </a:fld>
            <a:endParaRPr lang="en-US" altLang="en-US"/>
          </a:p>
        </p:txBody>
      </p:sp>
    </p:spTree>
    <p:extLst>
      <p:ext uri="{BB962C8B-B14F-4D97-AF65-F5344CB8AC3E}">
        <p14:creationId xmlns:p14="http://schemas.microsoft.com/office/powerpoint/2010/main" val="3422954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defRPr smtClean="0"/>
            </a:lvl1pPr>
          </a:lstStyle>
          <a:p>
            <a:pPr>
              <a:defRPr/>
            </a:pPr>
            <a:fld id="{7B7D3FFA-B0B7-4AD1-B180-061721DC451C}" type="datetime4">
              <a:rPr lang="en-US" altLang="en-US"/>
              <a:pPr>
                <a:defRPr/>
              </a:pPr>
              <a:t>May 20, 2015</a:t>
            </a:fld>
            <a:endParaRPr lang="en-US" altLang="en-US"/>
          </a:p>
        </p:txBody>
      </p:sp>
      <p:sp>
        <p:nvSpPr>
          <p:cNvPr id="6" name="Footer Placeholder 5"/>
          <p:cNvSpPr>
            <a:spLocks noGrp="1"/>
          </p:cNvSpPr>
          <p:nvPr>
            <p:ph type="ftr" sz="quarter" idx="11"/>
          </p:nvPr>
        </p:nvSpPr>
        <p:spPr/>
        <p:txBody>
          <a:bodyPr/>
          <a:lstStyle>
            <a:lvl1pPr defTabSz="457200" fontAlgn="base">
              <a:spcBef>
                <a:spcPct val="0"/>
              </a:spcBef>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defRPr smtClean="0"/>
            </a:lvl1pPr>
          </a:lstStyle>
          <a:p>
            <a:pPr>
              <a:defRPr/>
            </a:pPr>
            <a:fld id="{F878C342-9B13-42FE-959E-A3306A8AF9A2}" type="slidenum">
              <a:rPr lang="en-US" altLang="en-US"/>
              <a:pPr>
                <a:defRPr/>
              </a:pPr>
              <a:t>‹#›</a:t>
            </a:fld>
            <a:endParaRPr lang="en-US" altLang="en-US"/>
          </a:p>
        </p:txBody>
      </p:sp>
    </p:spTree>
    <p:extLst>
      <p:ext uri="{BB962C8B-B14F-4D97-AF65-F5344CB8AC3E}">
        <p14:creationId xmlns:p14="http://schemas.microsoft.com/office/powerpoint/2010/main" val="2116555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smtClean="0"/>
            </a:lvl1pPr>
          </a:lstStyle>
          <a:p>
            <a:pPr>
              <a:defRPr/>
            </a:pPr>
            <a:fld id="{FEC54FE0-D790-4D11-B2D8-5D3B71B70430}" type="datetime4">
              <a:rPr lang="en-US" altLang="en-US"/>
              <a:pPr>
                <a:defRPr/>
              </a:pPr>
              <a:t>May 20, 2015</a:t>
            </a:fld>
            <a:endParaRPr lang="en-US" altLang="en-US"/>
          </a:p>
        </p:txBody>
      </p:sp>
      <p:sp>
        <p:nvSpPr>
          <p:cNvPr id="5" name="Footer Placeholder 4"/>
          <p:cNvSpPr>
            <a:spLocks noGrp="1"/>
          </p:cNvSpPr>
          <p:nvPr>
            <p:ph type="ftr" sz="quarter" idx="11"/>
          </p:nvPr>
        </p:nvSpPr>
        <p:spPr/>
        <p:txBody>
          <a:bodyPr/>
          <a:lstStyle>
            <a:lvl1pPr defTabSz="457200"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smtClean="0"/>
            </a:lvl1pPr>
          </a:lstStyle>
          <a:p>
            <a:pPr>
              <a:defRPr/>
            </a:pPr>
            <a:fld id="{72F1B38E-6E52-4228-825F-2AEEF6966E2A}" type="slidenum">
              <a:rPr lang="en-US" altLang="en-US"/>
              <a:pPr>
                <a:defRPr/>
              </a:pPr>
              <a:t>‹#›</a:t>
            </a:fld>
            <a:endParaRPr lang="en-US" altLang="en-US"/>
          </a:p>
        </p:txBody>
      </p:sp>
    </p:spTree>
    <p:extLst>
      <p:ext uri="{BB962C8B-B14F-4D97-AF65-F5344CB8AC3E}">
        <p14:creationId xmlns:p14="http://schemas.microsoft.com/office/powerpoint/2010/main" val="2362719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smtClean="0"/>
            </a:lvl1pPr>
          </a:lstStyle>
          <a:p>
            <a:pPr>
              <a:defRPr/>
            </a:pPr>
            <a:fld id="{6422C55D-225D-4BF1-AB77-44A8BE9FFEBA}" type="datetime4">
              <a:rPr lang="en-US" altLang="en-US"/>
              <a:pPr>
                <a:defRPr/>
              </a:pPr>
              <a:t>May 20, 2015</a:t>
            </a:fld>
            <a:endParaRPr lang="en-US" altLang="en-US"/>
          </a:p>
        </p:txBody>
      </p:sp>
      <p:sp>
        <p:nvSpPr>
          <p:cNvPr id="5" name="Footer Placeholder 4"/>
          <p:cNvSpPr>
            <a:spLocks noGrp="1"/>
          </p:cNvSpPr>
          <p:nvPr>
            <p:ph type="ftr" sz="quarter" idx="11"/>
          </p:nvPr>
        </p:nvSpPr>
        <p:spPr/>
        <p:txBody>
          <a:bodyPr/>
          <a:lstStyle>
            <a:lvl1pPr defTabSz="457200"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smtClean="0"/>
            </a:lvl1pPr>
          </a:lstStyle>
          <a:p>
            <a:pPr>
              <a:defRPr/>
            </a:pPr>
            <a:fld id="{454D71F1-DC68-489C-BF60-7652CA89D05B}" type="slidenum">
              <a:rPr lang="en-US" altLang="en-US"/>
              <a:pPr>
                <a:defRPr/>
              </a:pPr>
              <a:t>‹#›</a:t>
            </a:fld>
            <a:endParaRPr lang="en-US" altLang="en-US"/>
          </a:p>
        </p:txBody>
      </p:sp>
    </p:spTree>
    <p:extLst>
      <p:ext uri="{BB962C8B-B14F-4D97-AF65-F5344CB8AC3E}">
        <p14:creationId xmlns:p14="http://schemas.microsoft.com/office/powerpoint/2010/main" val="2340347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F92009CC-379F-4DB9-8CB1-8E977F9CDCDE}" type="datetime4">
              <a:rPr lang="en-US" altLang="en-US"/>
              <a:pPr>
                <a:defRPr/>
              </a:pPr>
              <a:t>May 20, 2015</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817A604-9604-46A9-B2B9-EE0A5B210EA2}" type="slidenum">
              <a:rPr lang="en-US" altLang="en-US"/>
              <a:pPr>
                <a:defRPr/>
              </a:pPr>
              <a:t>‹#›</a:t>
            </a:fld>
            <a:endParaRPr lang="en-US" altLang="en-US"/>
          </a:p>
        </p:txBody>
      </p:sp>
    </p:spTree>
    <p:extLst>
      <p:ext uri="{BB962C8B-B14F-4D97-AF65-F5344CB8AC3E}">
        <p14:creationId xmlns:p14="http://schemas.microsoft.com/office/powerpoint/2010/main" val="365548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104250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BDB5585-9DF8-4EAE-A70D-006EE6EF8C1E}" type="datetime4">
              <a:rPr lang="en-US" altLang="en-US"/>
              <a:pPr>
                <a:defRPr/>
              </a:pPr>
              <a:t>May 20, 2015</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6BDE930-6838-4DE6-B48F-04461120A489}" type="slidenum">
              <a:rPr lang="en-US" altLang="en-US"/>
              <a:pPr>
                <a:defRPr/>
              </a:pPr>
              <a:t>‹#›</a:t>
            </a:fld>
            <a:endParaRPr lang="en-US" altLang="en-US"/>
          </a:p>
        </p:txBody>
      </p:sp>
    </p:spTree>
    <p:extLst>
      <p:ext uri="{BB962C8B-B14F-4D97-AF65-F5344CB8AC3E}">
        <p14:creationId xmlns:p14="http://schemas.microsoft.com/office/powerpoint/2010/main" val="1652261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1F800FFC-57F6-4DCB-AE41-0642A6D91000}" type="datetime4">
              <a:rPr lang="en-US" altLang="en-US"/>
              <a:pPr>
                <a:defRPr/>
              </a:pPr>
              <a:t>May 20, 2015</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40F1860-34A1-439F-93EF-C6CE05603945}" type="slidenum">
              <a:rPr lang="en-US" altLang="en-US"/>
              <a:pPr>
                <a:defRPr/>
              </a:pPr>
              <a:t>‹#›</a:t>
            </a:fld>
            <a:endParaRPr lang="en-US" altLang="en-US"/>
          </a:p>
        </p:txBody>
      </p:sp>
    </p:spTree>
    <p:extLst>
      <p:ext uri="{BB962C8B-B14F-4D97-AF65-F5344CB8AC3E}">
        <p14:creationId xmlns:p14="http://schemas.microsoft.com/office/powerpoint/2010/main" val="3037883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1952183D-B3F3-447F-A1D6-DCD6FCA5BDA6}" type="datetime4">
              <a:rPr lang="en-US" altLang="en-US"/>
              <a:pPr>
                <a:defRPr/>
              </a:pPr>
              <a:t>May 20, 2015</a:t>
            </a:fld>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F4F7C1AF-4B63-4CD9-8C93-0A51216DA26D}" type="slidenum">
              <a:rPr lang="en-US" altLang="en-US"/>
              <a:pPr>
                <a:defRPr/>
              </a:pPr>
              <a:t>‹#›</a:t>
            </a:fld>
            <a:endParaRPr lang="en-US" altLang="en-US"/>
          </a:p>
        </p:txBody>
      </p:sp>
    </p:spTree>
    <p:extLst>
      <p:ext uri="{BB962C8B-B14F-4D97-AF65-F5344CB8AC3E}">
        <p14:creationId xmlns:p14="http://schemas.microsoft.com/office/powerpoint/2010/main" val="424245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9299BB01-17F6-4BC1-8082-506B9AD21BD2}" type="datetime4">
              <a:rPr lang="en-US" altLang="en-US"/>
              <a:pPr>
                <a:defRPr/>
              </a:pPr>
              <a:t>May 20, 2015</a:t>
            </a:fld>
            <a:endParaRPr lang="en-US" altLang="en-US"/>
          </a:p>
        </p:txBody>
      </p:sp>
      <p:sp>
        <p:nvSpPr>
          <p:cNvPr id="8" name="Footer Placeholder 7"/>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FEDBCB83-2D17-4027-8034-22BD897235F3}" type="slidenum">
              <a:rPr lang="en-US" altLang="en-US"/>
              <a:pPr>
                <a:defRPr/>
              </a:pPr>
              <a:t>‹#›</a:t>
            </a:fld>
            <a:endParaRPr lang="en-US" altLang="en-US"/>
          </a:p>
        </p:txBody>
      </p:sp>
    </p:spTree>
    <p:extLst>
      <p:ext uri="{BB962C8B-B14F-4D97-AF65-F5344CB8AC3E}">
        <p14:creationId xmlns:p14="http://schemas.microsoft.com/office/powerpoint/2010/main" val="705755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961DBFBD-354C-4614-AAA2-FDBCE57D2A2E}" type="datetime4">
              <a:rPr lang="en-US" altLang="en-US"/>
              <a:pPr>
                <a:defRPr/>
              </a:pPr>
              <a:t>May 20, 2015</a:t>
            </a:fld>
            <a:endParaRPr lang="en-US" altLang="en-US"/>
          </a:p>
        </p:txBody>
      </p:sp>
      <p:sp>
        <p:nvSpPr>
          <p:cNvPr id="4" name="Footer Placeholder 3"/>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50A1095-5344-4F68-81B4-2D83EF34802B}" type="slidenum">
              <a:rPr lang="en-US" altLang="en-US"/>
              <a:pPr>
                <a:defRPr/>
              </a:pPr>
              <a:t>‹#›</a:t>
            </a:fld>
            <a:endParaRPr lang="en-US" altLang="en-US"/>
          </a:p>
        </p:txBody>
      </p:sp>
    </p:spTree>
    <p:extLst>
      <p:ext uri="{BB962C8B-B14F-4D97-AF65-F5344CB8AC3E}">
        <p14:creationId xmlns:p14="http://schemas.microsoft.com/office/powerpoint/2010/main" val="762794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1036DB3E-5508-4404-95D1-6810D25BBAF5}" type="datetime4">
              <a:rPr lang="en-US" altLang="en-US"/>
              <a:pPr>
                <a:defRPr/>
              </a:pPr>
              <a:t>May 20, 2015</a:t>
            </a:fld>
            <a:endParaRPr lang="en-US" altLang="en-US"/>
          </a:p>
        </p:txBody>
      </p:sp>
      <p:sp>
        <p:nvSpPr>
          <p:cNvPr id="3" name="Footer Placeholder 2"/>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FA5656E7-E262-40B2-B425-7D5D21FD1A76}" type="slidenum">
              <a:rPr lang="en-US" altLang="en-US"/>
              <a:pPr>
                <a:defRPr/>
              </a:pPr>
              <a:t>‹#›</a:t>
            </a:fld>
            <a:endParaRPr lang="en-US" altLang="en-US"/>
          </a:p>
        </p:txBody>
      </p:sp>
    </p:spTree>
    <p:extLst>
      <p:ext uri="{BB962C8B-B14F-4D97-AF65-F5344CB8AC3E}">
        <p14:creationId xmlns:p14="http://schemas.microsoft.com/office/powerpoint/2010/main" val="973824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86A4D434-FC45-4304-A82F-4F28F45B0838}" type="datetime4">
              <a:rPr lang="en-US" altLang="en-US"/>
              <a:pPr>
                <a:defRPr/>
              </a:pPr>
              <a:t>May 20, 2015</a:t>
            </a:fld>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D329398-8174-41A6-A8EB-4551D8E7EBBE}" type="slidenum">
              <a:rPr lang="en-US" altLang="en-US"/>
              <a:pPr>
                <a:defRPr/>
              </a:pPr>
              <a:t>‹#›</a:t>
            </a:fld>
            <a:endParaRPr lang="en-US" altLang="en-US"/>
          </a:p>
        </p:txBody>
      </p:sp>
    </p:spTree>
    <p:extLst>
      <p:ext uri="{BB962C8B-B14F-4D97-AF65-F5344CB8AC3E}">
        <p14:creationId xmlns:p14="http://schemas.microsoft.com/office/powerpoint/2010/main" val="3035644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C0CAAE67-F20F-485F-A4BE-D630FB9178FF}" type="datetime4">
              <a:rPr lang="en-US" altLang="en-US"/>
              <a:pPr>
                <a:defRPr/>
              </a:pPr>
              <a:t>May 20, 2015</a:t>
            </a:fld>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49624E68-5528-4133-930F-7B11F2D829C5}" type="slidenum">
              <a:rPr lang="en-US" altLang="en-US"/>
              <a:pPr>
                <a:defRPr/>
              </a:pPr>
              <a:t>‹#›</a:t>
            </a:fld>
            <a:endParaRPr lang="en-US" altLang="en-US"/>
          </a:p>
        </p:txBody>
      </p:sp>
    </p:spTree>
    <p:extLst>
      <p:ext uri="{BB962C8B-B14F-4D97-AF65-F5344CB8AC3E}">
        <p14:creationId xmlns:p14="http://schemas.microsoft.com/office/powerpoint/2010/main" val="2467646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08DC8772-8712-4753-804E-5416DA797FF1}" type="datetime4">
              <a:rPr lang="en-US" altLang="en-US"/>
              <a:pPr>
                <a:defRPr/>
              </a:pPr>
              <a:t>May 20, 2015</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0CF36FF-E03E-40EE-8CAB-10E445C96DE0}" type="slidenum">
              <a:rPr lang="en-US" altLang="en-US"/>
              <a:pPr>
                <a:defRPr/>
              </a:pPr>
              <a:t>‹#›</a:t>
            </a:fld>
            <a:endParaRPr lang="en-US" altLang="en-US"/>
          </a:p>
        </p:txBody>
      </p:sp>
    </p:spTree>
    <p:extLst>
      <p:ext uri="{BB962C8B-B14F-4D97-AF65-F5344CB8AC3E}">
        <p14:creationId xmlns:p14="http://schemas.microsoft.com/office/powerpoint/2010/main" val="749973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0B6406DD-38ED-4307-9F47-6E2A26D38724}" type="datetime4">
              <a:rPr lang="en-US" altLang="en-US"/>
              <a:pPr>
                <a:defRPr/>
              </a:pPr>
              <a:t>May 20, 2015</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03B3FC1-B2A3-4E53-955A-F1D1DD961F55}" type="slidenum">
              <a:rPr lang="en-US" altLang="en-US"/>
              <a:pPr>
                <a:defRPr/>
              </a:pPr>
              <a:t>‹#›</a:t>
            </a:fld>
            <a:endParaRPr lang="en-US" altLang="en-US"/>
          </a:p>
        </p:txBody>
      </p:sp>
    </p:spTree>
    <p:extLst>
      <p:ext uri="{BB962C8B-B14F-4D97-AF65-F5344CB8AC3E}">
        <p14:creationId xmlns:p14="http://schemas.microsoft.com/office/powerpoint/2010/main" val="2103918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2152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4" descr="new-gray-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319838"/>
            <a:ext cx="91503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447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Calibri"/>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Calibri"/>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901598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Calibri"/>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Calibri"/>
              </a:defRPr>
            </a:lvl1pPr>
            <a:lvl2pPr>
              <a:defRPr sz="2400">
                <a:latin typeface="Calibri"/>
              </a:defRPr>
            </a:lvl2pPr>
            <a:lvl3pPr>
              <a:defRPr sz="2000">
                <a:latin typeface="Calibri"/>
              </a:defRPr>
            </a:lvl3pPr>
            <a:lvl4pPr>
              <a:defRPr sz="1800">
                <a:latin typeface="Calibri"/>
              </a:defRPr>
            </a:lvl4pPr>
            <a:lvl5pPr>
              <a:defRPr sz="1800">
                <a:latin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Calibri"/>
              </a:defRPr>
            </a:lvl1pPr>
            <a:lvl2pPr>
              <a:defRPr sz="2400">
                <a:latin typeface="Calibri"/>
              </a:defRPr>
            </a:lvl2pPr>
            <a:lvl3pPr>
              <a:defRPr sz="2000">
                <a:latin typeface="Calibri"/>
              </a:defRPr>
            </a:lvl3pPr>
            <a:lvl4pPr>
              <a:defRPr sz="1800">
                <a:latin typeface="Calibri"/>
              </a:defRPr>
            </a:lvl4pPr>
            <a:lvl5pPr>
              <a:defRPr sz="1800">
                <a:latin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809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Calibri"/>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Calibri"/>
              </a:defRPr>
            </a:lvl1pPr>
            <a:lvl2pPr>
              <a:defRPr sz="2000">
                <a:latin typeface="Calibri"/>
              </a:defRPr>
            </a:lvl2pPr>
            <a:lvl3pPr>
              <a:defRPr sz="1800">
                <a:latin typeface="Calibri"/>
              </a:defRPr>
            </a:lvl3pPr>
            <a:lvl4pPr>
              <a:defRPr sz="1600">
                <a:latin typeface="Calibri"/>
              </a:defRPr>
            </a:lvl4pPr>
            <a:lvl5pPr>
              <a:defRPr sz="1600">
                <a:latin typeface="Calibri"/>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Calibri"/>
              </a:defRPr>
            </a:lvl1pPr>
            <a:lvl2pPr>
              <a:defRPr sz="2000">
                <a:latin typeface="Calibri"/>
              </a:defRPr>
            </a:lvl2pPr>
            <a:lvl3pPr>
              <a:defRPr sz="1800">
                <a:latin typeface="Calibri"/>
              </a:defRPr>
            </a:lvl3pPr>
            <a:lvl4pPr>
              <a:defRPr sz="1600">
                <a:latin typeface="Calibri"/>
              </a:defRPr>
            </a:lvl4pPr>
            <a:lvl5pPr>
              <a:defRPr sz="1600">
                <a:latin typeface="Calibri"/>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67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47892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969" r:id="rId1"/>
    <p:sldLayoutId id="2147484970" r:id="rId2"/>
  </p:sldLayoutIdLst>
  <p:timing>
    <p:tnLst>
      <p:par>
        <p:cTn id="1" dur="indefinite" restart="never" nodeType="tmRoot"/>
      </p:par>
    </p:tnLst>
  </p:timing>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FOI logo - standalone mark.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4000" y="236538"/>
            <a:ext cx="6858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38" r:id="rId1"/>
    <p:sldLayoutId id="2147484939" r:id="rId2"/>
  </p:sldLayoutIdLst>
  <p:transition/>
  <p:timing>
    <p:tnLst>
      <p:par>
        <p:cTn id="1" dur="indefinite" restart="never" nodeType="tmRoot"/>
      </p:par>
    </p:tnLst>
  </p:timing>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976" r:id="rId1"/>
    <p:sldLayoutId id="2147484960" r:id="rId2"/>
    <p:sldLayoutId id="2147484961" r:id="rId3"/>
    <p:sldLayoutId id="2147484962" r:id="rId4"/>
    <p:sldLayoutId id="2147484963" r:id="rId5"/>
    <p:sldLayoutId id="2147484964" r:id="rId6"/>
    <p:sldLayoutId id="2147484965" r:id="rId7"/>
    <p:sldLayoutId id="2147484966" r:id="rId8"/>
    <p:sldLayoutId id="2147484967" r:id="rId9"/>
    <p:sldLayoutId id="2147484968" r:id="rId10"/>
    <p:sldLayoutId id="2147484977" r:id="rId11"/>
    <p:sldLayoutId id="2147484978" r:id="rId12"/>
    <p:sldLayoutId id="2147484979" r:id="rId13"/>
  </p:sldLayoutIdLst>
  <p:timing>
    <p:tnLst>
      <p:par>
        <p:cTn id="1" dur="indefinite" restart="never" nodeType="tmRoot"/>
      </p:par>
    </p:tnLst>
  </p:timing>
  <p:hf sldNum="0" hdr="0" dt="0"/>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34" charset="-128"/>
        </a:defRPr>
      </a:lvl1pPr>
      <a:lvl2pPr algn="l" rtl="0" eaLnBrk="0" fontAlgn="base" hangingPunct="0">
        <a:spcBef>
          <a:spcPct val="0"/>
        </a:spcBef>
        <a:spcAft>
          <a:spcPct val="0"/>
        </a:spcAft>
        <a:defRPr sz="4400">
          <a:solidFill>
            <a:schemeClr val="tx2"/>
          </a:solidFill>
          <a:latin typeface="Univers ThinUltraCondensed" charset="0"/>
          <a:ea typeface="MS PGothic" panose="020B0600070205080204" pitchFamily="34" charset="-128"/>
          <a:cs typeface="ＭＳ Ｐゴシック" pitchFamily="34" charset="-128"/>
        </a:defRPr>
      </a:lvl2pPr>
      <a:lvl3pPr algn="l" rtl="0" eaLnBrk="0" fontAlgn="base" hangingPunct="0">
        <a:spcBef>
          <a:spcPct val="0"/>
        </a:spcBef>
        <a:spcAft>
          <a:spcPct val="0"/>
        </a:spcAft>
        <a:defRPr sz="4400">
          <a:solidFill>
            <a:schemeClr val="tx2"/>
          </a:solidFill>
          <a:latin typeface="Univers ThinUltraCondensed" charset="0"/>
          <a:ea typeface="MS PGothic" panose="020B0600070205080204" pitchFamily="34" charset="-128"/>
          <a:cs typeface="ＭＳ Ｐゴシック" pitchFamily="34" charset="-128"/>
        </a:defRPr>
      </a:lvl3pPr>
      <a:lvl4pPr algn="l" rtl="0" eaLnBrk="0" fontAlgn="base" hangingPunct="0">
        <a:spcBef>
          <a:spcPct val="0"/>
        </a:spcBef>
        <a:spcAft>
          <a:spcPct val="0"/>
        </a:spcAft>
        <a:defRPr sz="4400">
          <a:solidFill>
            <a:schemeClr val="tx2"/>
          </a:solidFill>
          <a:latin typeface="Univers ThinUltraCondensed" charset="0"/>
          <a:ea typeface="MS PGothic" panose="020B0600070205080204" pitchFamily="34" charset="-128"/>
          <a:cs typeface="ＭＳ Ｐゴシック" pitchFamily="34" charset="-128"/>
        </a:defRPr>
      </a:lvl4pPr>
      <a:lvl5pPr algn="l" rtl="0" eaLnBrk="0" fontAlgn="base" hangingPunct="0">
        <a:spcBef>
          <a:spcPct val="0"/>
        </a:spcBef>
        <a:spcAft>
          <a:spcPct val="0"/>
        </a:spcAft>
        <a:defRPr sz="4400">
          <a:solidFill>
            <a:schemeClr val="tx2"/>
          </a:solidFill>
          <a:latin typeface="Univers ThinUltraCondensed" charset="0"/>
          <a:ea typeface="MS PGothic" panose="020B0600070205080204" pitchFamily="34" charset="-128"/>
          <a:cs typeface="ＭＳ Ｐゴシック" pitchFamily="34" charset="-128"/>
        </a:defRPr>
      </a:lvl5pPr>
      <a:lvl6pPr marL="457200" algn="l" rtl="0" fontAlgn="base">
        <a:spcBef>
          <a:spcPct val="0"/>
        </a:spcBef>
        <a:spcAft>
          <a:spcPct val="0"/>
        </a:spcAft>
        <a:defRPr sz="4400">
          <a:solidFill>
            <a:schemeClr val="tx2"/>
          </a:solidFill>
          <a:latin typeface="Univers ThinUltraCondensed" charset="0"/>
        </a:defRPr>
      </a:lvl6pPr>
      <a:lvl7pPr marL="914400" algn="l" rtl="0" fontAlgn="base">
        <a:spcBef>
          <a:spcPct val="0"/>
        </a:spcBef>
        <a:spcAft>
          <a:spcPct val="0"/>
        </a:spcAft>
        <a:defRPr sz="4400">
          <a:solidFill>
            <a:schemeClr val="tx2"/>
          </a:solidFill>
          <a:latin typeface="Univers ThinUltraCondensed" charset="0"/>
        </a:defRPr>
      </a:lvl7pPr>
      <a:lvl8pPr marL="1371600" algn="l" rtl="0" fontAlgn="base">
        <a:spcBef>
          <a:spcPct val="0"/>
        </a:spcBef>
        <a:spcAft>
          <a:spcPct val="0"/>
        </a:spcAft>
        <a:defRPr sz="4400">
          <a:solidFill>
            <a:schemeClr val="tx2"/>
          </a:solidFill>
          <a:latin typeface="Univers ThinUltraCondensed" charset="0"/>
        </a:defRPr>
      </a:lvl8pPr>
      <a:lvl9pPr marL="1828800" algn="l" rtl="0" fontAlgn="base">
        <a:spcBef>
          <a:spcPct val="0"/>
        </a:spcBef>
        <a:spcAft>
          <a:spcPct val="0"/>
        </a:spcAft>
        <a:defRPr sz="4400">
          <a:solidFill>
            <a:schemeClr val="tx2"/>
          </a:solidFill>
          <a:latin typeface="Univers ThinUltraCondensed"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ＭＳ Ｐゴシック" pitchFamily="34" charset="-128"/>
        </a:defRPr>
      </a:lvl1pPr>
      <a:lvl2pPr marL="742950" indent="-285750" algn="l" rtl="0" eaLnBrk="0" fontAlgn="base" hangingPunct="0">
        <a:spcBef>
          <a:spcPct val="20000"/>
        </a:spcBef>
        <a:spcAft>
          <a:spcPct val="0"/>
        </a:spcAft>
        <a:defRPr sz="2800">
          <a:solidFill>
            <a:schemeClr val="tx1"/>
          </a:solidFill>
          <a:latin typeface="+mn-lt"/>
          <a:ea typeface="MS PGothic" panose="020B0600070205080204" pitchFamily="34" charset="-128"/>
          <a:cs typeface="ＭＳ Ｐゴシック" pitchFamily="34" charset="-128"/>
        </a:defRPr>
      </a:lvl2pPr>
      <a:lvl3pPr marL="1143000" indent="-228600" algn="l" rtl="0" eaLnBrk="0" fontAlgn="base" hangingPunct="0">
        <a:spcBef>
          <a:spcPct val="20000"/>
        </a:spcBef>
        <a:spcAft>
          <a:spcPct val="0"/>
        </a:spcAft>
        <a:defRPr sz="2400">
          <a:solidFill>
            <a:schemeClr val="tx1"/>
          </a:solidFill>
          <a:latin typeface="+mn-lt"/>
          <a:ea typeface="MS PGothic" panose="020B0600070205080204" pitchFamily="34" charset="-128"/>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Times" pitchFamily="-97" charset="0"/>
          <a:ea typeface="MS PGothic" panose="020B0600070205080204" pitchFamily="34" charset="-128"/>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Times" pitchFamily="-97" charset="0"/>
          <a:ea typeface="MS PGothic" panose="020B0600070205080204" pitchFamily="34" charset="-128"/>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6pPr>
      <a:lvl7pPr marL="29718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7pPr>
      <a:lvl8pPr marL="34290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8pPr>
      <a:lvl9pPr marL="3886200" indent="-228600" algn="l" rtl="0" fontAlgn="base">
        <a:spcBef>
          <a:spcPct val="20000"/>
        </a:spcBef>
        <a:spcAft>
          <a:spcPct val="0"/>
        </a:spcAft>
        <a:buChar char="»"/>
        <a:defRPr sz="2000">
          <a:solidFill>
            <a:schemeClr val="tx1"/>
          </a:solidFill>
          <a:latin typeface="Times" pitchFamily="-97" charset="0"/>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hangingPunct="1">
              <a:defRPr sz="1200" smtClean="0">
                <a:solidFill>
                  <a:srgbClr val="898989"/>
                </a:solidFill>
                <a:latin typeface="Calibri" panose="020F0502020204030204" pitchFamily="34" charset="0"/>
              </a:defRPr>
            </a:lvl1pPr>
          </a:lstStyle>
          <a:p>
            <a:pPr>
              <a:defRPr/>
            </a:pPr>
            <a:fld id="{8573ADF6-8705-4958-94E9-D21B62949210}" type="datetime4">
              <a:rPr lang="en-US" altLang="en-US"/>
              <a:pPr>
                <a:defRPr/>
              </a:pPr>
              <a:t>May 20, 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smtClean="0">
                <a:solidFill>
                  <a:srgbClr val="898989"/>
                </a:solidFill>
                <a:latin typeface="Calibri" panose="020F0502020204030204" pitchFamily="34" charset="0"/>
              </a:defRPr>
            </a:lvl1pPr>
          </a:lstStyle>
          <a:p>
            <a:pPr>
              <a:defRPr/>
            </a:pPr>
            <a:fld id="{9FC00EE3-CA03-455D-A24D-09FC0C49B5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 id="2147484988" r:id="rId9"/>
    <p:sldLayoutId id="2147484989" r:id="rId10"/>
    <p:sldLayoutId id="2147484990"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5F7816C6-C2C4-4D67-B191-87DB49982373}" type="datetime4">
              <a:rPr lang="en-US" altLang="en-US"/>
              <a:pPr>
                <a:defRPr/>
              </a:pPr>
              <a:t>May 20, 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9CCFEB54-58EC-4D19-8B0C-D60B033155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bungelab.berkeley.edu" TargetMode="External"/><Relationship Id="rId2" Type="http://schemas.openxmlformats.org/officeDocument/2006/relationships/image" Target="../media/image7.png"/><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bungelab.berkeley.edu"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www.tedxbeaconstreet.com/beth-babcock-science-reshaping-poverty/" TargetMode="External"/><Relationship Id="rId2" Type="http://schemas.openxmlformats.org/officeDocument/2006/relationships/image" Target="../media/image35.png"/><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30.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46.png"/><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2" Type="http://schemas.openxmlformats.org/officeDocument/2006/relationships/hyperlink" Target="http://www.buildingbetterprograms.org/"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2833487"/>
            <a:ext cx="8229600" cy="1143000"/>
          </a:xfrm>
        </p:spPr>
        <p:txBody>
          <a:bodyPr/>
          <a:lstStyle/>
          <a:p>
            <a:pPr algn="ctr"/>
            <a:r>
              <a:rPr lang="en-US" dirty="0" smtClean="0"/>
              <a:t>Executive Function Skills for Adults: What They Are and Why They Matter</a:t>
            </a:r>
            <a:endParaRPr lang="en-US" dirty="0"/>
          </a:p>
        </p:txBody>
      </p:sp>
      <p:pic>
        <p:nvPicPr>
          <p:cNvPr id="4" name="Picture 3"/>
          <p:cNvPicPr>
            <a:picLocks noChangeAspect="1"/>
          </p:cNvPicPr>
          <p:nvPr/>
        </p:nvPicPr>
        <p:blipFill>
          <a:blip r:embed="rId3"/>
          <a:stretch>
            <a:fillRect/>
          </a:stretch>
        </p:blipFill>
        <p:spPr>
          <a:xfrm>
            <a:off x="1450132" y="317389"/>
            <a:ext cx="6669870" cy="1314210"/>
          </a:xfrm>
          <a:prstGeom prst="rect">
            <a:avLst/>
          </a:prstGeom>
        </p:spPr>
      </p:pic>
      <p:pic>
        <p:nvPicPr>
          <p:cNvPr id="6" name="Picture 5"/>
          <p:cNvPicPr>
            <a:picLocks noChangeAspect="1"/>
          </p:cNvPicPr>
          <p:nvPr/>
        </p:nvPicPr>
        <p:blipFill>
          <a:blip r:embed="rId4"/>
          <a:stretch>
            <a:fillRect/>
          </a:stretch>
        </p:blipFill>
        <p:spPr>
          <a:xfrm>
            <a:off x="1270863" y="1361195"/>
            <a:ext cx="7028405" cy="1120747"/>
          </a:xfrm>
          <a:prstGeom prst="rect">
            <a:avLst/>
          </a:prstGeom>
        </p:spPr>
      </p:pic>
    </p:spTree>
    <p:extLst>
      <p:ext uri="{BB962C8B-B14F-4D97-AF65-F5344CB8AC3E}">
        <p14:creationId xmlns:p14="http://schemas.microsoft.com/office/powerpoint/2010/main" val="3764496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5400"/>
            <a:ext cx="7797800" cy="1371600"/>
          </a:xfrm>
        </p:spPr>
        <p:txBody>
          <a:bodyPr/>
          <a:lstStyle/>
          <a:p>
            <a:r>
              <a:rPr lang="en-US" altLang="en-US" smtClean="0"/>
              <a:t>PLANNING</a:t>
            </a:r>
          </a:p>
        </p:txBody>
      </p:sp>
      <p:sp>
        <p:nvSpPr>
          <p:cNvPr id="4" name="Rectangle 3"/>
          <p:cNvSpPr/>
          <p:nvPr/>
        </p:nvSpPr>
        <p:spPr>
          <a:xfrm>
            <a:off x="368300" y="5014913"/>
            <a:ext cx="8496300" cy="1570037"/>
          </a:xfrm>
          <a:prstGeom prst="rect">
            <a:avLst/>
          </a:prstGeom>
          <a:solidFill>
            <a:schemeClr val="bg1">
              <a:lumMod val="85000"/>
            </a:schemeClr>
          </a:solidFill>
          <a:ln>
            <a:solidFill>
              <a:srgbClr val="000000"/>
            </a:solidFill>
          </a:ln>
        </p:spPr>
        <p:txBody>
          <a:bodyPr>
            <a:spAutoFit/>
          </a:bodyPr>
          <a:lstStyle/>
          <a:p>
            <a:pPr marL="171450" lvl="1" eaLnBrk="1" hangingPunct="1">
              <a:defRPr/>
            </a:pPr>
            <a:r>
              <a:rPr lang="en-US" b="1" dirty="0">
                <a:latin typeface="Calibri"/>
                <a:ea typeface="ＭＳ Ｐゴシック" charset="0"/>
                <a:cs typeface="ＭＳ Ｐゴシック" charset="0"/>
              </a:rPr>
              <a:t>Examples:</a:t>
            </a:r>
          </a:p>
          <a:p>
            <a:pPr marL="514350" lvl="1" indent="-342900" eaLnBrk="1" hangingPunct="1">
              <a:buFont typeface="Arial"/>
              <a:buChar char="•"/>
              <a:defRPr/>
            </a:pPr>
            <a:r>
              <a:rPr lang="en-US" dirty="0">
                <a:latin typeface="Calibri"/>
                <a:ea typeface="ＭＳ Ｐゴシック" charset="0"/>
                <a:cs typeface="ＭＳ Ｐゴシック" charset="0"/>
              </a:rPr>
              <a:t>Drafting a household budget</a:t>
            </a:r>
          </a:p>
          <a:p>
            <a:pPr marL="514350" lvl="1" indent="-342900" eaLnBrk="1" hangingPunct="1">
              <a:buFont typeface="Arial"/>
              <a:buChar char="•"/>
              <a:defRPr/>
            </a:pPr>
            <a:r>
              <a:rPr lang="en-US" dirty="0">
                <a:latin typeface="Calibri"/>
                <a:ea typeface="ＭＳ Ｐゴシック" charset="0"/>
                <a:cs typeface="ＭＳ Ｐゴシック" charset="0"/>
              </a:rPr>
              <a:t>Identifying steps needed to prepare a job application</a:t>
            </a:r>
          </a:p>
          <a:p>
            <a:pPr marL="514350" lvl="1" indent="-342900" eaLnBrk="1" hangingPunct="1">
              <a:buFont typeface="Arial"/>
              <a:buChar char="•"/>
              <a:defRPr/>
            </a:pPr>
            <a:r>
              <a:rPr lang="en-US" dirty="0">
                <a:latin typeface="Calibri"/>
                <a:ea typeface="ＭＳ Ｐゴシック" charset="0"/>
                <a:cs typeface="ＭＳ Ｐゴシック" charset="0"/>
              </a:rPr>
              <a:t>Making arrangements for child-care</a:t>
            </a:r>
          </a:p>
        </p:txBody>
      </p:sp>
      <p:grpSp>
        <p:nvGrpSpPr>
          <p:cNvPr id="5" name="Group 4"/>
          <p:cNvGrpSpPr>
            <a:grpSpLocks/>
          </p:cNvGrpSpPr>
          <p:nvPr/>
        </p:nvGrpSpPr>
        <p:grpSpPr bwMode="auto">
          <a:xfrm>
            <a:off x="5868988" y="1117600"/>
            <a:ext cx="3275012" cy="2689225"/>
            <a:chOff x="5868820" y="1117600"/>
            <a:chExt cx="3275180" cy="2689027"/>
          </a:xfrm>
        </p:grpSpPr>
        <p:pic>
          <p:nvPicPr>
            <p:cNvPr id="53254" name="Picture 8" descr="Screenshot 2014-05-12 15.06.23.png"/>
            <p:cNvPicPr>
              <a:picLocks noChangeAspect="1"/>
            </p:cNvPicPr>
            <p:nvPr/>
          </p:nvPicPr>
          <p:blipFill>
            <a:blip r:embed="rId3">
              <a:extLst>
                <a:ext uri="{28A0092B-C50C-407E-A947-70E740481C1C}">
                  <a14:useLocalDpi xmlns:a14="http://schemas.microsoft.com/office/drawing/2010/main" val="0"/>
                </a:ext>
              </a:extLst>
            </a:blip>
            <a:srcRect l="66251" t="14644" r="11528" b="43088"/>
            <a:stretch>
              <a:fillRect/>
            </a:stretch>
          </p:blipFill>
          <p:spPr bwMode="auto">
            <a:xfrm>
              <a:off x="5994400" y="1117600"/>
              <a:ext cx="299243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p:cNvSpPr txBox="1">
              <a:spLocks noChangeArrowheads="1"/>
            </p:cNvSpPr>
            <p:nvPr/>
          </p:nvSpPr>
          <p:spPr bwMode="auto">
            <a:xfrm>
              <a:off x="5868820" y="3498675"/>
              <a:ext cx="3275180" cy="307952"/>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400" dirty="0" smtClean="0">
                  <a:solidFill>
                    <a:schemeClr val="tx1">
                      <a:lumMod val="50000"/>
                      <a:lumOff val="50000"/>
                    </a:schemeClr>
                  </a:solidFill>
                  <a:latin typeface="Calibri" charset="0"/>
                </a:rPr>
                <a:t>Meta-analysis conducted with </a:t>
              </a:r>
              <a:r>
                <a:rPr lang="en-US" sz="1400" dirty="0" err="1" smtClean="0">
                  <a:solidFill>
                    <a:schemeClr val="tx1">
                      <a:lumMod val="50000"/>
                      <a:lumOff val="50000"/>
                    </a:schemeClr>
                  </a:solidFill>
                  <a:latin typeface="Calibri" charset="0"/>
                </a:rPr>
                <a:t>Neurosynth</a:t>
              </a:r>
              <a:endParaRPr lang="en-US" sz="1400" dirty="0" smtClean="0">
                <a:solidFill>
                  <a:schemeClr val="tx1">
                    <a:lumMod val="50000"/>
                    <a:lumOff val="50000"/>
                  </a:schemeClr>
                </a:solidFill>
                <a:latin typeface="Calibri" charset="0"/>
              </a:endParaRPr>
            </a:p>
          </p:txBody>
        </p:sp>
      </p:grpSp>
      <p:sp>
        <p:nvSpPr>
          <p:cNvPr id="2" name="Rectangle 1"/>
          <p:cNvSpPr>
            <a:spLocks noChangeArrowheads="1"/>
          </p:cNvSpPr>
          <p:nvPr/>
        </p:nvSpPr>
        <p:spPr bwMode="auto">
          <a:xfrm>
            <a:off x="-215900" y="1417638"/>
            <a:ext cx="62103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eaLnBrk="1" hangingPunct="1">
              <a:lnSpc>
                <a:spcPct val="150000"/>
              </a:lnSpc>
              <a:spcBef>
                <a:spcPct val="0"/>
              </a:spcBef>
              <a:buFont typeface="Arial" panose="020B0604020202020204" pitchFamily="34" charset="0"/>
              <a:buChar char="•"/>
            </a:pPr>
            <a:r>
              <a:rPr lang="en-US" altLang="en-US" sz="2200"/>
              <a:t>Identifying long-term goals</a:t>
            </a:r>
          </a:p>
          <a:p>
            <a:pPr lvl="1" eaLnBrk="1" hangingPunct="1">
              <a:lnSpc>
                <a:spcPct val="150000"/>
              </a:lnSpc>
              <a:spcBef>
                <a:spcPct val="0"/>
              </a:spcBef>
              <a:buFont typeface="Arial" panose="020B0604020202020204" pitchFamily="34" charset="0"/>
              <a:buChar char="•"/>
            </a:pPr>
            <a:r>
              <a:rPr lang="en-US" altLang="en-US" sz="2200"/>
              <a:t>Identifying obstacles and possible solutions</a:t>
            </a:r>
          </a:p>
          <a:p>
            <a:pPr lvl="1" eaLnBrk="1" hangingPunct="1">
              <a:lnSpc>
                <a:spcPct val="150000"/>
              </a:lnSpc>
              <a:spcBef>
                <a:spcPct val="0"/>
              </a:spcBef>
              <a:buFont typeface="Arial" panose="020B0604020202020204" pitchFamily="34" charset="0"/>
              <a:buChar char="•"/>
            </a:pPr>
            <a:r>
              <a:rPr lang="en-US" altLang="en-US" sz="2200"/>
              <a:t>Specifying steps needed to achieve goals</a:t>
            </a:r>
          </a:p>
          <a:p>
            <a:pPr lvl="1" eaLnBrk="1" hangingPunct="1">
              <a:lnSpc>
                <a:spcPct val="150000"/>
              </a:lnSpc>
              <a:spcBef>
                <a:spcPct val="0"/>
              </a:spcBef>
              <a:buFont typeface="Arial" panose="020B0604020202020204" pitchFamily="34" charset="0"/>
              <a:buChar char="•"/>
            </a:pPr>
            <a:r>
              <a:rPr lang="en-US" altLang="en-US" sz="2200"/>
              <a:t>Setting appropriate deadlines &amp; reminders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ppt_y</p:attrName>
                                        </p:attrNameLst>
                                      </p:cBhvr>
                                      <p:tavLst>
                                        <p:tav tm="0">
                                          <p:val>
                                            <p:strVal val="#ppt_y+#ppt_h*1.125000"/>
                                          </p:val>
                                        </p:tav>
                                        <p:tav tm="100000">
                                          <p:val>
                                            <p:strVal val="#ppt_y"/>
                                          </p:val>
                                        </p:tav>
                                      </p:tavLst>
                                    </p:anim>
                                    <p:animEffect transition="in" filter="wipe(up)">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1643063" y="2192338"/>
            <a:ext cx="2654300" cy="1628775"/>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lstStyle/>
          <a:p>
            <a:pPr algn="ctr" defTabSz="914400" eaLnBrk="1" fontAlgn="auto" hangingPunct="1">
              <a:spcBef>
                <a:spcPts val="0"/>
              </a:spcBef>
              <a:spcAft>
                <a:spcPts val="0"/>
              </a:spcAft>
              <a:defRPr/>
            </a:pPr>
            <a:endParaRPr lang="en-US" sz="2200" b="1" dirty="0">
              <a:solidFill>
                <a:prstClr val="black"/>
              </a:solidFill>
              <a:latin typeface="Calibri"/>
              <a:ea typeface="+mn-ea"/>
              <a:cs typeface="Calibri"/>
            </a:endParaRPr>
          </a:p>
        </p:txBody>
      </p:sp>
      <p:sp>
        <p:nvSpPr>
          <p:cNvPr id="7" name="Rounded Rectangle 6"/>
          <p:cNvSpPr>
            <a:spLocks noChangeArrowheads="1"/>
          </p:cNvSpPr>
          <p:nvPr/>
        </p:nvSpPr>
        <p:spPr bwMode="auto">
          <a:xfrm>
            <a:off x="4870450" y="2192338"/>
            <a:ext cx="2654300" cy="1628775"/>
          </a:xfrm>
          <a:prstGeom prst="roundRect">
            <a:avLst>
              <a:gd name="adj" fmla="val 16667"/>
            </a:avLst>
          </a:prstGeom>
          <a:solidFill>
            <a:srgbClr val="C03035"/>
          </a:solidFill>
          <a:ln w="9525">
            <a:solidFill>
              <a:srgbClr val="000000"/>
            </a:solidFill>
            <a:round/>
            <a:headEnd/>
            <a:tailEnd/>
          </a:ln>
          <a:effectLst>
            <a:outerShdw blurRad="40000" dist="23000" dir="5400000" rotWithShape="0">
              <a:srgbClr val="808080">
                <a:alpha val="34999"/>
              </a:srgbClr>
            </a:outerShdw>
          </a:effectLst>
        </p:spPr>
        <p:txBody>
          <a:bodyPr/>
          <a:lstStyle/>
          <a:p>
            <a:pPr algn="ctr" defTabSz="914400" eaLnBrk="1" fontAlgn="auto" hangingPunct="1">
              <a:spcBef>
                <a:spcPts val="0"/>
              </a:spcBef>
              <a:spcAft>
                <a:spcPts val="0"/>
              </a:spcAft>
              <a:defRPr/>
            </a:pPr>
            <a:endParaRPr lang="en-US" sz="2200" b="1" dirty="0">
              <a:solidFill>
                <a:prstClr val="black"/>
              </a:solidFill>
              <a:latin typeface="Calibri"/>
              <a:ea typeface="+mn-ea"/>
              <a:cs typeface="Calibri"/>
            </a:endParaRPr>
          </a:p>
        </p:txBody>
      </p:sp>
      <p:sp>
        <p:nvSpPr>
          <p:cNvPr id="8" name="Rounded Rectangle 7"/>
          <p:cNvSpPr>
            <a:spLocks noChangeArrowheads="1"/>
          </p:cNvSpPr>
          <p:nvPr/>
        </p:nvSpPr>
        <p:spPr bwMode="auto">
          <a:xfrm>
            <a:off x="3432175" y="4246563"/>
            <a:ext cx="2654300" cy="1627187"/>
          </a:xfrm>
          <a:prstGeom prst="roundRect">
            <a:avLst>
              <a:gd name="adj" fmla="val 16667"/>
            </a:avLst>
          </a:prstGeom>
          <a:solidFill>
            <a:srgbClr val="008000"/>
          </a:solidFill>
          <a:ln w="9525">
            <a:solidFill>
              <a:schemeClr val="tx1"/>
            </a:solidFill>
            <a:round/>
            <a:headEnd/>
            <a:tailEnd/>
          </a:ln>
          <a:effectLst>
            <a:outerShdw blurRad="40000" dist="23000" dir="5400000" rotWithShape="0">
              <a:srgbClr val="808080">
                <a:alpha val="34999"/>
              </a:srgbClr>
            </a:outerShdw>
          </a:effectLst>
        </p:spPr>
        <p:txBody>
          <a:bodyPr/>
          <a:lstStyle/>
          <a:p>
            <a:pPr algn="ctr" defTabSz="914400" eaLnBrk="1" fontAlgn="auto" hangingPunct="1">
              <a:spcBef>
                <a:spcPts val="0"/>
              </a:spcBef>
              <a:spcAft>
                <a:spcPts val="0"/>
              </a:spcAft>
              <a:defRPr/>
            </a:pPr>
            <a:endParaRPr lang="en-US" sz="2200" b="1" dirty="0">
              <a:solidFill>
                <a:prstClr val="black"/>
              </a:solidFill>
              <a:latin typeface="Calibri"/>
              <a:ea typeface="+mn-ea"/>
              <a:cs typeface="Calibri"/>
            </a:endParaRPr>
          </a:p>
        </p:txBody>
      </p:sp>
      <p:sp>
        <p:nvSpPr>
          <p:cNvPr id="12" name="Left-Right Arrow 11"/>
          <p:cNvSpPr>
            <a:spLocks noChangeArrowheads="1"/>
          </p:cNvSpPr>
          <p:nvPr/>
        </p:nvSpPr>
        <p:spPr bwMode="auto">
          <a:xfrm>
            <a:off x="4297363" y="2794000"/>
            <a:ext cx="573087" cy="368300"/>
          </a:xfrm>
          <a:prstGeom prst="leftRightArrow">
            <a:avLst>
              <a:gd name="adj1" fmla="val 50000"/>
              <a:gd name="adj2" fmla="val 50002"/>
            </a:avLst>
          </a:prstGeom>
          <a:solidFill>
            <a:srgbClr val="7F7F7F"/>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lgn="ctr" defTabSz="914400" eaLnBrk="1" fontAlgn="auto" hangingPunct="1">
              <a:spcBef>
                <a:spcPts val="0"/>
              </a:spcBef>
              <a:spcAft>
                <a:spcPts val="0"/>
              </a:spcAft>
              <a:defRPr/>
            </a:pPr>
            <a:endParaRPr lang="en-US" sz="1800">
              <a:solidFill>
                <a:prstClr val="white"/>
              </a:solidFill>
              <a:latin typeface="Calibri"/>
              <a:ea typeface="+mn-ea"/>
            </a:endParaRPr>
          </a:p>
        </p:txBody>
      </p:sp>
      <p:sp>
        <p:nvSpPr>
          <p:cNvPr id="13" name="Left-Right Arrow 12"/>
          <p:cNvSpPr>
            <a:spLocks noChangeArrowheads="1"/>
          </p:cNvSpPr>
          <p:nvPr/>
        </p:nvSpPr>
        <p:spPr bwMode="auto">
          <a:xfrm rot="6866169">
            <a:off x="4736306" y="3820319"/>
            <a:ext cx="573088" cy="368300"/>
          </a:xfrm>
          <a:prstGeom prst="leftRightArrow">
            <a:avLst>
              <a:gd name="adj1" fmla="val 50000"/>
              <a:gd name="adj2" fmla="val 50002"/>
            </a:avLst>
          </a:prstGeom>
          <a:solidFill>
            <a:srgbClr val="7F7F7F"/>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lgn="ctr" defTabSz="914400" eaLnBrk="1" fontAlgn="auto" hangingPunct="1">
              <a:spcBef>
                <a:spcPts val="0"/>
              </a:spcBef>
              <a:spcAft>
                <a:spcPts val="0"/>
              </a:spcAft>
              <a:defRPr/>
            </a:pPr>
            <a:endParaRPr lang="en-US" sz="1800">
              <a:solidFill>
                <a:prstClr val="white"/>
              </a:solidFill>
              <a:latin typeface="Calibri"/>
              <a:ea typeface="+mn-ea"/>
            </a:endParaRPr>
          </a:p>
        </p:txBody>
      </p:sp>
      <p:sp>
        <p:nvSpPr>
          <p:cNvPr id="14" name="Left-Right Arrow 13"/>
          <p:cNvSpPr>
            <a:spLocks noChangeArrowheads="1"/>
          </p:cNvSpPr>
          <p:nvPr/>
        </p:nvSpPr>
        <p:spPr bwMode="auto">
          <a:xfrm rot="3261030">
            <a:off x="4040981" y="3837782"/>
            <a:ext cx="573087" cy="368300"/>
          </a:xfrm>
          <a:prstGeom prst="leftRightArrow">
            <a:avLst>
              <a:gd name="adj1" fmla="val 50000"/>
              <a:gd name="adj2" fmla="val 50002"/>
            </a:avLst>
          </a:prstGeom>
          <a:solidFill>
            <a:srgbClr val="7F7F7F"/>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lgn="ctr" defTabSz="914400" eaLnBrk="1" fontAlgn="auto" hangingPunct="1">
              <a:spcBef>
                <a:spcPts val="0"/>
              </a:spcBef>
              <a:spcAft>
                <a:spcPts val="0"/>
              </a:spcAft>
              <a:defRPr/>
            </a:pPr>
            <a:endParaRPr lang="en-US" sz="1800">
              <a:solidFill>
                <a:prstClr val="white"/>
              </a:solidFill>
              <a:latin typeface="Calibri"/>
              <a:ea typeface="+mn-ea"/>
            </a:endParaRPr>
          </a:p>
        </p:txBody>
      </p:sp>
      <p:sp>
        <p:nvSpPr>
          <p:cNvPr id="55304" name="Title 1"/>
          <p:cNvSpPr>
            <a:spLocks noGrp="1"/>
          </p:cNvSpPr>
          <p:nvPr>
            <p:ph type="title"/>
          </p:nvPr>
        </p:nvSpPr>
        <p:spPr>
          <a:xfrm>
            <a:off x="457200" y="117475"/>
            <a:ext cx="8229600" cy="1143000"/>
          </a:xfrm>
        </p:spPr>
        <p:txBody>
          <a:bodyPr/>
          <a:lstStyle/>
          <a:p>
            <a:r>
              <a:rPr lang="en-US" altLang="en-US" sz="3800" smtClean="0"/>
              <a:t>Adult EF skills are inter-related</a:t>
            </a:r>
          </a:p>
        </p:txBody>
      </p:sp>
      <p:sp>
        <p:nvSpPr>
          <p:cNvPr id="55305" name="Rectangle 3"/>
          <p:cNvSpPr>
            <a:spLocks noChangeArrowheads="1"/>
          </p:cNvSpPr>
          <p:nvPr/>
        </p:nvSpPr>
        <p:spPr bwMode="auto">
          <a:xfrm>
            <a:off x="2217738" y="2725738"/>
            <a:ext cx="1552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r>
              <a:rPr lang="en-US" altLang="en-US" sz="2400" b="1">
                <a:solidFill>
                  <a:srgbClr val="000000"/>
                </a:solidFill>
              </a:rPr>
              <a:t>PLANNING</a:t>
            </a:r>
          </a:p>
        </p:txBody>
      </p:sp>
      <p:sp>
        <p:nvSpPr>
          <p:cNvPr id="55306" name="Rectangle 5"/>
          <p:cNvSpPr>
            <a:spLocks noChangeArrowheads="1"/>
          </p:cNvSpPr>
          <p:nvPr/>
        </p:nvSpPr>
        <p:spPr bwMode="auto">
          <a:xfrm>
            <a:off x="3770313" y="4832350"/>
            <a:ext cx="1960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r>
              <a:rPr lang="en-US" altLang="en-US" sz="2400" b="1">
                <a:solidFill>
                  <a:srgbClr val="000000"/>
                </a:solidFill>
              </a:rPr>
              <a:t>MONITORING</a:t>
            </a:r>
          </a:p>
        </p:txBody>
      </p:sp>
      <p:sp>
        <p:nvSpPr>
          <p:cNvPr id="55307" name="Rectangle 2"/>
          <p:cNvSpPr>
            <a:spLocks noChangeArrowheads="1"/>
          </p:cNvSpPr>
          <p:nvPr/>
        </p:nvSpPr>
        <p:spPr bwMode="auto">
          <a:xfrm>
            <a:off x="4960938" y="2697163"/>
            <a:ext cx="2474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r>
              <a:rPr lang="en-US" altLang="en-US" sz="2400" b="1">
                <a:solidFill>
                  <a:srgbClr val="000000"/>
                </a:solidFill>
              </a:rPr>
              <a:t>SELF-CONTROL</a:t>
            </a:r>
          </a:p>
        </p:txBody>
      </p:sp>
      <p:sp>
        <p:nvSpPr>
          <p:cNvPr id="2" name="TextBox 1"/>
          <p:cNvSpPr txBox="1">
            <a:spLocks noChangeArrowheads="1"/>
          </p:cNvSpPr>
          <p:nvPr/>
        </p:nvSpPr>
        <p:spPr bwMode="auto">
          <a:xfrm>
            <a:off x="2641600" y="1260475"/>
            <a:ext cx="4794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i="1">
                <a:latin typeface="Arial" panose="020B0604020202020204" pitchFamily="34" charset="0"/>
              </a:rPr>
              <a:t>Long-term goal: Get healthier</a:t>
            </a:r>
          </a:p>
          <a:p>
            <a:pPr eaLnBrk="1" hangingPunct="1">
              <a:spcBef>
                <a:spcPct val="0"/>
              </a:spcBef>
              <a:buFontTx/>
              <a:buNone/>
            </a:pPr>
            <a:r>
              <a:rPr lang="en-US" altLang="en-US" sz="2400" i="1">
                <a:latin typeface="Arial" panose="020B0604020202020204" pitchFamily="34" charset="0"/>
              </a:rPr>
              <a:t>Specific goal: Exercise after work</a:t>
            </a:r>
          </a:p>
        </p:txBody>
      </p:sp>
      <p:sp>
        <p:nvSpPr>
          <p:cNvPr id="16" name="TextBox 15"/>
          <p:cNvSpPr txBox="1">
            <a:spLocks noChangeArrowheads="1"/>
          </p:cNvSpPr>
          <p:nvPr/>
        </p:nvSpPr>
        <p:spPr bwMode="auto">
          <a:xfrm>
            <a:off x="198438" y="4016375"/>
            <a:ext cx="3233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i="1">
                <a:latin typeface="Arial" panose="020B0604020202020204" pitchFamily="34" charset="0"/>
              </a:rPr>
              <a:t>Pack exercise clothes before leaving for work</a:t>
            </a:r>
          </a:p>
        </p:txBody>
      </p:sp>
      <p:sp>
        <p:nvSpPr>
          <p:cNvPr id="17" name="TextBox 16"/>
          <p:cNvSpPr txBox="1">
            <a:spLocks noChangeArrowheads="1"/>
          </p:cNvSpPr>
          <p:nvPr/>
        </p:nvSpPr>
        <p:spPr bwMode="auto">
          <a:xfrm>
            <a:off x="6357938" y="4016375"/>
            <a:ext cx="2125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i="1">
                <a:latin typeface="Arial" panose="020B0604020202020204" pitchFamily="34" charset="0"/>
              </a:rPr>
              <a:t>Turn down dinner invitation</a:t>
            </a:r>
          </a:p>
        </p:txBody>
      </p:sp>
      <p:sp>
        <p:nvSpPr>
          <p:cNvPr id="18" name="TextBox 17"/>
          <p:cNvSpPr txBox="1">
            <a:spLocks noChangeArrowheads="1"/>
          </p:cNvSpPr>
          <p:nvPr/>
        </p:nvSpPr>
        <p:spPr bwMode="auto">
          <a:xfrm>
            <a:off x="3155950" y="5902325"/>
            <a:ext cx="381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i="1">
                <a:latin typeface="Arial" panose="020B0604020202020204" pitchFamily="34" charset="0"/>
              </a:rPr>
              <a:t>Make sure that behavior is consistent with the goal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2"/>
          <p:cNvSpPr txBox="1">
            <a:spLocks/>
          </p:cNvSpPr>
          <p:nvPr/>
        </p:nvSpPr>
        <p:spPr bwMode="auto">
          <a:xfrm>
            <a:off x="150813" y="1095375"/>
            <a:ext cx="9094787" cy="3787775"/>
          </a:xfrm>
          <a:prstGeom prst="rect">
            <a:avLst/>
          </a:prstGeom>
          <a:noFill/>
          <a:ln>
            <a:noFill/>
          </a:ln>
          <a:extLst>
            <a:ext uri="{909E8E84-426E-40dd-AFC4-6F175D3DCCD1}"/>
            <a:ext uri="{91240B29-F687-4f45-9708-019B960494DF}"/>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800"/>
              </a:spcBef>
              <a:buFontTx/>
              <a:buChar char="•"/>
              <a:defRPr/>
            </a:pPr>
            <a:r>
              <a:rPr lang="en-US" sz="2200" dirty="0" smtClean="0">
                <a:solidFill>
                  <a:srgbClr val="0000FF"/>
                </a:solidFill>
                <a:latin typeface="Calibri" charset="0"/>
              </a:rPr>
              <a:t>I have trouble making decisions, or deciding what I want to do</a:t>
            </a:r>
          </a:p>
          <a:p>
            <a:pPr>
              <a:spcBef>
                <a:spcPts val="800"/>
              </a:spcBef>
              <a:buFontTx/>
              <a:buChar char="•"/>
              <a:defRPr/>
            </a:pPr>
            <a:r>
              <a:rPr lang="en-US" sz="2200" dirty="0" smtClean="0">
                <a:solidFill>
                  <a:srgbClr val="0000FF"/>
                </a:solidFill>
                <a:latin typeface="Calibri" charset="0"/>
              </a:rPr>
              <a:t>I have difficulty thinking ahead and planning for the future</a:t>
            </a:r>
          </a:p>
          <a:p>
            <a:pPr>
              <a:spcBef>
                <a:spcPts val="800"/>
              </a:spcBef>
              <a:buFontTx/>
              <a:buChar char="•"/>
              <a:defRPr/>
            </a:pPr>
            <a:r>
              <a:rPr lang="en-US" sz="2200" dirty="0" smtClean="0">
                <a:solidFill>
                  <a:srgbClr val="C03035"/>
                </a:solidFill>
                <a:latin typeface="Calibri" charset="0"/>
              </a:rPr>
              <a:t>I find it difficult to keep my mind on something, and am easily distracted</a:t>
            </a:r>
          </a:p>
          <a:p>
            <a:pPr>
              <a:spcBef>
                <a:spcPts val="800"/>
              </a:spcBef>
              <a:buFontTx/>
              <a:buChar char="•"/>
              <a:defRPr/>
            </a:pPr>
            <a:r>
              <a:rPr lang="en-US" sz="2200" dirty="0" smtClean="0">
                <a:solidFill>
                  <a:srgbClr val="C03035"/>
                </a:solidFill>
                <a:latin typeface="Calibri" charset="0"/>
              </a:rPr>
              <a:t>I act without thinking, doing the first thing that comes to mind</a:t>
            </a:r>
          </a:p>
          <a:p>
            <a:pPr>
              <a:spcBef>
                <a:spcPts val="800"/>
              </a:spcBef>
              <a:buFontTx/>
              <a:buChar char="•"/>
              <a:defRPr/>
            </a:pPr>
            <a:r>
              <a:rPr lang="en-US" sz="2200" dirty="0" smtClean="0">
                <a:solidFill>
                  <a:srgbClr val="C03035"/>
                </a:solidFill>
                <a:latin typeface="Calibri" charset="0"/>
              </a:rPr>
              <a:t>I lose my temper at the slightest thing</a:t>
            </a:r>
          </a:p>
          <a:p>
            <a:pPr>
              <a:spcBef>
                <a:spcPts val="800"/>
              </a:spcBef>
              <a:buFontTx/>
              <a:buChar char="•"/>
              <a:defRPr/>
            </a:pPr>
            <a:r>
              <a:rPr lang="en-US" sz="2200" dirty="0" smtClean="0">
                <a:solidFill>
                  <a:srgbClr val="008000"/>
                </a:solidFill>
                <a:latin typeface="Calibri" charset="0"/>
              </a:rPr>
              <a:t>I am unaware of/unconcerned about how others feel about my behavior</a:t>
            </a:r>
          </a:p>
          <a:p>
            <a:pPr>
              <a:spcBef>
                <a:spcPts val="800"/>
              </a:spcBef>
              <a:buFontTx/>
              <a:buChar char="•"/>
              <a:defRPr/>
            </a:pPr>
            <a:r>
              <a:rPr lang="en-US" sz="2200" dirty="0" smtClean="0">
                <a:solidFill>
                  <a:srgbClr val="008000"/>
                </a:solidFill>
                <a:latin typeface="Calibri" charset="0"/>
              </a:rPr>
              <a:t>I have difficulty realizing the extent of my problems</a:t>
            </a:r>
          </a:p>
          <a:p>
            <a:pPr marL="0" indent="0">
              <a:lnSpc>
                <a:spcPct val="150000"/>
              </a:lnSpc>
              <a:spcBef>
                <a:spcPct val="20000"/>
              </a:spcBef>
              <a:defRPr/>
            </a:pPr>
            <a:endParaRPr lang="en-US" sz="2200" dirty="0" smtClean="0">
              <a:solidFill>
                <a:srgbClr val="000000"/>
              </a:solidFill>
              <a:latin typeface="Calibri" charset="0"/>
            </a:endParaRPr>
          </a:p>
        </p:txBody>
      </p:sp>
      <p:sp>
        <p:nvSpPr>
          <p:cNvPr id="57347" name="Title 1"/>
          <p:cNvSpPr>
            <a:spLocks noGrp="1"/>
          </p:cNvSpPr>
          <p:nvPr>
            <p:ph type="title"/>
          </p:nvPr>
        </p:nvSpPr>
        <p:spPr bwMode="auto">
          <a:xfrm>
            <a:off x="61913" y="274638"/>
            <a:ext cx="9082087"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800" b="1" smtClean="0">
                <a:solidFill>
                  <a:schemeClr val="tx1"/>
                </a:solidFill>
                <a:latin typeface="Calibri" panose="020F0502020204030204" pitchFamily="34" charset="0"/>
              </a:rPr>
              <a:t>Self-Reported Executive Functioning (DEX)</a:t>
            </a:r>
          </a:p>
        </p:txBody>
      </p:sp>
      <p:grpSp>
        <p:nvGrpSpPr>
          <p:cNvPr id="57348" name="Group 3"/>
          <p:cNvGrpSpPr>
            <a:grpSpLocks/>
          </p:cNvGrpSpPr>
          <p:nvPr/>
        </p:nvGrpSpPr>
        <p:grpSpPr bwMode="auto">
          <a:xfrm>
            <a:off x="3263900" y="4432300"/>
            <a:ext cx="3286125" cy="2184400"/>
            <a:chOff x="3263900" y="4432300"/>
            <a:chExt cx="3286871" cy="2184400"/>
          </a:xfrm>
        </p:grpSpPr>
        <p:pic>
          <p:nvPicPr>
            <p:cNvPr id="57349" name="Picture 1" descr="Screenshot 2014-05-14 08.36.2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3900" y="4432300"/>
              <a:ext cx="3286871"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Box 2"/>
            <p:cNvSpPr txBox="1">
              <a:spLocks noChangeArrowheads="1"/>
            </p:cNvSpPr>
            <p:nvPr/>
          </p:nvSpPr>
          <p:spPr bwMode="auto">
            <a:xfrm>
              <a:off x="5122671" y="4846251"/>
              <a:ext cx="1377300" cy="276999"/>
            </a:xfrm>
            <a:prstGeom prst="rect">
              <a:avLst/>
            </a:prstGeom>
            <a:solidFill>
              <a:srgbClr val="C0303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b="1"/>
                <a:t>SELF-CONTROL</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Calibri" panose="020F0502020204030204" pitchFamily="34" charset="0"/>
              </a:rPr>
              <a:t>Outline</a:t>
            </a:r>
          </a:p>
        </p:txBody>
      </p:sp>
      <p:sp>
        <p:nvSpPr>
          <p:cNvPr id="58371" name="Content Placeholder 2"/>
          <p:cNvSpPr>
            <a:spLocks noGrp="1"/>
          </p:cNvSpPr>
          <p:nvPr>
            <p:ph idx="1"/>
          </p:nvPr>
        </p:nvSpPr>
        <p:spPr bwMode="auto">
          <a:xfrm>
            <a:off x="457200" y="1841500"/>
            <a:ext cx="8229600" cy="3289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3200" b="0" smtClean="0">
              <a:latin typeface="Calibri" panose="020F0502020204030204" pitchFamily="34" charset="0"/>
            </a:endParaRPr>
          </a:p>
          <a:p>
            <a:r>
              <a:rPr lang="en-US" altLang="en-US" sz="3200" b="0" smtClean="0">
                <a:latin typeface="Calibri" panose="020F0502020204030204" pitchFamily="34" charset="0"/>
              </a:rPr>
              <a:t>What are EFs, and why do they matter?</a:t>
            </a:r>
          </a:p>
          <a:p>
            <a:r>
              <a:rPr lang="en-US" altLang="en-US" sz="3200" smtClean="0">
                <a:latin typeface="Calibri" panose="020F0502020204030204" pitchFamily="34" charset="0"/>
              </a:rPr>
              <a:t>When &amp; how do EFs develop?</a:t>
            </a:r>
          </a:p>
          <a:p>
            <a:r>
              <a:rPr lang="en-US" altLang="en-US" sz="3200" b="0" smtClean="0">
                <a:latin typeface="Calibri" panose="020F0502020204030204" pitchFamily="34" charset="0"/>
              </a:rPr>
              <a:t>Which factors influence EFs?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p:cNvSpPr>
          <p:nvPr/>
        </p:nvSpPr>
        <p:spPr bwMode="auto">
          <a:xfrm>
            <a:off x="2378075" y="2611438"/>
            <a:ext cx="4614863" cy="2058987"/>
          </a:xfrm>
          <a:custGeom>
            <a:avLst/>
            <a:gdLst>
              <a:gd name="T0" fmla="*/ 0 w 3565032"/>
              <a:gd name="T1" fmla="*/ 1959998 h 1591148"/>
              <a:gd name="T2" fmla="*/ 534769 w 3565032"/>
              <a:gd name="T3" fmla="*/ 2019391 h 1591148"/>
              <a:gd name="T4" fmla="*/ 1208182 w 3565032"/>
              <a:gd name="T5" fmla="*/ 2058987 h 1591148"/>
              <a:gd name="T6" fmla="*/ 1723146 w 3565032"/>
              <a:gd name="T7" fmla="*/ 2019391 h 1591148"/>
              <a:gd name="T8" fmla="*/ 2436171 w 3565032"/>
              <a:gd name="T9" fmla="*/ 1841210 h 1591148"/>
              <a:gd name="T10" fmla="*/ 3089779 w 3565032"/>
              <a:gd name="T11" fmla="*/ 1940199 h 1591148"/>
              <a:gd name="T12" fmla="*/ 3367067 w 3565032"/>
              <a:gd name="T13" fmla="*/ 1801614 h 1591148"/>
              <a:gd name="T14" fmla="*/ 3921643 w 3565032"/>
              <a:gd name="T15" fmla="*/ 1405655 h 1591148"/>
              <a:gd name="T16" fmla="*/ 4614863 w 3565032"/>
              <a:gd name="T17" fmla="*/ 0 h 1591148"/>
              <a:gd name="T18" fmla="*/ 4614863 w 3565032"/>
              <a:gd name="T19" fmla="*/ 0 h 1591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65032" h="1591148">
                <a:moveTo>
                  <a:pt x="0" y="1514651"/>
                </a:moveTo>
                <a:cubicBezTo>
                  <a:pt x="128780" y="1531225"/>
                  <a:pt x="257560" y="1547800"/>
                  <a:pt x="413115" y="1560549"/>
                </a:cubicBezTo>
                <a:cubicBezTo>
                  <a:pt x="568670" y="1573298"/>
                  <a:pt x="780328" y="1591148"/>
                  <a:pt x="933334" y="1591148"/>
                </a:cubicBezTo>
                <a:cubicBezTo>
                  <a:pt x="1086340" y="1591148"/>
                  <a:pt x="1173043" y="1588598"/>
                  <a:pt x="1331149" y="1560549"/>
                </a:cubicBezTo>
                <a:cubicBezTo>
                  <a:pt x="1489255" y="1532500"/>
                  <a:pt x="1706012" y="1433054"/>
                  <a:pt x="1881969" y="1422854"/>
                </a:cubicBezTo>
                <a:cubicBezTo>
                  <a:pt x="2057926" y="1412654"/>
                  <a:pt x="2267034" y="1504451"/>
                  <a:pt x="2386888" y="1499351"/>
                </a:cubicBezTo>
                <a:cubicBezTo>
                  <a:pt x="2506742" y="1494251"/>
                  <a:pt x="2493992" y="1461103"/>
                  <a:pt x="2601096" y="1392255"/>
                </a:cubicBezTo>
                <a:cubicBezTo>
                  <a:pt x="2708200" y="1323407"/>
                  <a:pt x="2868856" y="1318307"/>
                  <a:pt x="3029512" y="1086265"/>
                </a:cubicBezTo>
                <a:cubicBezTo>
                  <a:pt x="3190168" y="854223"/>
                  <a:pt x="3565032" y="0"/>
                  <a:pt x="3565032" y="0"/>
                </a:cubicBezTo>
              </a:path>
            </a:pathLst>
          </a:custGeom>
          <a:noFill/>
          <a:ln w="76200" cap="flat" cmpd="sng">
            <a:solidFill>
              <a:srgbClr val="8000FF"/>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eaLnBrk="1" hangingPunct="1">
              <a:defRPr/>
            </a:pPr>
            <a:endParaRPr lang="en-US"/>
          </a:p>
        </p:txBody>
      </p:sp>
      <p:cxnSp>
        <p:nvCxnSpPr>
          <p:cNvPr id="11" name="Straight Connector 10"/>
          <p:cNvCxnSpPr>
            <a:cxnSpLocks noChangeShapeType="1"/>
          </p:cNvCxnSpPr>
          <p:nvPr/>
        </p:nvCxnSpPr>
        <p:spPr bwMode="auto">
          <a:xfrm>
            <a:off x="1901825" y="2611438"/>
            <a:ext cx="0" cy="2951162"/>
          </a:xfrm>
          <a:prstGeom prst="line">
            <a:avLst/>
          </a:prstGeom>
          <a:noFill/>
          <a:ln w="254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a:off x="1901825" y="5562600"/>
            <a:ext cx="5665788" cy="0"/>
          </a:xfrm>
          <a:prstGeom prst="line">
            <a:avLst/>
          </a:prstGeom>
          <a:noFill/>
          <a:ln w="254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9397" name="TextBox 13"/>
          <p:cNvSpPr txBox="1">
            <a:spLocks noChangeArrowheads="1"/>
          </p:cNvSpPr>
          <p:nvPr/>
        </p:nvSpPr>
        <p:spPr bwMode="auto">
          <a:xfrm>
            <a:off x="1544638" y="5345113"/>
            <a:ext cx="341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solidFill>
                  <a:srgbClr val="000000"/>
                </a:solidFill>
                <a:latin typeface="Calibri" panose="020F0502020204030204" pitchFamily="34" charset="0"/>
              </a:rPr>
              <a:t>5</a:t>
            </a:r>
          </a:p>
        </p:txBody>
      </p:sp>
      <p:sp>
        <p:nvSpPr>
          <p:cNvPr id="59398" name="TextBox 17"/>
          <p:cNvSpPr txBox="1">
            <a:spLocks noChangeArrowheads="1"/>
          </p:cNvSpPr>
          <p:nvPr/>
        </p:nvSpPr>
        <p:spPr bwMode="auto">
          <a:xfrm>
            <a:off x="1406525" y="4749800"/>
            <a:ext cx="49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solidFill>
                  <a:srgbClr val="000000"/>
                </a:solidFill>
                <a:latin typeface="Calibri" panose="020F0502020204030204" pitchFamily="34" charset="0"/>
              </a:rPr>
              <a:t>15</a:t>
            </a:r>
          </a:p>
        </p:txBody>
      </p:sp>
      <p:sp>
        <p:nvSpPr>
          <p:cNvPr id="59399" name="TextBox 18"/>
          <p:cNvSpPr txBox="1">
            <a:spLocks noChangeArrowheads="1"/>
          </p:cNvSpPr>
          <p:nvPr/>
        </p:nvSpPr>
        <p:spPr bwMode="auto">
          <a:xfrm>
            <a:off x="1404938" y="4194175"/>
            <a:ext cx="496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solidFill>
                  <a:srgbClr val="000000"/>
                </a:solidFill>
                <a:latin typeface="Calibri" panose="020F0502020204030204" pitchFamily="34" charset="0"/>
              </a:rPr>
              <a:t>25</a:t>
            </a:r>
          </a:p>
        </p:txBody>
      </p:sp>
      <p:sp>
        <p:nvSpPr>
          <p:cNvPr id="59400" name="TextBox 19"/>
          <p:cNvSpPr txBox="1">
            <a:spLocks noChangeArrowheads="1"/>
          </p:cNvSpPr>
          <p:nvPr/>
        </p:nvSpPr>
        <p:spPr bwMode="auto">
          <a:xfrm>
            <a:off x="1404938" y="3678238"/>
            <a:ext cx="496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solidFill>
                  <a:srgbClr val="000000"/>
                </a:solidFill>
                <a:latin typeface="Calibri" panose="020F0502020204030204" pitchFamily="34" charset="0"/>
              </a:rPr>
              <a:t>35</a:t>
            </a:r>
          </a:p>
        </p:txBody>
      </p:sp>
      <p:sp>
        <p:nvSpPr>
          <p:cNvPr id="59401" name="TextBox 20"/>
          <p:cNvSpPr txBox="1">
            <a:spLocks noChangeArrowheads="1"/>
          </p:cNvSpPr>
          <p:nvPr/>
        </p:nvSpPr>
        <p:spPr bwMode="auto">
          <a:xfrm>
            <a:off x="1393825" y="3138488"/>
            <a:ext cx="496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solidFill>
                  <a:srgbClr val="000000"/>
                </a:solidFill>
                <a:latin typeface="Calibri" panose="020F0502020204030204" pitchFamily="34" charset="0"/>
              </a:rPr>
              <a:t>45</a:t>
            </a:r>
          </a:p>
        </p:txBody>
      </p:sp>
      <p:sp>
        <p:nvSpPr>
          <p:cNvPr id="59402" name="TextBox 21"/>
          <p:cNvSpPr txBox="1">
            <a:spLocks noChangeArrowheads="1"/>
          </p:cNvSpPr>
          <p:nvPr/>
        </p:nvSpPr>
        <p:spPr bwMode="auto">
          <a:xfrm>
            <a:off x="1392238" y="2603500"/>
            <a:ext cx="496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solidFill>
                  <a:srgbClr val="000000"/>
                </a:solidFill>
                <a:latin typeface="Calibri" panose="020F0502020204030204" pitchFamily="34" charset="0"/>
              </a:rPr>
              <a:t>55</a:t>
            </a:r>
          </a:p>
        </p:txBody>
      </p:sp>
      <p:sp>
        <p:nvSpPr>
          <p:cNvPr id="59403" name="TextBox 14"/>
          <p:cNvSpPr txBox="1">
            <a:spLocks noChangeArrowheads="1"/>
          </p:cNvSpPr>
          <p:nvPr/>
        </p:nvSpPr>
        <p:spPr bwMode="auto">
          <a:xfrm>
            <a:off x="1870075" y="5573713"/>
            <a:ext cx="78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rgbClr val="000000"/>
                </a:solidFill>
                <a:latin typeface="Calibri" panose="020F0502020204030204" pitchFamily="34" charset="0"/>
              </a:rPr>
              <a:t>10-11</a:t>
            </a:r>
          </a:p>
        </p:txBody>
      </p:sp>
      <p:sp>
        <p:nvSpPr>
          <p:cNvPr id="59404" name="TextBox 23"/>
          <p:cNvSpPr txBox="1">
            <a:spLocks noChangeArrowheads="1"/>
          </p:cNvSpPr>
          <p:nvPr/>
        </p:nvSpPr>
        <p:spPr bwMode="auto">
          <a:xfrm>
            <a:off x="2706688" y="5573713"/>
            <a:ext cx="782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rgbClr val="000000"/>
                </a:solidFill>
                <a:latin typeface="Calibri" panose="020F0502020204030204" pitchFamily="34" charset="0"/>
              </a:rPr>
              <a:t>12-13</a:t>
            </a:r>
          </a:p>
        </p:txBody>
      </p:sp>
      <p:sp>
        <p:nvSpPr>
          <p:cNvPr id="59405" name="TextBox 24"/>
          <p:cNvSpPr txBox="1">
            <a:spLocks noChangeArrowheads="1"/>
          </p:cNvSpPr>
          <p:nvPr/>
        </p:nvSpPr>
        <p:spPr bwMode="auto">
          <a:xfrm>
            <a:off x="3532188" y="5573713"/>
            <a:ext cx="782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rgbClr val="000000"/>
                </a:solidFill>
                <a:latin typeface="Calibri" panose="020F0502020204030204" pitchFamily="34" charset="0"/>
              </a:rPr>
              <a:t>14-15</a:t>
            </a:r>
          </a:p>
        </p:txBody>
      </p:sp>
      <p:sp>
        <p:nvSpPr>
          <p:cNvPr id="59406" name="TextBox 25"/>
          <p:cNvSpPr txBox="1">
            <a:spLocks noChangeArrowheads="1"/>
          </p:cNvSpPr>
          <p:nvPr/>
        </p:nvSpPr>
        <p:spPr bwMode="auto">
          <a:xfrm>
            <a:off x="4284663" y="5573713"/>
            <a:ext cx="782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rgbClr val="000000"/>
                </a:solidFill>
                <a:latin typeface="Calibri" panose="020F0502020204030204" pitchFamily="34" charset="0"/>
              </a:rPr>
              <a:t>16-17</a:t>
            </a:r>
          </a:p>
        </p:txBody>
      </p:sp>
      <p:sp>
        <p:nvSpPr>
          <p:cNvPr id="59407" name="TextBox 26"/>
          <p:cNvSpPr txBox="1">
            <a:spLocks noChangeArrowheads="1"/>
          </p:cNvSpPr>
          <p:nvPr/>
        </p:nvSpPr>
        <p:spPr bwMode="auto">
          <a:xfrm>
            <a:off x="5041900" y="5573713"/>
            <a:ext cx="78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rgbClr val="000000"/>
                </a:solidFill>
                <a:latin typeface="Calibri" panose="020F0502020204030204" pitchFamily="34" charset="0"/>
              </a:rPr>
              <a:t>18-21</a:t>
            </a:r>
          </a:p>
        </p:txBody>
      </p:sp>
      <p:sp>
        <p:nvSpPr>
          <p:cNvPr id="59408" name="TextBox 27"/>
          <p:cNvSpPr txBox="1">
            <a:spLocks noChangeArrowheads="1"/>
          </p:cNvSpPr>
          <p:nvPr/>
        </p:nvSpPr>
        <p:spPr bwMode="auto">
          <a:xfrm>
            <a:off x="5795963" y="5573713"/>
            <a:ext cx="782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rgbClr val="000000"/>
                </a:solidFill>
                <a:latin typeface="Calibri" panose="020F0502020204030204" pitchFamily="34" charset="0"/>
              </a:rPr>
              <a:t>22-25</a:t>
            </a:r>
          </a:p>
        </p:txBody>
      </p:sp>
      <p:sp>
        <p:nvSpPr>
          <p:cNvPr id="59409" name="TextBox 28"/>
          <p:cNvSpPr txBox="1">
            <a:spLocks noChangeArrowheads="1"/>
          </p:cNvSpPr>
          <p:nvPr/>
        </p:nvSpPr>
        <p:spPr bwMode="auto">
          <a:xfrm>
            <a:off x="6632575" y="5573713"/>
            <a:ext cx="782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rgbClr val="000000"/>
                </a:solidFill>
                <a:latin typeface="Calibri" panose="020F0502020204030204" pitchFamily="34" charset="0"/>
              </a:rPr>
              <a:t>26-30</a:t>
            </a:r>
          </a:p>
        </p:txBody>
      </p:sp>
      <p:sp>
        <p:nvSpPr>
          <p:cNvPr id="59410" name="TextBox 31"/>
          <p:cNvSpPr txBox="1">
            <a:spLocks noChangeArrowheads="1"/>
          </p:cNvSpPr>
          <p:nvPr/>
        </p:nvSpPr>
        <p:spPr bwMode="auto">
          <a:xfrm>
            <a:off x="3938588" y="5953125"/>
            <a:ext cx="14684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200">
                <a:solidFill>
                  <a:srgbClr val="000000"/>
                </a:solidFill>
                <a:latin typeface="Calibri" panose="020F0502020204030204" pitchFamily="34" charset="0"/>
              </a:rPr>
              <a:t>Age (years)</a:t>
            </a:r>
          </a:p>
        </p:txBody>
      </p:sp>
      <p:sp>
        <p:nvSpPr>
          <p:cNvPr id="3" name="Freeform 2"/>
          <p:cNvSpPr>
            <a:spLocks/>
          </p:cNvSpPr>
          <p:nvPr/>
        </p:nvSpPr>
        <p:spPr bwMode="auto">
          <a:xfrm>
            <a:off x="2338388" y="2689225"/>
            <a:ext cx="4833937" cy="2655888"/>
          </a:xfrm>
          <a:custGeom>
            <a:avLst/>
            <a:gdLst>
              <a:gd name="T0" fmla="*/ 0 w 3733338"/>
              <a:gd name="T1" fmla="*/ 2655360 h 2050541"/>
              <a:gd name="T2" fmla="*/ 594337 w 3733338"/>
              <a:gd name="T3" fmla="*/ 2595912 h 2050541"/>
              <a:gd name="T4" fmla="*/ 1327352 w 3733338"/>
              <a:gd name="T5" fmla="*/ 2278854 h 2050541"/>
              <a:gd name="T6" fmla="*/ 1763198 w 3733338"/>
              <a:gd name="T7" fmla="*/ 1783450 h 2050541"/>
              <a:gd name="T8" fmla="*/ 2298100 w 3733338"/>
              <a:gd name="T9" fmla="*/ 931358 h 2050541"/>
              <a:gd name="T10" fmla="*/ 2951871 w 3733338"/>
              <a:gd name="T11" fmla="*/ 693565 h 2050541"/>
              <a:gd name="T12" fmla="*/ 3764131 w 3733338"/>
              <a:gd name="T13" fmla="*/ 634116 h 2050541"/>
              <a:gd name="T14" fmla="*/ 4833937 w 3733338"/>
              <a:gd name="T15" fmla="*/ 0 h 2050541"/>
              <a:gd name="T16" fmla="*/ 4833937 w 3733338"/>
              <a:gd name="T17" fmla="*/ 0 h 20505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3338" h="2050541">
                <a:moveTo>
                  <a:pt x="0" y="2050133"/>
                </a:moveTo>
                <a:cubicBezTo>
                  <a:pt x="144080" y="2051408"/>
                  <a:pt x="288161" y="2052683"/>
                  <a:pt x="459017" y="2004235"/>
                </a:cubicBezTo>
                <a:cubicBezTo>
                  <a:pt x="629873" y="1955787"/>
                  <a:pt x="874682" y="1863990"/>
                  <a:pt x="1025138" y="1759443"/>
                </a:cubicBezTo>
                <a:cubicBezTo>
                  <a:pt x="1175594" y="1654896"/>
                  <a:pt x="1236796" y="1550349"/>
                  <a:pt x="1361750" y="1376955"/>
                </a:cubicBezTo>
                <a:cubicBezTo>
                  <a:pt x="1486704" y="1203561"/>
                  <a:pt x="1621859" y="859322"/>
                  <a:pt x="1774865" y="719077"/>
                </a:cubicBezTo>
                <a:cubicBezTo>
                  <a:pt x="1927871" y="578832"/>
                  <a:pt x="2091077" y="573732"/>
                  <a:pt x="2279784" y="535483"/>
                </a:cubicBezTo>
                <a:cubicBezTo>
                  <a:pt x="2468491" y="497234"/>
                  <a:pt x="2664848" y="578831"/>
                  <a:pt x="2907107" y="489584"/>
                </a:cubicBezTo>
                <a:cubicBezTo>
                  <a:pt x="3149366" y="400337"/>
                  <a:pt x="3733338" y="0"/>
                  <a:pt x="3733338" y="0"/>
                </a:cubicBezTo>
              </a:path>
            </a:pathLst>
          </a:custGeom>
          <a:noFill/>
          <a:ln w="76200" cap="flat" cmpd="sng">
            <a:solidFill>
              <a:srgbClr val="3366FF"/>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eaLnBrk="1" hangingPunct="1">
              <a:defRPr/>
            </a:pPr>
            <a:endParaRPr lang="en-US"/>
          </a:p>
        </p:txBody>
      </p:sp>
      <p:sp>
        <p:nvSpPr>
          <p:cNvPr id="70681" name="TextBox 22"/>
          <p:cNvSpPr txBox="1">
            <a:spLocks noChangeArrowheads="1"/>
          </p:cNvSpPr>
          <p:nvPr/>
        </p:nvSpPr>
        <p:spPr bwMode="auto">
          <a:xfrm>
            <a:off x="4740275" y="1295400"/>
            <a:ext cx="4021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solidFill>
                  <a:srgbClr val="3366FF"/>
                </a:solidFill>
                <a:latin typeface="Calibri" panose="020F0502020204030204" pitchFamily="34" charset="0"/>
              </a:rPr>
              <a:t>Laboratory tests</a:t>
            </a:r>
          </a:p>
        </p:txBody>
      </p:sp>
      <p:sp>
        <p:nvSpPr>
          <p:cNvPr id="59413" name="Rectangle 2"/>
          <p:cNvSpPr txBox="1">
            <a:spLocks noChangeArrowheads="1"/>
          </p:cNvSpPr>
          <p:nvPr/>
        </p:nvSpPr>
        <p:spPr bwMode="auto">
          <a:xfrm>
            <a:off x="177800" y="1524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latin typeface="Calibri" panose="020F0502020204030204" pitchFamily="34" charset="0"/>
              </a:rPr>
              <a:t>Development of EF-dependent behaviors</a:t>
            </a:r>
          </a:p>
        </p:txBody>
      </p:sp>
      <p:sp>
        <p:nvSpPr>
          <p:cNvPr id="59414" name="Rectangle 40"/>
          <p:cNvSpPr>
            <a:spLocks noChangeArrowheads="1"/>
          </p:cNvSpPr>
          <p:nvPr/>
        </p:nvSpPr>
        <p:spPr bwMode="auto">
          <a:xfrm>
            <a:off x="6503988" y="6396038"/>
            <a:ext cx="26209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200">
                <a:solidFill>
                  <a:srgbClr val="000000"/>
                </a:solidFill>
                <a:latin typeface="Calibri" panose="020F0502020204030204" pitchFamily="34" charset="0"/>
              </a:rPr>
              <a:t>Steinberg et al., 2007</a:t>
            </a:r>
          </a:p>
        </p:txBody>
      </p:sp>
      <p:sp>
        <p:nvSpPr>
          <p:cNvPr id="2" name="Rectangle 1"/>
          <p:cNvSpPr>
            <a:spLocks noChangeArrowheads="1"/>
          </p:cNvSpPr>
          <p:nvPr/>
        </p:nvSpPr>
        <p:spPr bwMode="auto">
          <a:xfrm>
            <a:off x="4740275" y="1719263"/>
            <a:ext cx="3675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solidFill>
                  <a:srgbClr val="8000FF"/>
                </a:solidFill>
                <a:latin typeface="Calibri" panose="020F0502020204030204" pitchFamily="34" charset="0"/>
              </a:rPr>
              <a:t>Psychosocial Maturity Index</a:t>
            </a:r>
          </a:p>
        </p:txBody>
      </p:sp>
      <p:grpSp>
        <p:nvGrpSpPr>
          <p:cNvPr id="5" name="Group 4"/>
          <p:cNvGrpSpPr>
            <a:grpSpLocks/>
          </p:cNvGrpSpPr>
          <p:nvPr/>
        </p:nvGrpSpPr>
        <p:grpSpPr bwMode="auto">
          <a:xfrm>
            <a:off x="1870075" y="2246313"/>
            <a:ext cx="7029450" cy="1784350"/>
            <a:chOff x="1870075" y="2245936"/>
            <a:chExt cx="7029451" cy="1785104"/>
          </a:xfrm>
        </p:grpSpPr>
        <p:sp>
          <p:nvSpPr>
            <p:cNvPr id="59418" name="TextBox 16"/>
            <p:cNvSpPr txBox="1">
              <a:spLocks noChangeArrowheads="1"/>
            </p:cNvSpPr>
            <p:nvPr/>
          </p:nvSpPr>
          <p:spPr bwMode="auto">
            <a:xfrm>
              <a:off x="7415213" y="2245936"/>
              <a:ext cx="148431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200">
                  <a:solidFill>
                    <a:srgbClr val="000000"/>
                  </a:solidFill>
                  <a:latin typeface="Calibri" panose="020F0502020204030204" pitchFamily="34" charset="0"/>
                </a:rPr>
                <a:t>% of individuals scoring at average adult level</a:t>
              </a:r>
            </a:p>
          </p:txBody>
        </p:sp>
        <p:cxnSp>
          <p:nvCxnSpPr>
            <p:cNvPr id="6" name="Straight Connector 5"/>
            <p:cNvCxnSpPr>
              <a:cxnSpLocks noChangeShapeType="1"/>
            </p:cNvCxnSpPr>
            <p:nvPr/>
          </p:nvCxnSpPr>
          <p:spPr bwMode="auto">
            <a:xfrm>
              <a:off x="1870075" y="3033669"/>
              <a:ext cx="5302251" cy="0"/>
            </a:xfrm>
            <a:prstGeom prst="line">
              <a:avLst/>
            </a:prstGeom>
            <a:noFill/>
            <a:ln w="57150">
              <a:solidFill>
                <a:schemeClr val="tx1"/>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59417" name="Rectangle 6"/>
          <p:cNvSpPr>
            <a:spLocks noChangeArrowheads="1"/>
          </p:cNvSpPr>
          <p:nvPr/>
        </p:nvSpPr>
        <p:spPr bwMode="auto">
          <a:xfrm rot="-5400000">
            <a:off x="-966787" y="3881437"/>
            <a:ext cx="3760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solidFill>
                  <a:srgbClr val="000000"/>
                </a:solidFill>
                <a:latin typeface="Calibri" panose="020F0502020204030204" pitchFamily="34" charset="0"/>
              </a:rPr>
              <a:t>% of individuals in age group </a:t>
            </a:r>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457200" y="53975"/>
            <a:ext cx="82296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700" smtClean="0">
                <a:solidFill>
                  <a:srgbClr val="000000"/>
                </a:solidFill>
                <a:latin typeface="Calibri" panose="020F0502020204030204" pitchFamily="34" charset="0"/>
              </a:rPr>
              <a:t>Psychosocial Maturity Index</a:t>
            </a:r>
          </a:p>
        </p:txBody>
      </p:sp>
      <p:graphicFrame>
        <p:nvGraphicFramePr>
          <p:cNvPr id="19579" name="Group 123"/>
          <p:cNvGraphicFramePr>
            <a:graphicFrameLocks noGrp="1"/>
          </p:cNvGraphicFramePr>
          <p:nvPr>
            <p:ph type="tbl" idx="1"/>
          </p:nvPr>
        </p:nvGraphicFramePr>
        <p:xfrm>
          <a:off x="457200" y="1042988"/>
          <a:ext cx="8274050" cy="5407032"/>
        </p:xfrm>
        <a:graphic>
          <a:graphicData uri="http://schemas.openxmlformats.org/drawingml/2006/table">
            <a:tbl>
              <a:tblPr/>
              <a:tblGrid>
                <a:gridCol w="2503488"/>
                <a:gridCol w="5770562"/>
              </a:tblGrid>
              <a:tr h="898522">
                <a:tc>
                  <a:txBody>
                    <a:bodyPr/>
                    <a:lstStyle>
                      <a:lvl1pPr marL="342900" indent="-342900" eaLnBrk="0" hangingPunct="0">
                        <a:spcBef>
                          <a:spcPct val="20000"/>
                        </a:spcBef>
                        <a:defRPr sz="2000" b="1">
                          <a:solidFill>
                            <a:schemeClr val="tx1"/>
                          </a:solidFill>
                          <a:latin typeface="Verdana" panose="020B0604030504040204" pitchFamily="34" charset="0"/>
                          <a:ea typeface="MS PGothic" panose="020B0600070205080204" pitchFamily="34" charset="-128"/>
                        </a:defRPr>
                      </a:lvl1pPr>
                      <a:lvl2pPr marL="742950" indent="-285750" eaLnBrk="0" hangingPunct="0">
                        <a:spcBef>
                          <a:spcPct val="20000"/>
                        </a:spcBef>
                        <a:defRPr sz="2400">
                          <a:solidFill>
                            <a:schemeClr val="tx1"/>
                          </a:solidFill>
                          <a:latin typeface="Verdana" panose="020B060403050404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342900" marR="0" lvl="0" indent="-342900" algn="l" defTabSz="914400" rtl="0" eaLnBrk="1" fontAlgn="b"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en-US" sz="18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Impulsivity</a:t>
                      </a: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b="1">
                          <a:solidFill>
                            <a:schemeClr val="tx1"/>
                          </a:solidFill>
                          <a:latin typeface="Verdana" panose="020B0604030504040204" pitchFamily="34" charset="0"/>
                          <a:ea typeface="MS PGothic" panose="020B0600070205080204" pitchFamily="34" charset="-128"/>
                        </a:defRPr>
                      </a:lvl1pPr>
                      <a:lvl2pPr marL="742950" indent="-285750" eaLnBrk="0" hangingPunct="0">
                        <a:spcBef>
                          <a:spcPct val="20000"/>
                        </a:spcBef>
                        <a:defRPr sz="2400">
                          <a:solidFill>
                            <a:schemeClr val="tx1"/>
                          </a:solidFill>
                          <a:latin typeface="Verdana" panose="020B060403050404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342900" marR="0" lvl="0" indent="-342900" algn="l" defTabSz="914400" rtl="0" eaLnBrk="1" fontAlgn="b" latinLnBrk="0" hangingPunct="1">
                        <a:lnSpc>
                          <a:spcPct val="110000"/>
                        </a:lnSpc>
                        <a:spcBef>
                          <a:spcPct val="0"/>
                        </a:spcBef>
                        <a:spcAft>
                          <a:spcPct val="0"/>
                        </a:spcAft>
                        <a:buClr>
                          <a:schemeClr val="accent1"/>
                        </a:buClr>
                        <a:buSzPct val="65000"/>
                        <a:buFont typeface="Wingdings" panose="05000000000000000000" pitchFamily="2" charset="2"/>
                        <a:buNone/>
                        <a:tabLst/>
                      </a:pPr>
                      <a:r>
                        <a:rPr kumimoji="0" lang="ja-JP"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t>
                      </a:r>
                      <a:r>
                        <a:rPr kumimoji="0" lang="en-US" altLang="ja-JP"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I do things without thinking.</a:t>
                      </a:r>
                      <a:r>
                        <a:rPr kumimoji="0" lang="ja-JP"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t>
                      </a:r>
                      <a:endPar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05">
                <a:tc>
                  <a:txBody>
                    <a:bodyPr/>
                    <a:lstStyle>
                      <a:lvl1pPr marL="342900" indent="-342900" eaLnBrk="0" hangingPunct="0">
                        <a:spcBef>
                          <a:spcPct val="20000"/>
                        </a:spcBef>
                        <a:defRPr sz="2000" b="1">
                          <a:solidFill>
                            <a:schemeClr val="tx1"/>
                          </a:solidFill>
                          <a:latin typeface="Verdana" panose="020B0604030504040204" pitchFamily="34" charset="0"/>
                          <a:ea typeface="MS PGothic" panose="020B0600070205080204" pitchFamily="34" charset="-128"/>
                        </a:defRPr>
                      </a:lvl1pPr>
                      <a:lvl2pPr marL="742950" indent="-285750" eaLnBrk="0" hangingPunct="0">
                        <a:spcBef>
                          <a:spcPct val="20000"/>
                        </a:spcBef>
                        <a:defRPr sz="2400">
                          <a:solidFill>
                            <a:schemeClr val="tx1"/>
                          </a:solidFill>
                          <a:latin typeface="Verdana" panose="020B060403050404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342900" marR="0" lvl="0" indent="-342900" algn="l" defTabSz="914400" rtl="0" eaLnBrk="1" fontAlgn="b" latinLnBrk="0" hangingPunct="1">
                        <a:lnSpc>
                          <a:spcPct val="100000"/>
                        </a:lnSpc>
                        <a:spcBef>
                          <a:spcPct val="0"/>
                        </a:spcBef>
                        <a:spcAft>
                          <a:spcPct val="0"/>
                        </a:spcAft>
                        <a:buClr>
                          <a:schemeClr val="accent1"/>
                        </a:buClr>
                        <a:buSzPct val="65000"/>
                        <a:buFont typeface="Wingdings" panose="05000000000000000000" pitchFamily="2" charset="2"/>
                        <a:buNone/>
                        <a:tabLst/>
                      </a:pPr>
                      <a:endParaRPr kumimoji="0" lang="en-US" altLang="en-US" sz="18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p>
                      <a:pPr marL="342900" marR="0" lvl="0" indent="-342900" algn="l" defTabSz="914400" rtl="0" eaLnBrk="1" fontAlgn="b"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en-US" sz="18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Sensation Seeking</a:t>
                      </a:r>
                    </a:p>
                    <a:p>
                      <a:pPr marL="342900" marR="0" lvl="0" indent="-342900" algn="l" defTabSz="914400" rtl="0" eaLnBrk="1" fontAlgn="b" latinLnBrk="0" hangingPunct="1">
                        <a:lnSpc>
                          <a:spcPct val="100000"/>
                        </a:lnSpc>
                        <a:spcBef>
                          <a:spcPct val="0"/>
                        </a:spcBef>
                        <a:spcAft>
                          <a:spcPct val="0"/>
                        </a:spcAft>
                        <a:buClr>
                          <a:schemeClr val="accent1"/>
                        </a:buClr>
                        <a:buSzPct val="65000"/>
                        <a:buFont typeface="Wingdings" panose="05000000000000000000" pitchFamily="2" charset="2"/>
                        <a:buNone/>
                        <a:tabLst/>
                      </a:pPr>
                      <a:endParaRPr kumimoji="0" lang="en-US" altLang="en-US" sz="18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b="1">
                          <a:solidFill>
                            <a:schemeClr val="tx1"/>
                          </a:solidFill>
                          <a:latin typeface="Verdana" panose="020B0604030504040204" pitchFamily="34" charset="0"/>
                          <a:ea typeface="MS PGothic" panose="020B0600070205080204" pitchFamily="34" charset="-128"/>
                        </a:defRPr>
                      </a:lvl1pPr>
                      <a:lvl2pPr marL="742950" indent="-285750" eaLnBrk="0" hangingPunct="0">
                        <a:spcBef>
                          <a:spcPct val="20000"/>
                        </a:spcBef>
                        <a:defRPr sz="2400">
                          <a:solidFill>
                            <a:schemeClr val="tx1"/>
                          </a:solidFill>
                          <a:latin typeface="Verdana" panose="020B060403050404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342900" marR="0" lvl="0" indent="-342900" algn="l" defTabSz="914400" rtl="0" eaLnBrk="1" fontAlgn="b" latinLnBrk="0" hangingPunct="1">
                        <a:lnSpc>
                          <a:spcPct val="110000"/>
                        </a:lnSpc>
                        <a:spcBef>
                          <a:spcPct val="0"/>
                        </a:spcBef>
                        <a:spcAft>
                          <a:spcPct val="0"/>
                        </a:spcAft>
                        <a:buClr>
                          <a:schemeClr val="accent1"/>
                        </a:buClr>
                        <a:buSzPct val="65000"/>
                        <a:buFont typeface="Wingdings" panose="05000000000000000000" pitchFamily="2" charset="2"/>
                        <a:buNone/>
                        <a:tabLst/>
                      </a:pPr>
                      <a:r>
                        <a:rPr kumimoji="0" lang="ja-JP"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t>
                      </a:r>
                      <a:r>
                        <a:rPr kumimoji="0" lang="en-US" altLang="ja-JP"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I sometimes like to do things that are a little </a:t>
                      </a:r>
                    </a:p>
                    <a:p>
                      <a:pPr marL="342900" marR="0" lvl="0" indent="-342900" algn="l" defTabSz="914400" rtl="0" eaLnBrk="1" fontAlgn="b" latinLnBrk="0" hangingPunct="1">
                        <a:lnSpc>
                          <a:spcPct val="110000"/>
                        </a:lnSpc>
                        <a:spcBef>
                          <a:spcPct val="0"/>
                        </a:spcBef>
                        <a:spcAft>
                          <a:spcPct val="0"/>
                        </a:spcAft>
                        <a:buClr>
                          <a:schemeClr val="accent1"/>
                        </a:buClr>
                        <a:buSzPct val="65000"/>
                        <a:buFont typeface="Wingdings" panose="05000000000000000000" pitchFamily="2" charset="2"/>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frightening.</a:t>
                      </a:r>
                      <a:r>
                        <a:rPr kumimoji="0" lang="ja-JP"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t>
                      </a:r>
                      <a:endPar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6947">
                <a:tc>
                  <a:txBody>
                    <a:bodyPr/>
                    <a:lstStyle>
                      <a:lvl1pPr marL="342900" indent="-342900" eaLnBrk="0" hangingPunct="0">
                        <a:spcBef>
                          <a:spcPct val="20000"/>
                        </a:spcBef>
                        <a:defRPr sz="2000" b="1">
                          <a:solidFill>
                            <a:schemeClr val="tx1"/>
                          </a:solidFill>
                          <a:latin typeface="Verdana" panose="020B0604030504040204" pitchFamily="34" charset="0"/>
                          <a:ea typeface="MS PGothic" panose="020B0600070205080204" pitchFamily="34" charset="-128"/>
                        </a:defRPr>
                      </a:lvl1pPr>
                      <a:lvl2pPr marL="742950" indent="-285750" eaLnBrk="0" hangingPunct="0">
                        <a:spcBef>
                          <a:spcPct val="20000"/>
                        </a:spcBef>
                        <a:defRPr sz="2400">
                          <a:solidFill>
                            <a:schemeClr val="tx1"/>
                          </a:solidFill>
                          <a:latin typeface="Verdana" panose="020B060403050404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342900" marR="0" lvl="0" indent="-342900" algn="l" defTabSz="914400" rtl="0" eaLnBrk="1" fontAlgn="b"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en-US" sz="18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Risk Perception</a:t>
                      </a: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b="1">
                          <a:solidFill>
                            <a:schemeClr val="tx1"/>
                          </a:solidFill>
                          <a:latin typeface="Verdana" panose="020B0604030504040204" pitchFamily="34" charset="0"/>
                          <a:ea typeface="MS PGothic" panose="020B0600070205080204" pitchFamily="34" charset="-128"/>
                        </a:defRPr>
                      </a:lvl1pPr>
                      <a:lvl2pPr marL="742950" indent="-285750" eaLnBrk="0" hangingPunct="0">
                        <a:spcBef>
                          <a:spcPct val="20000"/>
                        </a:spcBef>
                        <a:defRPr sz="2400">
                          <a:solidFill>
                            <a:schemeClr val="tx1"/>
                          </a:solidFill>
                          <a:latin typeface="Verdana" panose="020B060403050404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342900" marR="0" lvl="0" indent="-342900" algn="l" defTabSz="914400" rtl="0" eaLnBrk="1" fontAlgn="b" latinLnBrk="0" hangingPunct="1">
                        <a:lnSpc>
                          <a:spcPct val="110000"/>
                        </a:lnSpc>
                        <a:spcBef>
                          <a:spcPct val="0"/>
                        </a:spcBef>
                        <a:spcAft>
                          <a:spcPct val="0"/>
                        </a:spcAft>
                        <a:buClr>
                          <a:schemeClr val="accent1"/>
                        </a:buClr>
                        <a:buSzPct val="65000"/>
                        <a:buFont typeface="Wingdings" panose="05000000000000000000" pitchFamily="2" charset="2"/>
                        <a:buNone/>
                        <a:tabLst/>
                      </a:pPr>
                      <a:r>
                        <a:rPr kumimoji="0" lang="ja-JP"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t>
                      </a:r>
                      <a:r>
                        <a:rPr kumimoji="0" lang="en-US" altLang="ja-JP"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If you did this activity (e.g., had unprotected sex), </a:t>
                      </a:r>
                    </a:p>
                    <a:p>
                      <a:pPr marL="342900" marR="0" lvl="0" indent="-342900" algn="l" defTabSz="914400" rtl="0" eaLnBrk="1" fontAlgn="b" latinLnBrk="0" hangingPunct="1">
                        <a:lnSpc>
                          <a:spcPct val="110000"/>
                        </a:lnSpc>
                        <a:spcBef>
                          <a:spcPct val="0"/>
                        </a:spcBef>
                        <a:spcAft>
                          <a:spcPct val="0"/>
                        </a:spcAft>
                        <a:buClr>
                          <a:schemeClr val="accent1"/>
                        </a:buClr>
                        <a:buSzPct val="65000"/>
                        <a:buFont typeface="Wingdings" panose="05000000000000000000" pitchFamily="2" charset="2"/>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how much are you at risk for something bad </a:t>
                      </a:r>
                    </a:p>
                    <a:p>
                      <a:pPr marL="342900" marR="0" lvl="0" indent="-342900" algn="l" defTabSz="914400" rtl="0" eaLnBrk="1" fontAlgn="b" latinLnBrk="0" hangingPunct="1">
                        <a:lnSpc>
                          <a:spcPct val="110000"/>
                        </a:lnSpc>
                        <a:spcBef>
                          <a:spcPct val="0"/>
                        </a:spcBef>
                        <a:spcAft>
                          <a:spcPct val="0"/>
                        </a:spcAft>
                        <a:buClr>
                          <a:schemeClr val="accent1"/>
                        </a:buClr>
                        <a:buSzPct val="65000"/>
                        <a:buFont typeface="Wingdings" panose="05000000000000000000" pitchFamily="2" charset="2"/>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happening?</a:t>
                      </a:r>
                      <a:r>
                        <a:rPr kumimoji="0" lang="ja-JP"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t>
                      </a:r>
                      <a:endPar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00203">
                <a:tc>
                  <a:txBody>
                    <a:bodyPr/>
                    <a:lstStyle>
                      <a:lvl1pPr marL="342900" indent="-342900" eaLnBrk="0" hangingPunct="0">
                        <a:spcBef>
                          <a:spcPct val="20000"/>
                        </a:spcBef>
                        <a:defRPr sz="2000" b="1">
                          <a:solidFill>
                            <a:schemeClr val="tx1"/>
                          </a:solidFill>
                          <a:latin typeface="Verdana" panose="020B0604030504040204" pitchFamily="34" charset="0"/>
                          <a:ea typeface="MS PGothic" panose="020B0600070205080204" pitchFamily="34" charset="-128"/>
                        </a:defRPr>
                      </a:lvl1pPr>
                      <a:lvl2pPr marL="742950" indent="-285750" eaLnBrk="0" hangingPunct="0">
                        <a:spcBef>
                          <a:spcPct val="20000"/>
                        </a:spcBef>
                        <a:defRPr sz="2400">
                          <a:solidFill>
                            <a:schemeClr val="tx1"/>
                          </a:solidFill>
                          <a:latin typeface="Verdana" panose="020B060403050404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342900" marR="0" lvl="0" indent="-342900" algn="l" defTabSz="914400" rtl="0" eaLnBrk="1" fontAlgn="b"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en-US" sz="18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Resistance to</a:t>
                      </a:r>
                    </a:p>
                    <a:p>
                      <a:pPr marL="342900" marR="0" lvl="0" indent="-342900" algn="l" defTabSz="914400" rtl="0" eaLnBrk="1" fontAlgn="b"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en-US" sz="18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Peer Influence</a:t>
                      </a: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b="1">
                          <a:solidFill>
                            <a:schemeClr val="tx1"/>
                          </a:solidFill>
                          <a:latin typeface="Verdana" panose="020B0604030504040204" pitchFamily="34" charset="0"/>
                          <a:ea typeface="MS PGothic" panose="020B0600070205080204" pitchFamily="34" charset="-128"/>
                        </a:defRPr>
                      </a:lvl1pPr>
                      <a:lvl2pPr marL="742950" indent="-285750" eaLnBrk="0" hangingPunct="0">
                        <a:spcBef>
                          <a:spcPct val="20000"/>
                        </a:spcBef>
                        <a:defRPr sz="2400">
                          <a:solidFill>
                            <a:schemeClr val="tx1"/>
                          </a:solidFill>
                          <a:latin typeface="Verdana" panose="020B060403050404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342900" marR="0" lvl="0" indent="-342900" algn="l" defTabSz="914400" rtl="0" eaLnBrk="1" fontAlgn="b" latinLnBrk="0" hangingPunct="1">
                        <a:lnSpc>
                          <a:spcPct val="110000"/>
                        </a:lnSpc>
                        <a:spcBef>
                          <a:spcPct val="0"/>
                        </a:spcBef>
                        <a:spcAft>
                          <a:spcPct val="0"/>
                        </a:spcAft>
                        <a:buClr>
                          <a:schemeClr val="accent1"/>
                        </a:buClr>
                        <a:buSzPct val="65000"/>
                        <a:buFont typeface="Wingdings" panose="05000000000000000000" pitchFamily="2" charset="2"/>
                        <a:buNone/>
                        <a:tabLst/>
                      </a:pPr>
                      <a:r>
                        <a:rPr kumimoji="0" lang="ja-JP"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t>
                      </a:r>
                      <a:r>
                        <a:rPr kumimoji="0" lang="en-US" altLang="ja-JP"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Some people think it's better to be an individual</a:t>
                      </a:r>
                    </a:p>
                    <a:p>
                      <a:pPr marL="342900" marR="0" lvl="0" indent="-342900" algn="l" defTabSz="914400" rtl="0" eaLnBrk="1" fontAlgn="b" latinLnBrk="0" hangingPunct="1">
                        <a:lnSpc>
                          <a:spcPct val="110000"/>
                        </a:lnSpc>
                        <a:spcBef>
                          <a:spcPct val="0"/>
                        </a:spcBef>
                        <a:spcAft>
                          <a:spcPct val="0"/>
                        </a:spcAft>
                        <a:buClr>
                          <a:schemeClr val="accent1"/>
                        </a:buClr>
                        <a:buSzPct val="65000"/>
                        <a:buFont typeface="Wingdings" panose="05000000000000000000" pitchFamily="2" charset="2"/>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even if people will be angry at you for going </a:t>
                      </a:r>
                    </a:p>
                    <a:p>
                      <a:pPr marL="342900" marR="0" lvl="0" indent="-342900" algn="l" defTabSz="914400" rtl="0" eaLnBrk="1" fontAlgn="b" latinLnBrk="0" hangingPunct="1">
                        <a:lnSpc>
                          <a:spcPct val="110000"/>
                        </a:lnSpc>
                        <a:spcBef>
                          <a:spcPct val="0"/>
                        </a:spcBef>
                        <a:spcAft>
                          <a:spcPct val="0"/>
                        </a:spcAft>
                        <a:buClr>
                          <a:schemeClr val="accent1"/>
                        </a:buClr>
                        <a:buSzPct val="65000"/>
                        <a:buFont typeface="Wingdings" panose="05000000000000000000" pitchFamily="2" charset="2"/>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against the crowd. BUT Other people think it's </a:t>
                      </a:r>
                    </a:p>
                    <a:p>
                      <a:pPr marL="342900" marR="0" lvl="0" indent="-342900" algn="l" defTabSz="914400" rtl="0" eaLnBrk="1" fontAlgn="b" latinLnBrk="0" hangingPunct="1">
                        <a:lnSpc>
                          <a:spcPct val="110000"/>
                        </a:lnSpc>
                        <a:spcBef>
                          <a:spcPct val="0"/>
                        </a:spcBef>
                        <a:spcAft>
                          <a:spcPct val="0"/>
                        </a:spcAft>
                        <a:buClr>
                          <a:schemeClr val="accent1"/>
                        </a:buClr>
                        <a:buSzPct val="65000"/>
                        <a:buFont typeface="Wingdings" panose="05000000000000000000" pitchFamily="2" charset="2"/>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better to go along with the crowd than to make </a:t>
                      </a:r>
                    </a:p>
                    <a:p>
                      <a:pPr marL="342900" marR="0" lvl="0" indent="-342900" algn="l" defTabSz="914400" rtl="0" eaLnBrk="1" fontAlgn="b" latinLnBrk="0" hangingPunct="1">
                        <a:lnSpc>
                          <a:spcPct val="110000"/>
                        </a:lnSpc>
                        <a:spcBef>
                          <a:spcPct val="0"/>
                        </a:spcBef>
                        <a:spcAft>
                          <a:spcPct val="0"/>
                        </a:spcAft>
                        <a:buClr>
                          <a:schemeClr val="accent1"/>
                        </a:buClr>
                        <a:buSzPct val="65000"/>
                        <a:buFont typeface="Wingdings" panose="05000000000000000000" pitchFamily="2" charset="2"/>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people angry at you.</a:t>
                      </a:r>
                      <a:r>
                        <a:rPr kumimoji="0" lang="ja-JP"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t>
                      </a:r>
                      <a:endPar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6947">
                <a:tc>
                  <a:txBody>
                    <a:bodyPr/>
                    <a:lstStyle>
                      <a:lvl1pPr marL="342900" indent="-342900" eaLnBrk="0" hangingPunct="0">
                        <a:spcBef>
                          <a:spcPct val="20000"/>
                        </a:spcBef>
                        <a:defRPr sz="2000" b="1">
                          <a:solidFill>
                            <a:schemeClr val="tx1"/>
                          </a:solidFill>
                          <a:latin typeface="Verdana" panose="020B0604030504040204" pitchFamily="34" charset="0"/>
                          <a:ea typeface="MS PGothic" panose="020B0600070205080204" pitchFamily="34" charset="-128"/>
                        </a:defRPr>
                      </a:lvl1pPr>
                      <a:lvl2pPr marL="742950" indent="-285750" eaLnBrk="0" hangingPunct="0">
                        <a:spcBef>
                          <a:spcPct val="20000"/>
                        </a:spcBef>
                        <a:defRPr sz="2400">
                          <a:solidFill>
                            <a:schemeClr val="tx1"/>
                          </a:solidFill>
                          <a:latin typeface="Verdana" panose="020B060403050404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342900" marR="0" lvl="0" indent="-342900" algn="l" defTabSz="914400" rtl="0" eaLnBrk="1" fontAlgn="b"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en-US" sz="18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Future Orientation</a:t>
                      </a: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000" b="1">
                          <a:solidFill>
                            <a:schemeClr val="tx1"/>
                          </a:solidFill>
                          <a:latin typeface="Verdana" panose="020B0604030504040204" pitchFamily="34" charset="0"/>
                          <a:ea typeface="MS PGothic" panose="020B0600070205080204" pitchFamily="34" charset="-128"/>
                        </a:defRPr>
                      </a:lvl1pPr>
                      <a:lvl2pPr marL="742950" indent="-285750" eaLnBrk="0" hangingPunct="0">
                        <a:spcBef>
                          <a:spcPct val="20000"/>
                        </a:spcBef>
                        <a:defRPr sz="2400">
                          <a:solidFill>
                            <a:schemeClr val="tx1"/>
                          </a:solidFill>
                          <a:latin typeface="Verdana" panose="020B060403050404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Verdana" panose="020B0604030504040204" pitchFamily="34" charset="0"/>
                          <a:ea typeface="MS PGothic" panose="020B0600070205080204" pitchFamily="34" charset="-128"/>
                        </a:defRPr>
                      </a:lvl3pPr>
                      <a:lvl4pPr marL="1600200" indent="-2286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342900" marR="0" lvl="0" indent="-342900" algn="l" defTabSz="914400" rtl="0" eaLnBrk="1" fontAlgn="b" latinLnBrk="0" hangingPunct="1">
                        <a:lnSpc>
                          <a:spcPct val="110000"/>
                        </a:lnSpc>
                        <a:spcBef>
                          <a:spcPct val="0"/>
                        </a:spcBef>
                        <a:spcAft>
                          <a:spcPct val="0"/>
                        </a:spcAft>
                        <a:buClr>
                          <a:schemeClr val="accent1"/>
                        </a:buClr>
                        <a:buSzPct val="65000"/>
                        <a:buFont typeface="Wingdings" panose="05000000000000000000" pitchFamily="2" charset="2"/>
                        <a:buNone/>
                        <a:tabLst/>
                      </a:pPr>
                      <a:r>
                        <a:rPr kumimoji="0" lang="ja-JP"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t>
                      </a:r>
                      <a:r>
                        <a:rPr kumimoji="0" lang="en-US" altLang="ja-JP"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Some people take life one day at a time without </a:t>
                      </a:r>
                    </a:p>
                    <a:p>
                      <a:pPr marL="342900" marR="0" lvl="0" indent="-342900" algn="l" defTabSz="914400" rtl="0" eaLnBrk="1" fontAlgn="b" latinLnBrk="0" hangingPunct="1">
                        <a:lnSpc>
                          <a:spcPct val="110000"/>
                        </a:lnSpc>
                        <a:spcBef>
                          <a:spcPct val="0"/>
                        </a:spcBef>
                        <a:spcAft>
                          <a:spcPct val="0"/>
                        </a:spcAft>
                        <a:buClr>
                          <a:schemeClr val="accent1"/>
                        </a:buClr>
                        <a:buSzPct val="65000"/>
                        <a:buFont typeface="Wingdings" panose="05000000000000000000" pitchFamily="2" charset="2"/>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worrying about the future BUT Other people are </a:t>
                      </a:r>
                    </a:p>
                    <a:p>
                      <a:pPr marL="342900" marR="0" lvl="0" indent="-342900" algn="l" defTabSz="914400" rtl="0" eaLnBrk="1" fontAlgn="b" latinLnBrk="0" hangingPunct="1">
                        <a:lnSpc>
                          <a:spcPct val="110000"/>
                        </a:lnSpc>
                        <a:spcBef>
                          <a:spcPct val="0"/>
                        </a:spcBef>
                        <a:spcAft>
                          <a:spcPct val="0"/>
                        </a:spcAft>
                        <a:buClr>
                          <a:schemeClr val="accent1"/>
                        </a:buClr>
                        <a:buSzPct val="65000"/>
                        <a:buFont typeface="Wingdings" panose="05000000000000000000" pitchFamily="2" charset="2"/>
                        <a:buNone/>
                        <a:tabLst/>
                      </a:pPr>
                      <a:r>
                        <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always thinking about what tomorrow will bring.</a:t>
                      </a:r>
                      <a:r>
                        <a:rPr kumimoji="0" lang="ja-JP"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t>
                      </a:r>
                      <a:endPar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463" name="Rectangle 8"/>
          <p:cNvSpPr>
            <a:spLocks noChangeArrowheads="1"/>
          </p:cNvSpPr>
          <p:nvPr/>
        </p:nvSpPr>
        <p:spPr bwMode="auto">
          <a:xfrm>
            <a:off x="6159500" y="215900"/>
            <a:ext cx="2622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200">
                <a:solidFill>
                  <a:srgbClr val="000000"/>
                </a:solidFill>
                <a:latin typeface="Calibri" panose="020F0502020204030204" pitchFamily="34" charset="0"/>
              </a:rPr>
              <a:t>Steinberg et al., 2007</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xfrm>
            <a:off x="457200" y="-76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latin typeface="Calibri" panose="020F0502020204030204" pitchFamily="34" charset="0"/>
              </a:rPr>
              <a:t/>
            </a:r>
            <a:br>
              <a:rPr lang="en-US" altLang="en-US" sz="2800" smtClean="0">
                <a:latin typeface="Calibri" panose="020F0502020204030204" pitchFamily="34" charset="0"/>
              </a:rPr>
            </a:br>
            <a:r>
              <a:rPr lang="en-US" altLang="en-US" sz="2800" smtClean="0">
                <a:latin typeface="Calibri" panose="020F0502020204030204" pitchFamily="34" charset="0"/>
              </a:rPr>
              <a:t>Why do EFs develop so late? Because prefrontal cortex is still maturing until our mid-twenties  </a:t>
            </a:r>
          </a:p>
        </p:txBody>
      </p:sp>
      <p:pic>
        <p:nvPicPr>
          <p:cNvPr id="78850" name="Picture 3" descr="brain1.jpg"/>
          <p:cNvPicPr>
            <a:picLocks noChangeAspect="1"/>
          </p:cNvPicPr>
          <p:nvPr/>
        </p:nvPicPr>
        <p:blipFill>
          <a:blip r:embed="rId2">
            <a:extLst>
              <a:ext uri="{28A0092B-C50C-407E-A947-70E740481C1C}">
                <a14:useLocalDpi xmlns:a14="http://schemas.microsoft.com/office/drawing/2010/main" val="0"/>
              </a:ext>
            </a:extLst>
          </a:blip>
          <a:srcRect b="32903"/>
          <a:stretch>
            <a:fillRect/>
          </a:stretch>
        </p:blipFill>
        <p:spPr bwMode="auto">
          <a:xfrm>
            <a:off x="1033463" y="1655763"/>
            <a:ext cx="6997700"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brain1.jpg"/>
          <p:cNvPicPr>
            <a:picLocks noChangeAspect="1"/>
          </p:cNvPicPr>
          <p:nvPr/>
        </p:nvPicPr>
        <p:blipFill>
          <a:blip r:embed="rId2">
            <a:extLst>
              <a:ext uri="{28A0092B-C50C-407E-A947-70E740481C1C}">
                <a14:useLocalDpi xmlns:a14="http://schemas.microsoft.com/office/drawing/2010/main" val="0"/>
              </a:ext>
            </a:extLst>
          </a:blip>
          <a:srcRect l="-1453" t="68958" r="-1749" b="-29781"/>
          <a:stretch>
            <a:fillRect/>
          </a:stretch>
        </p:blipFill>
        <p:spPr bwMode="auto">
          <a:xfrm>
            <a:off x="860425" y="5118100"/>
            <a:ext cx="7221538"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Content Placeholder 3" descr="Left_Lat_NoData.jpg"/>
          <p:cNvPicPr>
            <a:picLocks noChangeAspect="1"/>
          </p:cNvPicPr>
          <p:nvPr/>
        </p:nvPicPr>
        <p:blipFill>
          <a:blip r:embed="rId3">
            <a:extLst>
              <a:ext uri="{28A0092B-C50C-407E-A947-70E740481C1C}">
                <a14:useLocalDpi xmlns:a14="http://schemas.microsoft.com/office/drawing/2010/main" val="0"/>
              </a:ext>
            </a:extLst>
          </a:blip>
          <a:srcRect l="35307" t="16348" r="26909" b="24361"/>
          <a:stretch>
            <a:fillRect/>
          </a:stretch>
        </p:blipFill>
        <p:spPr bwMode="auto">
          <a:xfrm>
            <a:off x="2076450" y="1477963"/>
            <a:ext cx="527685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3"/>
          <p:cNvSpPr>
            <a:spLocks/>
          </p:cNvSpPr>
          <p:nvPr/>
        </p:nvSpPr>
        <p:spPr bwMode="auto">
          <a:xfrm>
            <a:off x="3213100" y="2986088"/>
            <a:ext cx="2197100" cy="676275"/>
          </a:xfrm>
          <a:custGeom>
            <a:avLst/>
            <a:gdLst>
              <a:gd name="T0" fmla="*/ 2197100 w 2501252"/>
              <a:gd name="T1" fmla="*/ 49826 h 835883"/>
              <a:gd name="T2" fmla="*/ 1740779 w 2501252"/>
              <a:gd name="T3" fmla="*/ 3117 h 835883"/>
              <a:gd name="T4" fmla="*/ 1808382 w 2501252"/>
              <a:gd name="T5" fmla="*/ 127672 h 835883"/>
              <a:gd name="T6" fmla="*/ 1436565 w 2501252"/>
              <a:gd name="T7" fmla="*/ 361211 h 835883"/>
              <a:gd name="T8" fmla="*/ 1098550 w 2501252"/>
              <a:gd name="T9" fmla="*/ 236657 h 835883"/>
              <a:gd name="T10" fmla="*/ 659129 w 2501252"/>
              <a:gd name="T11" fmla="*/ 423488 h 835883"/>
              <a:gd name="T12" fmla="*/ 574626 w 2501252"/>
              <a:gd name="T13" fmla="*/ 657027 h 835883"/>
              <a:gd name="T14" fmla="*/ 135206 w 2501252"/>
              <a:gd name="T15" fmla="*/ 641457 h 835883"/>
              <a:gd name="T16" fmla="*/ 118305 w 2501252"/>
              <a:gd name="T17" fmla="*/ 470196 h 835883"/>
              <a:gd name="T18" fmla="*/ 0 w 2501252"/>
              <a:gd name="T19" fmla="*/ 516903 h 8358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1252" h="835883">
                <a:moveTo>
                  <a:pt x="2501252" y="61585"/>
                </a:moveTo>
                <a:cubicBezTo>
                  <a:pt x="2278384" y="24700"/>
                  <a:pt x="2055516" y="-12184"/>
                  <a:pt x="1981761" y="3853"/>
                </a:cubicBezTo>
                <a:cubicBezTo>
                  <a:pt x="1908006" y="19890"/>
                  <a:pt x="2116443" y="84036"/>
                  <a:pt x="2058722" y="157804"/>
                </a:cubicBezTo>
                <a:cubicBezTo>
                  <a:pt x="2001001" y="231572"/>
                  <a:pt x="1770117" y="424009"/>
                  <a:pt x="1635434" y="446460"/>
                </a:cubicBezTo>
                <a:cubicBezTo>
                  <a:pt x="1500751" y="468911"/>
                  <a:pt x="1398136" y="279681"/>
                  <a:pt x="1250626" y="292510"/>
                </a:cubicBezTo>
                <a:cubicBezTo>
                  <a:pt x="1103116" y="305339"/>
                  <a:pt x="849784" y="436838"/>
                  <a:pt x="750375" y="523435"/>
                </a:cubicBezTo>
                <a:cubicBezTo>
                  <a:pt x="650966" y="610032"/>
                  <a:pt x="753582" y="767190"/>
                  <a:pt x="654173" y="812092"/>
                </a:cubicBezTo>
                <a:cubicBezTo>
                  <a:pt x="554764" y="856994"/>
                  <a:pt x="240505" y="831335"/>
                  <a:pt x="153923" y="792848"/>
                </a:cubicBezTo>
                <a:cubicBezTo>
                  <a:pt x="67341" y="754361"/>
                  <a:pt x="160336" y="606825"/>
                  <a:pt x="134682" y="581167"/>
                </a:cubicBezTo>
                <a:cubicBezTo>
                  <a:pt x="109028" y="555509"/>
                  <a:pt x="0" y="638898"/>
                  <a:pt x="0" y="638898"/>
                </a:cubicBezTo>
              </a:path>
            </a:pathLst>
          </a:custGeom>
          <a:noFill/>
          <a:ln w="57150" cap="flat" cmpd="sng">
            <a:solidFill>
              <a:srgbClr val="FF6600"/>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eaLnBrk="1" hangingPunct="1">
              <a:defRPr/>
            </a:pPr>
            <a:endParaRPr lang="en-US"/>
          </a:p>
        </p:txBody>
      </p:sp>
      <p:grpSp>
        <p:nvGrpSpPr>
          <p:cNvPr id="35" name="Group 34"/>
          <p:cNvGrpSpPr/>
          <p:nvPr/>
        </p:nvGrpSpPr>
        <p:grpSpPr>
          <a:xfrm rot="156856">
            <a:off x="3313471" y="2801412"/>
            <a:ext cx="2585657" cy="940696"/>
            <a:chOff x="3154191" y="3316690"/>
            <a:chExt cx="2585657" cy="940696"/>
          </a:xfrm>
          <a:solidFill>
            <a:schemeClr val="tx1">
              <a:lumMod val="85000"/>
              <a:lumOff val="15000"/>
            </a:schemeClr>
          </a:solidFill>
        </p:grpSpPr>
        <p:sp>
          <p:nvSpPr>
            <p:cNvPr id="15" name="Rectangle 14"/>
            <p:cNvSpPr/>
            <p:nvPr/>
          </p:nvSpPr>
          <p:spPr>
            <a:xfrm rot="20507667">
              <a:off x="3154191" y="3542141"/>
              <a:ext cx="2585657" cy="496967"/>
            </a:xfrm>
            <a:prstGeom prst="rect">
              <a:avLst/>
            </a:prstGeom>
            <a:solidFill>
              <a:schemeClr val="tx1">
                <a:lumMod val="75000"/>
                <a:lumOff val="2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alibri"/>
              </a:endParaRPr>
            </a:p>
          </p:txBody>
        </p:sp>
        <p:sp>
          <p:nvSpPr>
            <p:cNvPr id="19" name="Rectangle 18"/>
            <p:cNvSpPr/>
            <p:nvPr/>
          </p:nvSpPr>
          <p:spPr>
            <a:xfrm rot="20507667" flipV="1">
              <a:off x="3280489" y="3766003"/>
              <a:ext cx="2276757" cy="45719"/>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alibri"/>
              </a:endParaRPr>
            </a:p>
          </p:txBody>
        </p:sp>
        <p:cxnSp>
          <p:nvCxnSpPr>
            <p:cNvPr id="32" name="Straight Connector 31"/>
            <p:cNvCxnSpPr/>
            <p:nvPr/>
          </p:nvCxnSpPr>
          <p:spPr>
            <a:xfrm flipV="1">
              <a:off x="3330332" y="3316690"/>
              <a:ext cx="2162787" cy="711320"/>
            </a:xfrm>
            <a:prstGeom prst="line">
              <a:avLst/>
            </a:prstGeom>
            <a:grpFill/>
            <a:ln w="38100" cmpd="sng">
              <a:solidFill>
                <a:srgbClr val="FFFF00"/>
              </a:solidFill>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3425012" y="3546066"/>
              <a:ext cx="2162787" cy="711320"/>
            </a:xfrm>
            <a:prstGeom prst="line">
              <a:avLst/>
            </a:prstGeom>
            <a:grpFill/>
            <a:ln w="38100" cmpd="sng">
              <a:solidFill>
                <a:srgbClr val="FFFF00"/>
              </a:solidFill>
              <a:prstDash val="dash"/>
            </a:ln>
          </p:spPr>
          <p:style>
            <a:lnRef idx="2">
              <a:schemeClr val="accent1"/>
            </a:lnRef>
            <a:fillRef idx="0">
              <a:schemeClr val="accent1"/>
            </a:fillRef>
            <a:effectRef idx="1">
              <a:schemeClr val="accent1"/>
            </a:effectRef>
            <a:fontRef idx="minor">
              <a:schemeClr val="tx1"/>
            </a:fontRef>
          </p:style>
        </p:cxnSp>
      </p:grpSp>
      <p:sp>
        <p:nvSpPr>
          <p:cNvPr id="64517" name="Title 4"/>
          <p:cNvSpPr>
            <a:spLocks noGrp="1"/>
          </p:cNvSpPr>
          <p:nvPr>
            <p:ph type="title"/>
          </p:nvPr>
        </p:nvSpPr>
        <p:spPr bwMode="auto">
          <a:xfrm>
            <a:off x="141288" y="120650"/>
            <a:ext cx="8826500" cy="1430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solidFill>
                  <a:schemeClr val="tx1"/>
                </a:solidFill>
                <a:latin typeface="Calibri" panose="020F0502020204030204" pitchFamily="34" charset="0"/>
              </a:rPr>
              <a:t>Development of brain networks</a:t>
            </a:r>
          </a:p>
        </p:txBody>
      </p:sp>
      <p:sp>
        <p:nvSpPr>
          <p:cNvPr id="3" name="Rectangle 2"/>
          <p:cNvSpPr/>
          <p:nvPr/>
        </p:nvSpPr>
        <p:spPr>
          <a:xfrm>
            <a:off x="1281113" y="5476875"/>
            <a:ext cx="6872287" cy="1200150"/>
          </a:xfrm>
          <a:prstGeom prst="rect">
            <a:avLst/>
          </a:prstGeom>
        </p:spPr>
        <p:txBody>
          <a:bodyPr>
            <a:spAutoFit/>
          </a:bodyPr>
          <a:lstStyle/>
          <a:p>
            <a:pPr eaLnBrk="1" hangingPunct="1">
              <a:defRPr/>
            </a:pPr>
            <a:r>
              <a:rPr lang="en-US" dirty="0">
                <a:latin typeface="Calibri"/>
                <a:ea typeface="ＭＳ Ｐゴシック" charset="0"/>
                <a:cs typeface="ＭＳ Ｐゴシック" charset="0"/>
              </a:rPr>
              <a:t>Across childhood &amp; adolescence:</a:t>
            </a:r>
          </a:p>
          <a:p>
            <a:pPr marL="285750" indent="-285750" eaLnBrk="1" hangingPunct="1">
              <a:buFont typeface="Arial"/>
              <a:buChar char="•"/>
              <a:defRPr/>
            </a:pPr>
            <a:r>
              <a:rPr lang="en-US" dirty="0">
                <a:latin typeface="Calibri"/>
                <a:ea typeface="ＭＳ Ｐゴシック" charset="0"/>
                <a:cs typeface="ＭＳ Ｐゴシック" charset="0"/>
              </a:rPr>
              <a:t>increased efficiency of function within regions</a:t>
            </a:r>
          </a:p>
          <a:p>
            <a:pPr marL="285750" indent="-285750" eaLnBrk="1" hangingPunct="1">
              <a:buFont typeface="Arial"/>
              <a:buChar char="•"/>
              <a:defRPr/>
            </a:pPr>
            <a:r>
              <a:rPr lang="en-US" dirty="0">
                <a:latin typeface="Calibri"/>
                <a:ea typeface="ＭＳ Ｐゴシック" charset="0"/>
                <a:cs typeface="ＭＳ Ｐゴシック" charset="0"/>
              </a:rPr>
              <a:t>increased communication between regions</a:t>
            </a:r>
          </a:p>
        </p:txBody>
      </p:sp>
      <p:pic>
        <p:nvPicPr>
          <p:cNvPr id="2" name="Picture 1"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5813" y="1828800"/>
            <a:ext cx="25622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imag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84313" y="2486025"/>
            <a:ext cx="2779712"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strVal val="#ppt_w*0.70"/>
                                          </p:val>
                                        </p:tav>
                                        <p:tav tm="100000">
                                          <p:val>
                                            <p:strVal val="#ppt_w"/>
                                          </p:val>
                                        </p:tav>
                                      </p:tavLst>
                                    </p:anim>
                                    <p:anim calcmode="lin" valueType="num">
                                      <p:cBhvr>
                                        <p:cTn id="15" dur="500" fill="hold"/>
                                        <p:tgtEl>
                                          <p:spTgt spid="16"/>
                                        </p:tgtEl>
                                        <p:attrNameLst>
                                          <p:attrName>ppt_h</p:attrName>
                                        </p:attrNameLst>
                                      </p:cBhvr>
                                      <p:tavLst>
                                        <p:tav tm="0">
                                          <p:val>
                                            <p:strVal val="#ppt_h"/>
                                          </p:val>
                                        </p:tav>
                                        <p:tav tm="100000">
                                          <p:val>
                                            <p:strVal val="#ppt_h"/>
                                          </p:val>
                                        </p:tav>
                                      </p:tavLst>
                                    </p:anim>
                                    <p:animEffect transition="in" filter="fade">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right)">
                                      <p:cBhvr>
                                        <p:cTn id="26" dur="500"/>
                                        <p:tgtEl>
                                          <p:spTgt spid="3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119063" y="228600"/>
            <a:ext cx="9024937"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latin typeface="Calibri" panose="020F0502020204030204" pitchFamily="34" charset="0"/>
              </a:rPr>
              <a:t>EF skills require communication between prefrontal cortex and other brain regions</a:t>
            </a:r>
          </a:p>
        </p:txBody>
      </p:sp>
      <p:pic>
        <p:nvPicPr>
          <p:cNvPr id="66563" name="Picture 3" descr="Arnsten_figure1big.jpg"/>
          <p:cNvPicPr>
            <a:picLocks noChangeAspect="1"/>
          </p:cNvPicPr>
          <p:nvPr/>
        </p:nvPicPr>
        <p:blipFill>
          <a:blip r:embed="rId2">
            <a:extLst>
              <a:ext uri="{28A0092B-C50C-407E-A947-70E740481C1C}">
                <a14:useLocalDpi xmlns:a14="http://schemas.microsoft.com/office/drawing/2010/main" val="0"/>
              </a:ext>
            </a:extLst>
          </a:blip>
          <a:srcRect t="12907" b="29288"/>
          <a:stretch>
            <a:fillRect/>
          </a:stretch>
        </p:blipFill>
        <p:spPr bwMode="auto">
          <a:xfrm>
            <a:off x="2027238" y="1674813"/>
            <a:ext cx="4748212" cy="3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Box 4"/>
          <p:cNvSpPr txBox="1">
            <a:spLocks noChangeArrowheads="1"/>
          </p:cNvSpPr>
          <p:nvPr/>
        </p:nvSpPr>
        <p:spPr bwMode="auto">
          <a:xfrm>
            <a:off x="4805363" y="6286500"/>
            <a:ext cx="417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2000">
                <a:solidFill>
                  <a:srgbClr val="000000"/>
                </a:solidFill>
                <a:latin typeface="Calibri" panose="020F0502020204030204" pitchFamily="34" charset="0"/>
              </a:rPr>
              <a:t>Arnsten, Berridge, &amp; McCracken, 2009</a:t>
            </a:r>
          </a:p>
        </p:txBody>
      </p:sp>
      <p:sp>
        <p:nvSpPr>
          <p:cNvPr id="11" name="TextBox 10"/>
          <p:cNvSpPr txBox="1">
            <a:spLocks noChangeArrowheads="1"/>
          </p:cNvSpPr>
          <p:nvPr/>
        </p:nvSpPr>
        <p:spPr bwMode="auto">
          <a:xfrm>
            <a:off x="284163" y="3241675"/>
            <a:ext cx="1460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1800" b="1">
                <a:solidFill>
                  <a:srgbClr val="BF2F37"/>
                </a:solidFill>
                <a:latin typeface="Calibri" panose="020F0502020204030204" pitchFamily="34" charset="0"/>
              </a:rPr>
              <a:t>“bottom-up”</a:t>
            </a:r>
          </a:p>
          <a:p>
            <a:pPr defTabSz="914400" eaLnBrk="1" hangingPunct="1"/>
            <a:r>
              <a:rPr lang="en-US" altLang="en-US" sz="1800" b="1">
                <a:solidFill>
                  <a:srgbClr val="BF2F37"/>
                </a:solidFill>
                <a:latin typeface="Calibri" panose="020F0502020204030204" pitchFamily="34" charset="0"/>
              </a:rPr>
              <a:t>processing:</a:t>
            </a:r>
          </a:p>
          <a:p>
            <a:pPr defTabSz="914400" eaLnBrk="1" hangingPunct="1"/>
            <a:r>
              <a:rPr lang="en-US" altLang="en-US" sz="1800" b="1">
                <a:solidFill>
                  <a:srgbClr val="BF2F37"/>
                </a:solidFill>
                <a:latin typeface="Calibri" panose="020F0502020204030204" pitchFamily="34" charset="0"/>
              </a:rPr>
              <a:t>reacting to </a:t>
            </a:r>
          </a:p>
          <a:p>
            <a:pPr defTabSz="914400" eaLnBrk="1" hangingPunct="1"/>
            <a:r>
              <a:rPr lang="en-US" altLang="en-US" sz="1800" b="1">
                <a:solidFill>
                  <a:srgbClr val="BF2F37"/>
                </a:solidFill>
                <a:latin typeface="Calibri" panose="020F0502020204030204" pitchFamily="34" charset="0"/>
              </a:rPr>
              <a:t>external cues</a:t>
            </a:r>
          </a:p>
        </p:txBody>
      </p:sp>
      <p:sp>
        <p:nvSpPr>
          <p:cNvPr id="13" name="TextBox 12"/>
          <p:cNvSpPr txBox="1">
            <a:spLocks noChangeArrowheads="1"/>
          </p:cNvSpPr>
          <p:nvPr/>
        </p:nvSpPr>
        <p:spPr bwMode="auto">
          <a:xfrm>
            <a:off x="6894513" y="1557338"/>
            <a:ext cx="20716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1800" b="1">
                <a:solidFill>
                  <a:srgbClr val="0000FF"/>
                </a:solidFill>
                <a:latin typeface="Calibri" panose="020F0502020204030204" pitchFamily="34" charset="0"/>
              </a:rPr>
              <a:t>“top-down”</a:t>
            </a:r>
          </a:p>
          <a:p>
            <a:pPr defTabSz="914400" eaLnBrk="1" hangingPunct="1"/>
            <a:r>
              <a:rPr lang="en-US" altLang="en-US" sz="1800" b="1">
                <a:solidFill>
                  <a:srgbClr val="0000FF"/>
                </a:solidFill>
                <a:latin typeface="Calibri" panose="020F0502020204030204" pitchFamily="34" charset="0"/>
              </a:rPr>
              <a:t>processing:</a:t>
            </a:r>
          </a:p>
          <a:p>
            <a:pPr defTabSz="914400" eaLnBrk="1" hangingPunct="1"/>
            <a:r>
              <a:rPr lang="en-US" altLang="en-US" sz="1800" b="1">
                <a:solidFill>
                  <a:srgbClr val="0000FF"/>
                </a:solidFill>
                <a:latin typeface="Calibri" panose="020F0502020204030204" pitchFamily="34" charset="0"/>
              </a:rPr>
              <a:t>focusing on </a:t>
            </a:r>
          </a:p>
          <a:p>
            <a:pPr defTabSz="914400" eaLnBrk="1" hangingPunct="1"/>
            <a:r>
              <a:rPr lang="en-US" altLang="en-US" sz="1800" b="1">
                <a:solidFill>
                  <a:srgbClr val="0000FF"/>
                </a:solidFill>
                <a:latin typeface="Calibri" panose="020F0502020204030204" pitchFamily="34" charset="0"/>
              </a:rPr>
              <a:t>goal-relevant</a:t>
            </a:r>
          </a:p>
          <a:p>
            <a:pPr defTabSz="914400" eaLnBrk="1" hangingPunct="1"/>
            <a:r>
              <a:rPr lang="en-US" altLang="en-US" sz="1800" b="1">
                <a:solidFill>
                  <a:srgbClr val="0000FF"/>
                </a:solidFill>
                <a:latin typeface="Calibri" panose="020F0502020204030204" pitchFamily="34" charset="0"/>
              </a:rPr>
              <a:t>information &amp; </a:t>
            </a:r>
          </a:p>
          <a:p>
            <a:pPr defTabSz="914400" eaLnBrk="1" hangingPunct="1"/>
            <a:r>
              <a:rPr lang="en-US" altLang="en-US" sz="1800" b="1">
                <a:solidFill>
                  <a:srgbClr val="0000FF"/>
                </a:solidFill>
                <a:latin typeface="Calibri" panose="020F0502020204030204" pitchFamily="34" charset="0"/>
              </a:rPr>
              <a:t>responses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smtClean="0">
                <a:latin typeface="Calibri" panose="020F0502020204030204" pitchFamily="34" charset="0"/>
              </a:rPr>
              <a:t/>
            </a:r>
            <a:br>
              <a:rPr lang="en-US" altLang="en-US" sz="4000" smtClean="0">
                <a:latin typeface="Calibri" panose="020F0502020204030204" pitchFamily="34" charset="0"/>
              </a:rPr>
            </a:br>
            <a:endParaRPr lang="en-US" altLang="en-US" sz="4000" smtClean="0">
              <a:latin typeface="Calibri" panose="020F0502020204030204" pitchFamily="34" charset="0"/>
            </a:endParaRPr>
          </a:p>
        </p:txBody>
      </p:sp>
      <p:sp>
        <p:nvSpPr>
          <p:cNvPr id="3" name="Content Placeholder 2"/>
          <p:cNvSpPr>
            <a:spLocks noGrp="1"/>
          </p:cNvSpPr>
          <p:nvPr>
            <p:ph sz="quarter" idx="4294967295"/>
          </p:nvPr>
        </p:nvSpPr>
        <p:spPr bwMode="auto">
          <a:xfrm>
            <a:off x="361950" y="4357688"/>
            <a:ext cx="8594725" cy="233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smtClean="0">
                <a:solidFill>
                  <a:srgbClr val="000000"/>
                </a:solidFill>
                <a:latin typeface="Calibri" panose="020F0502020204030204" pitchFamily="34" charset="0"/>
                <a:ea typeface="ヒラギノ角ゴ ProN W3" charset="-128"/>
              </a:rPr>
              <a:t>The brain is most sensitive to environmental factors (for better or for worse) </a:t>
            </a:r>
            <a:r>
              <a:rPr lang="en-US" altLang="en-US" b="0" i="1" smtClean="0">
                <a:solidFill>
                  <a:srgbClr val="000000"/>
                </a:solidFill>
                <a:latin typeface="Calibri" panose="020F0502020204030204" pitchFamily="34" charset="0"/>
                <a:ea typeface="ヒラギノ角ゴ ProN W3" charset="-128"/>
              </a:rPr>
              <a:t>while it is still developing</a:t>
            </a:r>
          </a:p>
          <a:p>
            <a:r>
              <a:rPr lang="en-US" altLang="en-US" b="0" smtClean="0">
                <a:solidFill>
                  <a:srgbClr val="000000"/>
                </a:solidFill>
                <a:latin typeface="Calibri" panose="020F0502020204030204" pitchFamily="34" charset="0"/>
                <a:ea typeface="ヒラギノ角ゴ ProN W3" charset="-128"/>
              </a:rPr>
              <a:t>Each brain network has its own developmental timecourse</a:t>
            </a:r>
          </a:p>
          <a:p>
            <a:r>
              <a:rPr lang="en-US" altLang="en-US" b="0" smtClean="0">
                <a:solidFill>
                  <a:srgbClr val="000000"/>
                </a:solidFill>
                <a:latin typeface="Calibri" panose="020F0502020204030204" pitchFamily="34" charset="0"/>
              </a:rPr>
              <a:t>Therefore, the window of greatest opportunity &amp; vulnerability depends on the brain network</a:t>
            </a:r>
          </a:p>
        </p:txBody>
      </p:sp>
      <p:sp>
        <p:nvSpPr>
          <p:cNvPr id="4" name="Title 1"/>
          <p:cNvSpPr txBox="1">
            <a:spLocks/>
          </p:cNvSpPr>
          <p:nvPr/>
        </p:nvSpPr>
        <p:spPr>
          <a:xfrm>
            <a:off x="339725" y="274638"/>
            <a:ext cx="8591550" cy="1066800"/>
          </a:xfrm>
          <a:prstGeom prst="rect">
            <a:avLst/>
          </a:prstGeom>
        </p:spPr>
        <p:txBody>
          <a:bodyPr anchor="b">
            <a:normAutofit fontScale="97500" lnSpcReduction="10000"/>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pPr>
              <a:defRPr/>
            </a:pPr>
            <a:r>
              <a:rPr lang="en-US" dirty="0" smtClean="0">
                <a:latin typeface="Calibri"/>
                <a:cs typeface="Calibri"/>
              </a:rPr>
              <a:t>Windows of vulnerability &amp; opportunity for the developing brain</a:t>
            </a:r>
            <a:endParaRPr lang="en-US" dirty="0">
              <a:latin typeface="Calibri"/>
              <a:cs typeface="Calibri"/>
            </a:endParaRPr>
          </a:p>
        </p:txBody>
      </p:sp>
      <p:pic>
        <p:nvPicPr>
          <p:cNvPr id="67589" name="Picture 3" descr="DoorClosed.jpg"/>
          <p:cNvPicPr>
            <a:picLocks noChangeAspect="1"/>
          </p:cNvPicPr>
          <p:nvPr/>
        </p:nvPicPr>
        <p:blipFill>
          <a:blip r:embed="rId3">
            <a:extLst>
              <a:ext uri="{28A0092B-C50C-407E-A947-70E740481C1C}">
                <a14:useLocalDpi xmlns:a14="http://schemas.microsoft.com/office/drawing/2010/main" val="0"/>
              </a:ext>
            </a:extLst>
          </a:blip>
          <a:srcRect l="55333" t="3648" r="6332" b="11320"/>
          <a:stretch>
            <a:fillRect/>
          </a:stretch>
        </p:blipFill>
        <p:spPr bwMode="auto">
          <a:xfrm>
            <a:off x="5440363" y="1417638"/>
            <a:ext cx="194627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5" descr="DoorClosed.jpg"/>
          <p:cNvPicPr>
            <a:picLocks noChangeAspect="1"/>
          </p:cNvPicPr>
          <p:nvPr/>
        </p:nvPicPr>
        <p:blipFill>
          <a:blip r:embed="rId3">
            <a:extLst>
              <a:ext uri="{28A0092B-C50C-407E-A947-70E740481C1C}">
                <a14:useLocalDpi xmlns:a14="http://schemas.microsoft.com/office/drawing/2010/main" val="0"/>
              </a:ext>
            </a:extLst>
          </a:blip>
          <a:srcRect l="7668" t="9183" r="45000" b="11320"/>
          <a:stretch>
            <a:fillRect/>
          </a:stretch>
        </p:blipFill>
        <p:spPr bwMode="auto">
          <a:xfrm>
            <a:off x="1485900" y="1603375"/>
            <a:ext cx="2405063"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ight Arrow 6"/>
          <p:cNvSpPr>
            <a:spLocks noChangeArrowheads="1"/>
          </p:cNvSpPr>
          <p:nvPr/>
        </p:nvSpPr>
        <p:spPr bwMode="auto">
          <a:xfrm>
            <a:off x="4017963" y="2782888"/>
            <a:ext cx="1646237" cy="330200"/>
          </a:xfrm>
          <a:prstGeom prst="rightArrow">
            <a:avLst>
              <a:gd name="adj1" fmla="val 50000"/>
              <a:gd name="adj2" fmla="val 49994"/>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a:endParaRPr lang="en-US" altLang="en-US">
              <a:latin typeface="Calibri" panose="020F0502020204030204" pitchFamily="34" charset="0"/>
            </a:endParaRPr>
          </a:p>
        </p:txBody>
      </p:sp>
      <p:cxnSp>
        <p:nvCxnSpPr>
          <p:cNvPr id="67592" name="Straight Connector 5"/>
          <p:cNvCxnSpPr>
            <a:cxnSpLocks noChangeShapeType="1"/>
          </p:cNvCxnSpPr>
          <p:nvPr/>
        </p:nvCxnSpPr>
        <p:spPr bwMode="auto">
          <a:xfrm flipH="1">
            <a:off x="1714500" y="3987800"/>
            <a:ext cx="1041400" cy="50800"/>
          </a:xfrm>
          <a:prstGeom prst="line">
            <a:avLst/>
          </a:prstGeom>
          <a:noFill/>
          <a:ln w="19050">
            <a:solidFill>
              <a:srgbClr val="3362EA"/>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council banner.gif"/>
          <p:cNvPicPr>
            <a:picLocks noChangeAspect="1"/>
          </p:cNvPicPr>
          <p:nvPr/>
        </p:nvPicPr>
        <p:blipFill>
          <a:blip r:embed="rId2">
            <a:extLst>
              <a:ext uri="{28A0092B-C50C-407E-A947-70E740481C1C}">
                <a14:useLocalDpi xmlns:a14="http://schemas.microsoft.com/office/drawing/2010/main" val="0"/>
              </a:ext>
            </a:extLst>
          </a:blip>
          <a:srcRect l="8247" r="8984"/>
          <a:stretch>
            <a:fillRect/>
          </a:stretch>
        </p:blipFill>
        <p:spPr bwMode="auto">
          <a:xfrm>
            <a:off x="1905000" y="635000"/>
            <a:ext cx="713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5"/>
          <p:cNvSpPr txBox="1">
            <a:spLocks noChangeArrowheads="1"/>
          </p:cNvSpPr>
          <p:nvPr/>
        </p:nvSpPr>
        <p:spPr bwMode="auto">
          <a:xfrm>
            <a:off x="203200" y="2197100"/>
            <a:ext cx="8839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r>
              <a:rPr lang="en-US" altLang="en-US" sz="2800" b="1" dirty="0"/>
              <a:t>Adult Executive Functions</a:t>
            </a:r>
          </a:p>
          <a:p>
            <a:pPr algn="ctr" defTabSz="914400" eaLnBrk="1" hangingPunct="1">
              <a:spcBef>
                <a:spcPct val="0"/>
              </a:spcBef>
              <a:buFontTx/>
              <a:buNone/>
            </a:pPr>
            <a:endParaRPr kumimoji="1" lang="en-US" altLang="en-US" sz="2800" dirty="0"/>
          </a:p>
          <a:p>
            <a:pPr algn="ctr" defTabSz="914400" eaLnBrk="1" hangingPunct="1">
              <a:spcBef>
                <a:spcPct val="0"/>
              </a:spcBef>
              <a:buFontTx/>
              <a:buNone/>
            </a:pPr>
            <a:r>
              <a:rPr kumimoji="1" lang="en-US" altLang="en-US" sz="2800" dirty="0"/>
              <a:t>Silvia Bunge</a:t>
            </a:r>
          </a:p>
          <a:p>
            <a:pPr algn="ctr" defTabSz="914400" eaLnBrk="1" hangingPunct="1">
              <a:spcBef>
                <a:spcPct val="0"/>
              </a:spcBef>
              <a:buFontTx/>
              <a:buNone/>
            </a:pPr>
            <a:endParaRPr kumimoji="1" lang="en-US" altLang="en-US" sz="2400" dirty="0"/>
          </a:p>
          <a:p>
            <a:pPr algn="ctr" defTabSz="914400" eaLnBrk="1" hangingPunct="1">
              <a:spcBef>
                <a:spcPct val="0"/>
              </a:spcBef>
              <a:buFontTx/>
              <a:buNone/>
            </a:pPr>
            <a:r>
              <a:rPr kumimoji="1" lang="en-US" altLang="en-US" sz="2400" dirty="0"/>
              <a:t>Director, Building Blocks of Cognition Laboratory</a:t>
            </a:r>
          </a:p>
          <a:p>
            <a:pPr algn="ctr" defTabSz="914400" eaLnBrk="1" hangingPunct="1">
              <a:spcBef>
                <a:spcPct val="0"/>
              </a:spcBef>
              <a:buFontTx/>
              <a:buNone/>
            </a:pPr>
            <a:r>
              <a:rPr kumimoji="1" lang="en-US" altLang="en-US" sz="2400" dirty="0" smtClean="0"/>
              <a:t>Professor</a:t>
            </a:r>
            <a:r>
              <a:rPr kumimoji="1" lang="en-US" altLang="en-US" sz="2400" dirty="0"/>
              <a:t>, Department of Psychology &amp; </a:t>
            </a:r>
          </a:p>
          <a:p>
            <a:pPr algn="ctr" defTabSz="914400" eaLnBrk="1" hangingPunct="1">
              <a:spcBef>
                <a:spcPct val="0"/>
              </a:spcBef>
              <a:buFontTx/>
              <a:buNone/>
            </a:pPr>
            <a:r>
              <a:rPr kumimoji="1" lang="en-US" altLang="en-US" sz="2400" dirty="0"/>
              <a:t>Helen Wills Neuroscience Institute</a:t>
            </a:r>
          </a:p>
          <a:p>
            <a:pPr algn="ctr" defTabSz="914400" eaLnBrk="1" hangingPunct="1">
              <a:spcBef>
                <a:spcPct val="0"/>
              </a:spcBef>
              <a:buFontTx/>
              <a:buNone/>
            </a:pPr>
            <a:r>
              <a:rPr kumimoji="1" lang="en-US" altLang="en-US" sz="2400" dirty="0"/>
              <a:t>University of California at Berkeley</a:t>
            </a:r>
          </a:p>
          <a:p>
            <a:pPr algn="ctr" defTabSz="914400" eaLnBrk="1" hangingPunct="1">
              <a:spcBef>
                <a:spcPct val="0"/>
              </a:spcBef>
              <a:buFontTx/>
              <a:buNone/>
            </a:pPr>
            <a:endParaRPr kumimoji="1" lang="en-US" altLang="en-US" sz="2400" dirty="0"/>
          </a:p>
          <a:p>
            <a:pPr algn="ctr" defTabSz="914400" eaLnBrk="1" hangingPunct="1">
              <a:spcBef>
                <a:spcPct val="0"/>
              </a:spcBef>
              <a:buFontTx/>
              <a:buNone/>
            </a:pPr>
            <a:r>
              <a:rPr kumimoji="1" lang="en-US" altLang="en-US" sz="2400" dirty="0">
                <a:hlinkClick r:id="rId3"/>
              </a:rPr>
              <a:t>http://bungelab.berkeley.edu</a:t>
            </a:r>
            <a:endParaRPr kumimoji="1" lang="en-US" altLang="en-US" sz="2400" dirty="0"/>
          </a:p>
          <a:p>
            <a:pPr algn="ctr" defTabSz="914400" eaLnBrk="1" hangingPunct="1">
              <a:spcBef>
                <a:spcPct val="0"/>
              </a:spcBef>
              <a:buFontTx/>
              <a:buNone/>
            </a:pPr>
            <a:endParaRPr kumimoji="1" lang="en-US" altLang="en-US" sz="2400" dirty="0"/>
          </a:p>
          <a:p>
            <a:pPr algn="ctr" defTabSz="914400" eaLnBrk="1" hangingPunct="1">
              <a:spcBef>
                <a:spcPct val="0"/>
              </a:spcBef>
              <a:buFontTx/>
              <a:buNone/>
            </a:pPr>
            <a:endParaRPr kumimoji="1" lang="en-US" altLang="en-US" sz="2400" dirty="0"/>
          </a:p>
          <a:p>
            <a:pPr algn="ctr" defTabSz="914400" eaLnBrk="1" hangingPunct="1">
              <a:spcBef>
                <a:spcPct val="0"/>
              </a:spcBef>
              <a:buFontTx/>
              <a:buNone/>
            </a:pPr>
            <a:endParaRPr kumimoji="1" lang="en-US" altLang="en-US" sz="2400" dirty="0"/>
          </a:p>
        </p:txBody>
      </p:sp>
      <p:pic>
        <p:nvPicPr>
          <p:cNvPr id="39940" name="Picture 5" descr="UC_Color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17494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xfrm>
            <a:off x="457200" y="1936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latin typeface="Calibri" panose="020F0502020204030204" pitchFamily="34" charset="0"/>
              </a:rPr>
              <a:t>Windows of vulnerability &amp; opportunity for specific brain networks</a:t>
            </a:r>
          </a:p>
        </p:txBody>
      </p:sp>
      <p:sp>
        <p:nvSpPr>
          <p:cNvPr id="4" name="Rectangle 3"/>
          <p:cNvSpPr>
            <a:spLocks noChangeArrowheads="1"/>
          </p:cNvSpPr>
          <p:nvPr/>
        </p:nvSpPr>
        <p:spPr bwMode="auto">
          <a:xfrm>
            <a:off x="3340100" y="1606550"/>
            <a:ext cx="57324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a:solidFill>
                  <a:srgbClr val="000000"/>
                </a:solidFill>
                <a:latin typeface="Calibri" panose="020F0502020204030204" pitchFamily="34" charset="0"/>
              </a:rPr>
              <a:t>Basic emotional circuitry matures early</a:t>
            </a:r>
          </a:p>
          <a:p>
            <a:pPr eaLnBrk="1" hangingPunct="1">
              <a:buFont typeface="Arial" panose="020B0604020202020204" pitchFamily="34" charset="0"/>
              <a:buChar char="•"/>
            </a:pPr>
            <a:r>
              <a:rPr lang="en-US" altLang="en-US">
                <a:solidFill>
                  <a:srgbClr val="000000"/>
                </a:solidFill>
                <a:latin typeface="Calibri" panose="020F0502020204030204" pitchFamily="34" charset="0"/>
              </a:rPr>
              <a:t>Neglect/abuse in first few years of life can have long-lasting effects on social and emotional functioning (Nelson &amp; Fox)</a:t>
            </a:r>
          </a:p>
        </p:txBody>
      </p:sp>
      <p:pic>
        <p:nvPicPr>
          <p:cNvPr id="69636" name="Picture 4" descr="M0311b-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93838"/>
            <a:ext cx="2954338"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3" descr="Arnsten_figure1big.jpg"/>
          <p:cNvPicPr>
            <a:picLocks noChangeAspect="1"/>
          </p:cNvPicPr>
          <p:nvPr/>
        </p:nvPicPr>
        <p:blipFill>
          <a:blip r:embed="rId3">
            <a:extLst>
              <a:ext uri="{28A0092B-C50C-407E-A947-70E740481C1C}">
                <a14:useLocalDpi xmlns:a14="http://schemas.microsoft.com/office/drawing/2010/main" val="0"/>
              </a:ext>
            </a:extLst>
          </a:blip>
          <a:srcRect t="12907" b="29288"/>
          <a:stretch>
            <a:fillRect/>
          </a:stretch>
        </p:blipFill>
        <p:spPr bwMode="auto">
          <a:xfrm>
            <a:off x="550863" y="3970338"/>
            <a:ext cx="286067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3340100" y="4170363"/>
            <a:ext cx="58801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a:solidFill>
                  <a:srgbClr val="000000"/>
                </a:solidFill>
                <a:latin typeface="Calibri" panose="020F0502020204030204" pitchFamily="34" charset="0"/>
              </a:rPr>
              <a:t>EF circuitry matures late</a:t>
            </a:r>
          </a:p>
          <a:p>
            <a:pPr eaLnBrk="1" hangingPunct="1">
              <a:buFont typeface="Arial" panose="020B0604020202020204" pitchFamily="34" charset="0"/>
              <a:buChar char="•"/>
            </a:pPr>
            <a:r>
              <a:rPr lang="en-US" altLang="en-US">
                <a:latin typeface="Calibri" panose="020F0502020204030204" pitchFamily="34" charset="0"/>
              </a:rPr>
              <a:t>Early environmental influences are less likely to permanently affect it </a:t>
            </a:r>
            <a:r>
              <a:rPr lang="en-US" altLang="en-US" sz="2000">
                <a:latin typeface="Calibri" panose="020F0502020204030204" pitchFamily="34" charset="0"/>
              </a:rPr>
              <a:t>(Fox &amp; Nelson)</a:t>
            </a:r>
            <a:endParaRPr lang="en-US" altLang="en-US" sz="2000">
              <a:solidFill>
                <a:srgbClr val="000000"/>
              </a:solidFill>
              <a:latin typeface="Calibri" panose="020F0502020204030204" pitchFamily="34" charset="0"/>
            </a:endParaRPr>
          </a:p>
          <a:p>
            <a:pPr eaLnBrk="1" hangingPunct="1">
              <a:buFont typeface="Arial" panose="020B0604020202020204" pitchFamily="34" charset="0"/>
              <a:buChar char="•"/>
            </a:pPr>
            <a:r>
              <a:rPr lang="en-US" altLang="en-US">
                <a:solidFill>
                  <a:srgbClr val="000000"/>
                </a:solidFill>
                <a:latin typeface="Calibri" panose="020F0502020204030204" pitchFamily="34" charset="0"/>
              </a:rPr>
              <a:t>Strengthening EF skills could help to cope with deficits in other areas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Calibri" panose="020F0502020204030204" pitchFamily="34" charset="0"/>
              </a:rPr>
              <a:t>Outline</a:t>
            </a:r>
          </a:p>
        </p:txBody>
      </p:sp>
      <p:sp>
        <p:nvSpPr>
          <p:cNvPr id="70659" name="Content Placeholder 2"/>
          <p:cNvSpPr>
            <a:spLocks noGrp="1"/>
          </p:cNvSpPr>
          <p:nvPr>
            <p:ph idx="1"/>
          </p:nvPr>
        </p:nvSpPr>
        <p:spPr bwMode="auto">
          <a:xfrm>
            <a:off x="457200" y="1841500"/>
            <a:ext cx="8229600" cy="3289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3200" b="0" smtClean="0">
              <a:latin typeface="Calibri" panose="020F0502020204030204" pitchFamily="34" charset="0"/>
            </a:endParaRPr>
          </a:p>
          <a:p>
            <a:r>
              <a:rPr lang="en-US" altLang="en-US" sz="3200" b="0" smtClean="0">
                <a:latin typeface="Calibri" panose="020F0502020204030204" pitchFamily="34" charset="0"/>
              </a:rPr>
              <a:t>What are EFs, and why do they matter?</a:t>
            </a:r>
          </a:p>
          <a:p>
            <a:r>
              <a:rPr lang="en-US" altLang="en-US" sz="3200" b="0" smtClean="0">
                <a:latin typeface="Calibri" panose="020F0502020204030204" pitchFamily="34" charset="0"/>
              </a:rPr>
              <a:t>When &amp; how do EFs develop?</a:t>
            </a:r>
          </a:p>
          <a:p>
            <a:r>
              <a:rPr lang="en-US" altLang="en-US" sz="3200" smtClean="0">
                <a:latin typeface="Calibri" panose="020F0502020204030204" pitchFamily="34" charset="0"/>
              </a:rPr>
              <a:t>Which factors influence EFs?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bwMode="auto">
          <a:xfrm>
            <a:off x="457200" y="6032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latin typeface="Calibri" panose="020F0502020204030204" pitchFamily="34" charset="0"/>
              </a:rPr>
              <a:t>Factors that influence EFs </a:t>
            </a:r>
            <a:r>
              <a:rPr lang="en-US" altLang="en-US" sz="3600" i="1" smtClean="0">
                <a:latin typeface="Calibri" panose="020F0502020204030204" pitchFamily="34" charset="0"/>
              </a:rPr>
              <a:t>on a daily basis</a:t>
            </a:r>
          </a:p>
        </p:txBody>
      </p:sp>
      <p:pic>
        <p:nvPicPr>
          <p:cNvPr id="7" name="Picture 6" descr="images.jpg"/>
          <p:cNvPicPr>
            <a:picLocks noChangeAspect="1"/>
          </p:cNvPicPr>
          <p:nvPr/>
        </p:nvPicPr>
        <p:blipFill>
          <a:blip r:embed="rId2">
            <a:extLst>
              <a:ext uri="{28A0092B-C50C-407E-A947-70E740481C1C}">
                <a14:useLocalDpi xmlns:a14="http://schemas.microsoft.com/office/drawing/2010/main" val="0"/>
              </a:ext>
            </a:extLst>
          </a:blip>
          <a:srcRect l="14957"/>
          <a:stretch>
            <a:fillRect/>
          </a:stretch>
        </p:blipFill>
        <p:spPr bwMode="auto">
          <a:xfrm>
            <a:off x="6221413" y="1325563"/>
            <a:ext cx="2833687"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oxygen-mask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3" y="3908425"/>
            <a:ext cx="877728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9" descr="betterstres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813" y="1427163"/>
            <a:ext cx="2986087"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rticle-woman-sleep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143000"/>
            <a:ext cx="24892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latin typeface="Calibri" panose="020F0502020204030204" pitchFamily="34" charset="0"/>
              </a:rPr>
              <a:t>The importance of getting good sleep</a:t>
            </a:r>
          </a:p>
        </p:txBody>
      </p:sp>
      <p:sp>
        <p:nvSpPr>
          <p:cNvPr id="72707" name="Rectangle 24"/>
          <p:cNvSpPr>
            <a:spLocks noChangeArrowheads="1"/>
          </p:cNvSpPr>
          <p:nvPr/>
        </p:nvSpPr>
        <p:spPr bwMode="auto">
          <a:xfrm>
            <a:off x="660400" y="1976438"/>
            <a:ext cx="825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Calibri" panose="020F0502020204030204" pitchFamily="34" charset="0"/>
              </a:rPr>
              <a:t>https://www.youtube.com/watch?v=51e2NEmuI7I</a:t>
            </a:r>
          </a:p>
        </p:txBody>
      </p:sp>
      <p:sp>
        <p:nvSpPr>
          <p:cNvPr id="72708" name="Rectangle 8"/>
          <p:cNvSpPr>
            <a:spLocks noChangeArrowheads="1"/>
          </p:cNvSpPr>
          <p:nvPr/>
        </p:nvSpPr>
        <p:spPr bwMode="auto">
          <a:xfrm>
            <a:off x="660400" y="1606550"/>
            <a:ext cx="480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Calibri" panose="020F0502020204030204" pitchFamily="34" charset="0"/>
              </a:rPr>
              <a:t>Prof. Matthew Walker, UC Berkeley		</a:t>
            </a:r>
          </a:p>
        </p:txBody>
      </p:sp>
      <p:sp>
        <p:nvSpPr>
          <p:cNvPr id="72709" name="Rectangle 9"/>
          <p:cNvSpPr>
            <a:spLocks noChangeArrowheads="1"/>
          </p:cNvSpPr>
          <p:nvPr/>
        </p:nvSpPr>
        <p:spPr bwMode="auto">
          <a:xfrm>
            <a:off x="660400" y="3319463"/>
            <a:ext cx="825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Calibri" panose="020F0502020204030204" pitchFamily="34" charset="0"/>
              </a:rPr>
              <a:t>https://www.youtube.com/watch?v=EMdaQMlXF-Q</a:t>
            </a:r>
          </a:p>
        </p:txBody>
      </p:sp>
      <p:sp>
        <p:nvSpPr>
          <p:cNvPr id="72710" name="Rectangle 25"/>
          <p:cNvSpPr>
            <a:spLocks noChangeArrowheads="1"/>
          </p:cNvSpPr>
          <p:nvPr/>
        </p:nvSpPr>
        <p:spPr bwMode="auto">
          <a:xfrm>
            <a:off x="660400" y="2913063"/>
            <a:ext cx="480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Calibri" panose="020F0502020204030204" pitchFamily="34" charset="0"/>
              </a:rPr>
              <a:t>Prof. Allison Harvey, UC Berkeley		</a:t>
            </a:r>
          </a:p>
        </p:txBody>
      </p:sp>
      <p:pic>
        <p:nvPicPr>
          <p:cNvPr id="72711" name="Picture 28" descr="3c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00" y="4257675"/>
            <a:ext cx="1839913"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29" descr="all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0263" y="4257675"/>
            <a:ext cx="2505075"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100" y="2224088"/>
            <a:ext cx="8580438" cy="4525962"/>
          </a:xfrm>
        </p:spPr>
        <p:txBody>
          <a:bodyPr>
            <a:noAutofit/>
          </a:bodyPr>
          <a:lstStyle/>
          <a:p>
            <a:pPr marL="0" indent="0">
              <a:spcBef>
                <a:spcPts val="600"/>
              </a:spcBef>
              <a:buFontTx/>
              <a:buNone/>
              <a:defRPr/>
            </a:pPr>
            <a:r>
              <a:rPr lang="en-US" sz="2200" dirty="0" smtClean="0">
                <a:ea typeface="ＭＳ Ｐゴシック" charset="0"/>
                <a:cs typeface="Calibri"/>
              </a:rPr>
              <a:t>Short-term benefits (same-day)</a:t>
            </a:r>
          </a:p>
          <a:p>
            <a:pPr>
              <a:spcBef>
                <a:spcPts val="600"/>
              </a:spcBef>
              <a:buFont typeface="Arial" charset="0"/>
              <a:buChar char="•"/>
              <a:defRPr/>
            </a:pPr>
            <a:r>
              <a:rPr lang="en-US" sz="2200" b="0" dirty="0" smtClean="0">
                <a:ea typeface="ＭＳ Ｐゴシック" charset="0"/>
                <a:cs typeface="Calibri"/>
              </a:rPr>
              <a:t>Increased blood flow to the brain, bringing vital nutrients to cells</a:t>
            </a:r>
          </a:p>
          <a:p>
            <a:pPr>
              <a:spcBef>
                <a:spcPts val="600"/>
              </a:spcBef>
              <a:buFont typeface="Arial" charset="0"/>
              <a:buChar char="•"/>
              <a:defRPr/>
            </a:pPr>
            <a:r>
              <a:rPr lang="en-US" sz="2200" b="0" dirty="0" smtClean="0">
                <a:ea typeface="ＭＳ Ｐゴシック" charset="0"/>
                <a:cs typeface="Calibri"/>
              </a:rPr>
              <a:t>Effects on mood, stress, and EFs that last for several hours</a:t>
            </a:r>
          </a:p>
          <a:p>
            <a:pPr marL="0" indent="0">
              <a:spcBef>
                <a:spcPct val="50000"/>
              </a:spcBef>
              <a:buFontTx/>
              <a:buNone/>
              <a:defRPr/>
            </a:pPr>
            <a:endParaRPr lang="en-US" sz="2200" b="0" dirty="0" smtClean="0">
              <a:ea typeface="ＭＳ Ｐゴシック" charset="0"/>
              <a:cs typeface="Calibri"/>
            </a:endParaRPr>
          </a:p>
          <a:p>
            <a:pPr marL="0" indent="0">
              <a:spcBef>
                <a:spcPct val="50000"/>
              </a:spcBef>
              <a:buFontTx/>
              <a:buNone/>
              <a:defRPr/>
            </a:pPr>
            <a:r>
              <a:rPr lang="en-US" sz="2200" dirty="0" smtClean="0">
                <a:ea typeface="ＭＳ Ｐゴシック" charset="0"/>
                <a:cs typeface="Calibri"/>
              </a:rPr>
              <a:t>Long-term benefits (after several months)</a:t>
            </a:r>
            <a:endParaRPr lang="en-US" sz="2200" dirty="0">
              <a:ea typeface="ＭＳ Ｐゴシック" charset="0"/>
              <a:cs typeface="Calibri"/>
            </a:endParaRPr>
          </a:p>
          <a:p>
            <a:pPr>
              <a:spcBef>
                <a:spcPts val="600"/>
              </a:spcBef>
              <a:buFont typeface="Arial" charset="0"/>
              <a:buChar char="•"/>
              <a:defRPr/>
            </a:pPr>
            <a:r>
              <a:rPr lang="en-US" sz="2200" b="0" dirty="0">
                <a:ea typeface="ＭＳ Ｐゴシック" charset="0"/>
                <a:cs typeface="Calibri"/>
              </a:rPr>
              <a:t>Leads to formation of new neurons &amp; connections in the brain</a:t>
            </a:r>
          </a:p>
          <a:p>
            <a:pPr>
              <a:spcBef>
                <a:spcPts val="600"/>
              </a:spcBef>
              <a:buFont typeface="Arial" charset="0"/>
              <a:buChar char="•"/>
              <a:defRPr/>
            </a:pPr>
            <a:r>
              <a:rPr lang="en-US" sz="2200" b="0" dirty="0">
                <a:ea typeface="ＭＳ Ｐゴシック" charset="0"/>
                <a:cs typeface="Calibri"/>
              </a:rPr>
              <a:t>Improves </a:t>
            </a:r>
            <a:r>
              <a:rPr lang="en-US" altLang="ja-JP" sz="2200" b="0" dirty="0">
                <a:ea typeface="ＭＳ Ｐゴシック" charset="0"/>
                <a:cs typeface="Calibri"/>
              </a:rPr>
              <a:t>resilience </a:t>
            </a:r>
            <a:r>
              <a:rPr lang="en-US" sz="2200" b="0" dirty="0">
                <a:ea typeface="ＭＳ Ｐゴシック" charset="0"/>
                <a:cs typeface="Calibri"/>
              </a:rPr>
              <a:t>to </a:t>
            </a:r>
            <a:r>
              <a:rPr lang="en-US" sz="2200" b="0" dirty="0" smtClean="0">
                <a:ea typeface="ＭＳ Ｐゴシック" charset="0"/>
                <a:cs typeface="Calibri"/>
              </a:rPr>
              <a:t>stress, lowering hormonal response to stressors</a:t>
            </a:r>
          </a:p>
          <a:p>
            <a:pPr>
              <a:spcBef>
                <a:spcPts val="600"/>
              </a:spcBef>
              <a:defRPr/>
            </a:pPr>
            <a:endParaRPr lang="en-US" sz="2200" b="0" baseline="30000" dirty="0">
              <a:ea typeface="ＭＳ Ｐゴシック" charset="0"/>
              <a:cs typeface="Calibri"/>
            </a:endParaRPr>
          </a:p>
          <a:p>
            <a:pPr>
              <a:spcBef>
                <a:spcPts val="600"/>
              </a:spcBef>
              <a:buFont typeface="Courier New" charset="0"/>
              <a:buChar char="o"/>
              <a:defRPr/>
            </a:pPr>
            <a:endParaRPr lang="en-US" sz="2200" b="0" dirty="0" smtClean="0">
              <a:ea typeface="ＭＳ Ｐゴシック" charset="0"/>
              <a:cs typeface="Calibri"/>
            </a:endParaRPr>
          </a:p>
          <a:p>
            <a:pPr>
              <a:spcBef>
                <a:spcPts val="600"/>
              </a:spcBef>
              <a:buFont typeface="Courier New" charset="0"/>
              <a:buChar char="o"/>
              <a:defRPr/>
            </a:pPr>
            <a:endParaRPr lang="en-US" sz="2200" b="0" dirty="0">
              <a:ea typeface="ＭＳ Ｐゴシック" charset="0"/>
              <a:cs typeface="Calibri"/>
            </a:endParaRPr>
          </a:p>
        </p:txBody>
      </p:sp>
      <p:pic>
        <p:nvPicPr>
          <p:cNvPr id="73731" name="Picture 4"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1425" y="182563"/>
            <a:ext cx="25511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itle 7"/>
          <p:cNvSpPr>
            <a:spLocks noGrp="1"/>
          </p:cNvSpPr>
          <p:nvPr>
            <p:ph type="title"/>
          </p:nvPr>
        </p:nvSpPr>
        <p:spPr bwMode="auto">
          <a:xfrm>
            <a:off x="2921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latin typeface="Calibri" panose="020F0502020204030204" pitchFamily="34" charset="0"/>
              </a:rPr>
              <a:t>The importance of exercise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bwMode="auto">
          <a:xfrm>
            <a:off x="215900" y="274638"/>
            <a:ext cx="8928100" cy="881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latin typeface="Calibri" panose="020F0502020204030204" pitchFamily="34" charset="0"/>
              </a:rPr>
              <a:t>Factors that influence EFs over the longer term</a:t>
            </a:r>
            <a:endParaRPr lang="en-US" altLang="en-US" sz="3600" i="1" smtClean="0">
              <a:latin typeface="Calibri" panose="020F0502020204030204" pitchFamily="34" charset="0"/>
            </a:endParaRPr>
          </a:p>
        </p:txBody>
      </p:sp>
      <p:sp>
        <p:nvSpPr>
          <p:cNvPr id="74755" name="Rectangle 27"/>
          <p:cNvSpPr>
            <a:spLocks noChangeArrowheads="1"/>
          </p:cNvSpPr>
          <p:nvPr/>
        </p:nvSpPr>
        <p:spPr bwMode="auto">
          <a:xfrm>
            <a:off x="128588" y="1282700"/>
            <a:ext cx="8712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50000"/>
              </a:lnSpc>
              <a:buFont typeface="Arial" panose="020B0604020202020204" pitchFamily="34" charset="0"/>
              <a:buChar char="•"/>
            </a:pPr>
            <a:r>
              <a:rPr lang="en-US" altLang="en-US" sz="2200">
                <a:latin typeface="Calibri" panose="020F0502020204030204" pitchFamily="34" charset="0"/>
              </a:rPr>
              <a:t>Factors that influence </a:t>
            </a:r>
            <a:r>
              <a:rPr lang="en-US" altLang="en-US" sz="2200" i="1">
                <a:latin typeface="Calibri" panose="020F0502020204030204" pitchFamily="34" charset="0"/>
              </a:rPr>
              <a:t>brain development </a:t>
            </a:r>
            <a:r>
              <a:rPr lang="en-US" altLang="en-US" sz="2200">
                <a:latin typeface="Calibri" panose="020F0502020204030204" pitchFamily="34" charset="0"/>
              </a:rPr>
              <a:t>have long-lasting effects</a:t>
            </a:r>
          </a:p>
          <a:p>
            <a:pPr eaLnBrk="1" hangingPunct="1">
              <a:lnSpc>
                <a:spcPct val="150000"/>
              </a:lnSpc>
              <a:buFont typeface="Arial" panose="020B0604020202020204" pitchFamily="34" charset="0"/>
              <a:buChar char="•"/>
            </a:pPr>
            <a:r>
              <a:rPr lang="en-US" altLang="en-US" sz="2200">
                <a:latin typeface="Calibri" panose="020F0502020204030204" pitchFamily="34" charset="0"/>
              </a:rPr>
              <a:t>Prefrontal cortex is particularly sensitive to the environment 		         </a:t>
            </a:r>
            <a:r>
              <a:rPr lang="en-US" altLang="en-US" sz="1800">
                <a:latin typeface="Calibri" panose="020F0502020204030204" pitchFamily="34" charset="0"/>
              </a:rPr>
              <a:t>For review see Mackey, Raizada, &amp; Bunge (2012), http://bungelab.berkeley.edu </a:t>
            </a:r>
          </a:p>
        </p:txBody>
      </p:sp>
      <p:pic>
        <p:nvPicPr>
          <p:cNvPr id="74756" name="Picture 41" descr="english_br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3233738"/>
            <a:ext cx="4764087"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757" name="Group 42"/>
          <p:cNvGrpSpPr>
            <a:grpSpLocks/>
          </p:cNvGrpSpPr>
          <p:nvPr/>
        </p:nvGrpSpPr>
        <p:grpSpPr bwMode="auto">
          <a:xfrm>
            <a:off x="4692650" y="3983038"/>
            <a:ext cx="2935288" cy="1492250"/>
            <a:chOff x="5201474" y="3248843"/>
            <a:chExt cx="3714916" cy="1887606"/>
          </a:xfrm>
        </p:grpSpPr>
        <p:sp>
          <p:nvSpPr>
            <p:cNvPr id="74758" name="Rectangle 43"/>
            <p:cNvSpPr>
              <a:spLocks noChangeArrowheads="1"/>
            </p:cNvSpPr>
            <p:nvPr/>
          </p:nvSpPr>
          <p:spPr bwMode="auto">
            <a:xfrm>
              <a:off x="6666665" y="3389560"/>
              <a:ext cx="2249725" cy="46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8000FF"/>
                  </a:solidFill>
                  <a:latin typeface="Calibri" panose="020F0502020204030204" pitchFamily="34" charset="0"/>
                </a:rPr>
                <a:t>Prefrontal cortex</a:t>
              </a:r>
            </a:p>
          </p:txBody>
        </p:sp>
        <p:sp>
          <p:nvSpPr>
            <p:cNvPr id="45" name="Oval 44"/>
            <p:cNvSpPr>
              <a:spLocks noChangeArrowheads="1"/>
            </p:cNvSpPr>
            <p:nvPr/>
          </p:nvSpPr>
          <p:spPr bwMode="auto">
            <a:xfrm rot="-1603394">
              <a:off x="5201474" y="3248843"/>
              <a:ext cx="998547" cy="1887606"/>
            </a:xfrm>
            <a:prstGeom prst="ellipse">
              <a:avLst/>
            </a:prstGeom>
            <a:solidFill>
              <a:srgbClr val="8000FF">
                <a:alpha val="47058"/>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defRPr/>
              </a:pPr>
              <a:endParaRPr lang="en-US" dirty="0">
                <a:solidFill>
                  <a:schemeClr val="lt1"/>
                </a:solidFill>
                <a:latin typeface="Calibri"/>
                <a:ea typeface="+mn-ea"/>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ge_edu_effect_on_assessment_pctl_scores.pdf"/>
          <p:cNvPicPr>
            <a:picLocks noChangeAspect="1" noChangeArrowheads="1"/>
          </p:cNvPicPr>
          <p:nvPr/>
        </p:nvPicPr>
        <p:blipFill>
          <a:blip r:embed="rId3">
            <a:extLst>
              <a:ext uri="{28A0092B-C50C-407E-A947-70E740481C1C}">
                <a14:useLocalDpi xmlns:a14="http://schemas.microsoft.com/office/drawing/2010/main" val="0"/>
              </a:ext>
            </a:extLst>
          </a:blip>
          <a:srcRect l="86369" t="40463" r="1038" b="39397"/>
          <a:stretch>
            <a:fillRect/>
          </a:stretch>
        </p:blipFill>
        <p:spPr bwMode="auto">
          <a:xfrm>
            <a:off x="5692775" y="1276350"/>
            <a:ext cx="34512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5779" name="TextBox 16"/>
          <p:cNvSpPr txBox="1">
            <a:spLocks noChangeArrowheads="1"/>
          </p:cNvSpPr>
          <p:nvPr/>
        </p:nvSpPr>
        <p:spPr bwMode="auto">
          <a:xfrm>
            <a:off x="354013" y="88900"/>
            <a:ext cx="84740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400"/>
              <a:t>Lumos Labs data from over 176,000 adults</a:t>
            </a:r>
          </a:p>
        </p:txBody>
      </p:sp>
      <p:grpSp>
        <p:nvGrpSpPr>
          <p:cNvPr id="3" name="Group 2"/>
          <p:cNvGrpSpPr>
            <a:grpSpLocks/>
          </p:cNvGrpSpPr>
          <p:nvPr/>
        </p:nvGrpSpPr>
        <p:grpSpPr bwMode="auto">
          <a:xfrm>
            <a:off x="211138" y="893763"/>
            <a:ext cx="5041900" cy="5829300"/>
            <a:chOff x="210855" y="741291"/>
            <a:chExt cx="5041584" cy="5828786"/>
          </a:xfrm>
        </p:grpSpPr>
        <p:pic>
          <p:nvPicPr>
            <p:cNvPr id="75781" name="age_edu_effect_on_assessment_pctl_scores.pdf"/>
            <p:cNvPicPr>
              <a:picLocks noChangeAspect="1" noChangeArrowheads="1"/>
            </p:cNvPicPr>
            <p:nvPr/>
          </p:nvPicPr>
          <p:blipFill>
            <a:blip r:embed="rId3">
              <a:extLst>
                <a:ext uri="{28A0092B-C50C-407E-A947-70E740481C1C}">
                  <a14:useLocalDpi xmlns:a14="http://schemas.microsoft.com/office/drawing/2010/main" val="0"/>
                </a:ext>
              </a:extLst>
            </a:blip>
            <a:srcRect l="59355" t="67409" r="27509" b="10646"/>
            <a:stretch>
              <a:fillRect/>
            </a:stretch>
          </p:blipFill>
          <p:spPr bwMode="auto">
            <a:xfrm>
              <a:off x="1721266" y="741291"/>
              <a:ext cx="3531173" cy="471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5782" name="TextBox 6"/>
            <p:cNvSpPr txBox="1">
              <a:spLocks noChangeArrowheads="1"/>
            </p:cNvSpPr>
            <p:nvPr/>
          </p:nvSpPr>
          <p:spPr bwMode="auto">
            <a:xfrm>
              <a:off x="1198305" y="5100706"/>
              <a:ext cx="5840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t>90</a:t>
              </a:r>
            </a:p>
          </p:txBody>
        </p:sp>
        <p:sp>
          <p:nvSpPr>
            <p:cNvPr id="75783" name="TextBox 7"/>
            <p:cNvSpPr txBox="1">
              <a:spLocks noChangeArrowheads="1"/>
            </p:cNvSpPr>
            <p:nvPr/>
          </p:nvSpPr>
          <p:spPr bwMode="auto">
            <a:xfrm>
              <a:off x="1042312" y="3697356"/>
              <a:ext cx="783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t>100</a:t>
              </a:r>
            </a:p>
          </p:txBody>
        </p:sp>
        <p:sp>
          <p:nvSpPr>
            <p:cNvPr id="75784" name="TextBox 9"/>
            <p:cNvSpPr txBox="1">
              <a:spLocks noChangeArrowheads="1"/>
            </p:cNvSpPr>
            <p:nvPr/>
          </p:nvSpPr>
          <p:spPr bwMode="auto">
            <a:xfrm>
              <a:off x="1042312" y="2349500"/>
              <a:ext cx="757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t>110</a:t>
              </a:r>
            </a:p>
          </p:txBody>
        </p:sp>
        <p:sp>
          <p:nvSpPr>
            <p:cNvPr id="75785" name="TextBox 10"/>
            <p:cNvSpPr txBox="1">
              <a:spLocks noChangeArrowheads="1"/>
            </p:cNvSpPr>
            <p:nvPr/>
          </p:nvSpPr>
          <p:spPr bwMode="auto">
            <a:xfrm>
              <a:off x="1042312" y="966857"/>
              <a:ext cx="783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t>120</a:t>
              </a:r>
            </a:p>
          </p:txBody>
        </p:sp>
        <p:sp>
          <p:nvSpPr>
            <p:cNvPr id="75786" name="TextBox 11"/>
            <p:cNvSpPr txBox="1">
              <a:spLocks noChangeArrowheads="1"/>
            </p:cNvSpPr>
            <p:nvPr/>
          </p:nvSpPr>
          <p:spPr bwMode="auto">
            <a:xfrm>
              <a:off x="1887495" y="5422900"/>
              <a:ext cx="5840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t>25</a:t>
              </a:r>
            </a:p>
          </p:txBody>
        </p:sp>
        <p:sp>
          <p:nvSpPr>
            <p:cNvPr id="75787" name="TextBox 12"/>
            <p:cNvSpPr txBox="1">
              <a:spLocks noChangeArrowheads="1"/>
            </p:cNvSpPr>
            <p:nvPr/>
          </p:nvSpPr>
          <p:spPr bwMode="auto">
            <a:xfrm>
              <a:off x="2715855" y="5422900"/>
              <a:ext cx="857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t>30</a:t>
              </a:r>
            </a:p>
          </p:txBody>
        </p:sp>
        <p:sp>
          <p:nvSpPr>
            <p:cNvPr id="75788" name="TextBox 13"/>
            <p:cNvSpPr txBox="1">
              <a:spLocks noChangeArrowheads="1"/>
            </p:cNvSpPr>
            <p:nvPr/>
          </p:nvSpPr>
          <p:spPr bwMode="auto">
            <a:xfrm>
              <a:off x="4668375" y="5422900"/>
              <a:ext cx="5840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t>40</a:t>
              </a:r>
            </a:p>
          </p:txBody>
        </p:sp>
        <p:sp>
          <p:nvSpPr>
            <p:cNvPr id="75789" name="TextBox 15"/>
            <p:cNvSpPr txBox="1">
              <a:spLocks noChangeArrowheads="1"/>
            </p:cNvSpPr>
            <p:nvPr/>
          </p:nvSpPr>
          <p:spPr bwMode="auto">
            <a:xfrm>
              <a:off x="3747415" y="5422900"/>
              <a:ext cx="5840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t>35</a:t>
              </a:r>
            </a:p>
          </p:txBody>
        </p:sp>
        <p:sp>
          <p:nvSpPr>
            <p:cNvPr id="75790" name="TextBox 1"/>
            <p:cNvSpPr txBox="1">
              <a:spLocks noChangeArrowheads="1"/>
            </p:cNvSpPr>
            <p:nvPr/>
          </p:nvSpPr>
          <p:spPr bwMode="auto">
            <a:xfrm rot="-5400000">
              <a:off x="-1386127" y="3235305"/>
              <a:ext cx="3717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t>Grand Index (normed) </a:t>
              </a:r>
            </a:p>
          </p:txBody>
        </p:sp>
        <p:sp>
          <p:nvSpPr>
            <p:cNvPr id="75791" name="TextBox 14"/>
            <p:cNvSpPr txBox="1">
              <a:spLocks noChangeArrowheads="1"/>
            </p:cNvSpPr>
            <p:nvPr/>
          </p:nvSpPr>
          <p:spPr bwMode="auto">
            <a:xfrm>
              <a:off x="2411398" y="6046857"/>
              <a:ext cx="20405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t>Age (years)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xfrm>
            <a:off x="192088" y="65088"/>
            <a:ext cx="8624887" cy="164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latin typeface="Calibri" panose="020F0502020204030204" pitchFamily="34" charset="0"/>
                <a:ea typeface="ヒラギノ角ゴ ProN W3" charset="-128"/>
              </a:rPr>
              <a:t>Influences on prefrontal cortex development</a:t>
            </a:r>
          </a:p>
        </p:txBody>
      </p:sp>
      <p:pic>
        <p:nvPicPr>
          <p:cNvPr id="77827" name="Picture 1" descr="How Children Develop, Ch 2_Page_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1306513"/>
            <a:ext cx="303053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9" descr="6a00d834515c5469e2017d3e2fd5d4970c.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1306513"/>
            <a:ext cx="2997200"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222250" y="4297363"/>
            <a:ext cx="4432300" cy="2308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687388" indent="-3429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2" eaLnBrk="1" hangingPunct="1"/>
            <a:r>
              <a:rPr lang="en-US" altLang="en-US" b="1">
                <a:solidFill>
                  <a:srgbClr val="FFFF00"/>
                </a:solidFill>
                <a:latin typeface="Calibri" panose="020F0502020204030204" pitchFamily="34" charset="0"/>
              </a:rPr>
              <a:t>Negative influences</a:t>
            </a:r>
          </a:p>
          <a:p>
            <a:pPr lvl="2" eaLnBrk="1" hangingPunct="1">
              <a:buFont typeface="Arial" panose="020B0604020202020204" pitchFamily="34" charset="0"/>
              <a:buChar char="•"/>
            </a:pPr>
            <a:r>
              <a:rPr lang="en-US" altLang="en-US">
                <a:solidFill>
                  <a:srgbClr val="FFFF00"/>
                </a:solidFill>
                <a:latin typeface="Calibri" panose="020F0502020204030204" pitchFamily="34" charset="0"/>
              </a:rPr>
              <a:t>Malnutrition</a:t>
            </a:r>
          </a:p>
          <a:p>
            <a:pPr lvl="2" eaLnBrk="1" hangingPunct="1">
              <a:buFont typeface="Arial" panose="020B0604020202020204" pitchFamily="34" charset="0"/>
              <a:buChar char="•"/>
            </a:pPr>
            <a:r>
              <a:rPr lang="en-US" altLang="en-US">
                <a:solidFill>
                  <a:srgbClr val="FFFF00"/>
                </a:solidFill>
                <a:latin typeface="Calibri" panose="020F0502020204030204" pitchFamily="34" charset="0"/>
              </a:rPr>
              <a:t>Exposure to drugs, toxins</a:t>
            </a:r>
          </a:p>
          <a:p>
            <a:pPr lvl="2" eaLnBrk="1" hangingPunct="1">
              <a:buFont typeface="Arial" panose="020B0604020202020204" pitchFamily="34" charset="0"/>
              <a:buChar char="•"/>
            </a:pPr>
            <a:r>
              <a:rPr lang="en-US" altLang="en-US">
                <a:solidFill>
                  <a:srgbClr val="FFFF00"/>
                </a:solidFill>
                <a:latin typeface="Calibri" panose="020F0502020204030204" pitchFamily="34" charset="0"/>
              </a:rPr>
              <a:t>Neglect, abuse</a:t>
            </a:r>
          </a:p>
          <a:p>
            <a:pPr lvl="2" eaLnBrk="1" hangingPunct="1">
              <a:buFont typeface="Arial" panose="020B0604020202020204" pitchFamily="34" charset="0"/>
              <a:buChar char="•"/>
            </a:pPr>
            <a:r>
              <a:rPr lang="en-US" altLang="en-US">
                <a:solidFill>
                  <a:srgbClr val="FFFF00"/>
                </a:solidFill>
                <a:latin typeface="Calibri" panose="020F0502020204030204" pitchFamily="34" charset="0"/>
              </a:rPr>
              <a:t>Brain injury</a:t>
            </a:r>
          </a:p>
          <a:p>
            <a:pPr lvl="2" eaLnBrk="1" hangingPunct="1">
              <a:buFont typeface="Arial" panose="020B0604020202020204" pitchFamily="34" charset="0"/>
              <a:buChar char="•"/>
            </a:pPr>
            <a:r>
              <a:rPr lang="en-US" altLang="en-US">
                <a:solidFill>
                  <a:srgbClr val="FFFF00"/>
                </a:solidFill>
                <a:latin typeface="Calibri" panose="020F0502020204030204" pitchFamily="34" charset="0"/>
              </a:rPr>
              <a:t>Chronic stress</a:t>
            </a:r>
          </a:p>
        </p:txBody>
      </p:sp>
      <p:sp>
        <p:nvSpPr>
          <p:cNvPr id="13" name="Rectangle 12"/>
          <p:cNvSpPr>
            <a:spLocks noChangeArrowheads="1"/>
          </p:cNvSpPr>
          <p:nvPr/>
        </p:nvSpPr>
        <p:spPr bwMode="auto">
          <a:xfrm>
            <a:off x="4813300" y="4283075"/>
            <a:ext cx="4127500" cy="23082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687388" indent="-3429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2" eaLnBrk="1" hangingPunct="1"/>
            <a:r>
              <a:rPr lang="en-US" altLang="en-US" b="1">
                <a:latin typeface="Calibri" panose="020F0502020204030204" pitchFamily="34" charset="0"/>
              </a:rPr>
              <a:t>Positive influences</a:t>
            </a:r>
          </a:p>
          <a:p>
            <a:pPr lvl="2" eaLnBrk="1" hangingPunct="1">
              <a:buFont typeface="Arial" panose="020B0604020202020204" pitchFamily="34" charset="0"/>
              <a:buChar char="•"/>
            </a:pPr>
            <a:r>
              <a:rPr lang="en-US" altLang="en-US">
                <a:latin typeface="Calibri" panose="020F0502020204030204" pitchFamily="34" charset="0"/>
              </a:rPr>
              <a:t>Higher socioeconomic status (many factors)</a:t>
            </a:r>
          </a:p>
          <a:p>
            <a:pPr lvl="2" eaLnBrk="1" hangingPunct="1">
              <a:buFont typeface="Arial" panose="020B0604020202020204" pitchFamily="34" charset="0"/>
              <a:buChar char="•"/>
            </a:pPr>
            <a:r>
              <a:rPr lang="en-US" altLang="en-US">
                <a:latin typeface="Calibri" panose="020F0502020204030204" pitchFamily="34" charset="0"/>
              </a:rPr>
              <a:t>Exercise?</a:t>
            </a:r>
          </a:p>
          <a:p>
            <a:pPr lvl="2" eaLnBrk="1" hangingPunct="1">
              <a:buFont typeface="Arial" panose="020B0604020202020204" pitchFamily="34" charset="0"/>
              <a:buChar char="•"/>
            </a:pPr>
            <a:r>
              <a:rPr lang="en-US" altLang="en-US">
                <a:latin typeface="Calibri" panose="020F0502020204030204" pitchFamily="34" charset="0"/>
              </a:rPr>
              <a:t>Cognitive training?</a:t>
            </a:r>
          </a:p>
          <a:p>
            <a:pPr lvl="2" eaLnBrk="1" hangingPunct="1">
              <a:buFont typeface="Arial" panose="020B0604020202020204" pitchFamily="34" charset="0"/>
              <a:buChar char="•"/>
            </a:pPr>
            <a:r>
              <a:rPr lang="en-US" altLang="en-US">
                <a:latin typeface="Calibri" panose="020F0502020204030204" pitchFamily="34" charset="0"/>
              </a:rPr>
              <a:t>Mindfulness?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bwMode="auto">
          <a:xfrm>
            <a:off x="127000" y="177800"/>
            <a:ext cx="9245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400" smtClean="0">
                <a:latin typeface="Calibri" panose="020F0502020204030204" pitchFamily="34" charset="0"/>
              </a:rPr>
              <a:t>Ways in which the environment shapes the brain</a:t>
            </a:r>
          </a:p>
        </p:txBody>
      </p:sp>
      <p:grpSp>
        <p:nvGrpSpPr>
          <p:cNvPr id="9" name="Group 8"/>
          <p:cNvGrpSpPr>
            <a:grpSpLocks/>
          </p:cNvGrpSpPr>
          <p:nvPr/>
        </p:nvGrpSpPr>
        <p:grpSpPr bwMode="auto">
          <a:xfrm>
            <a:off x="304800" y="900113"/>
            <a:ext cx="4195763" cy="2747962"/>
            <a:chOff x="304798" y="899467"/>
            <a:chExt cx="4196011" cy="2748090"/>
          </a:xfrm>
        </p:grpSpPr>
        <p:pic>
          <p:nvPicPr>
            <p:cNvPr id="79888" name="Picture 4" descr="Screen Shot 2012-09-25 at 12.15.11 PM.png"/>
            <p:cNvPicPr>
              <a:picLocks noChangeAspect="1"/>
            </p:cNvPicPr>
            <p:nvPr/>
          </p:nvPicPr>
          <p:blipFill>
            <a:blip r:embed="rId2">
              <a:extLst>
                <a:ext uri="{28A0092B-C50C-407E-A947-70E740481C1C}">
                  <a14:useLocalDpi xmlns:a14="http://schemas.microsoft.com/office/drawing/2010/main" val="0"/>
                </a:ext>
              </a:extLst>
            </a:blip>
            <a:srcRect l="41667" t="18385" r="30128" b="52718"/>
            <a:stretch>
              <a:fillRect/>
            </a:stretch>
          </p:blipFill>
          <p:spPr bwMode="auto">
            <a:xfrm>
              <a:off x="844358" y="1321030"/>
              <a:ext cx="2533842" cy="232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9" name="TextBox 2"/>
            <p:cNvSpPr txBox="1">
              <a:spLocks noChangeArrowheads="1"/>
            </p:cNvSpPr>
            <p:nvPr/>
          </p:nvSpPr>
          <p:spPr bwMode="auto">
            <a:xfrm>
              <a:off x="304798" y="899467"/>
              <a:ext cx="4196011" cy="46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Calibri" panose="020F0502020204030204" pitchFamily="34" charset="0"/>
                </a:rPr>
                <a:t># connections between neurons</a:t>
              </a:r>
            </a:p>
          </p:txBody>
        </p:sp>
      </p:grpSp>
      <p:grpSp>
        <p:nvGrpSpPr>
          <p:cNvPr id="15" name="Group 14"/>
          <p:cNvGrpSpPr>
            <a:grpSpLocks/>
          </p:cNvGrpSpPr>
          <p:nvPr/>
        </p:nvGrpSpPr>
        <p:grpSpPr bwMode="auto">
          <a:xfrm>
            <a:off x="5480050" y="3743325"/>
            <a:ext cx="2392363" cy="2432050"/>
            <a:chOff x="6352620" y="1554339"/>
            <a:chExt cx="2390693" cy="2816312"/>
          </a:xfrm>
        </p:grpSpPr>
        <p:pic>
          <p:nvPicPr>
            <p:cNvPr id="79886" name="Picture 7" descr="Screen Shot 2012-09-25 at 12.15.11 PM.png"/>
            <p:cNvPicPr>
              <a:picLocks noChangeAspect="1"/>
            </p:cNvPicPr>
            <p:nvPr/>
          </p:nvPicPr>
          <p:blipFill>
            <a:blip r:embed="rId2">
              <a:extLst>
                <a:ext uri="{28A0092B-C50C-407E-A947-70E740481C1C}">
                  <a14:useLocalDpi xmlns:a14="http://schemas.microsoft.com/office/drawing/2010/main" val="0"/>
                </a:ext>
              </a:extLst>
            </a:blip>
            <a:srcRect l="59615" t="52145" r="6795" b="11803"/>
            <a:stretch>
              <a:fillRect/>
            </a:stretch>
          </p:blipFill>
          <p:spPr bwMode="auto">
            <a:xfrm>
              <a:off x="6352620" y="2071205"/>
              <a:ext cx="2390693" cy="229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7" name="TextBox 12"/>
            <p:cNvSpPr txBox="1">
              <a:spLocks noChangeArrowheads="1"/>
            </p:cNvSpPr>
            <p:nvPr/>
          </p:nvSpPr>
          <p:spPr bwMode="auto">
            <a:xfrm>
              <a:off x="6707908" y="1554339"/>
              <a:ext cx="1854827" cy="53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Calibri" panose="020F0502020204030204" pitchFamily="34" charset="0"/>
                </a:rPr>
                <a:t>Blood vessels</a:t>
              </a:r>
            </a:p>
          </p:txBody>
        </p:sp>
      </p:grpSp>
      <p:sp>
        <p:nvSpPr>
          <p:cNvPr id="79877" name="TextBox 19"/>
          <p:cNvSpPr txBox="1">
            <a:spLocks noChangeArrowheads="1"/>
          </p:cNvSpPr>
          <p:nvPr/>
        </p:nvSpPr>
        <p:spPr bwMode="auto">
          <a:xfrm>
            <a:off x="4416425" y="6373813"/>
            <a:ext cx="4456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Calibri" panose="020F0502020204030204" pitchFamily="34" charset="0"/>
              </a:rPr>
              <a:t>Zatorre et al, </a:t>
            </a:r>
            <a:r>
              <a:rPr lang="en-US" altLang="en-US" i="1">
                <a:latin typeface="Calibri" panose="020F0502020204030204" pitchFamily="34" charset="0"/>
              </a:rPr>
              <a:t>Nat Rev Neuro</a:t>
            </a:r>
            <a:r>
              <a:rPr lang="en-US" altLang="en-US">
                <a:latin typeface="Calibri" panose="020F0502020204030204" pitchFamily="34" charset="0"/>
              </a:rPr>
              <a:t>, 2012</a:t>
            </a:r>
          </a:p>
        </p:txBody>
      </p:sp>
      <p:grpSp>
        <p:nvGrpSpPr>
          <p:cNvPr id="10" name="Group 9"/>
          <p:cNvGrpSpPr>
            <a:grpSpLocks/>
          </p:cNvGrpSpPr>
          <p:nvPr/>
        </p:nvGrpSpPr>
        <p:grpSpPr bwMode="auto">
          <a:xfrm>
            <a:off x="5343525" y="919163"/>
            <a:ext cx="3302000" cy="2678112"/>
            <a:chOff x="5343238" y="918537"/>
            <a:chExt cx="3302671" cy="2679239"/>
          </a:xfrm>
        </p:grpSpPr>
        <p:grpSp>
          <p:nvGrpSpPr>
            <p:cNvPr id="79882" name="Group 5"/>
            <p:cNvGrpSpPr>
              <a:grpSpLocks/>
            </p:cNvGrpSpPr>
            <p:nvPr/>
          </p:nvGrpSpPr>
          <p:grpSpPr bwMode="auto">
            <a:xfrm>
              <a:off x="6368858" y="1318183"/>
              <a:ext cx="1530542" cy="2279593"/>
              <a:chOff x="844358" y="3795135"/>
              <a:chExt cx="1298690" cy="2954541"/>
            </a:xfrm>
          </p:grpSpPr>
          <p:pic>
            <p:nvPicPr>
              <p:cNvPr id="79884" name="Picture 16"/>
              <p:cNvPicPr>
                <a:picLocks noChangeAspect="1"/>
              </p:cNvPicPr>
              <p:nvPr/>
            </p:nvPicPr>
            <p:blipFill>
              <a:blip r:embed="rId3">
                <a:extLst>
                  <a:ext uri="{28A0092B-C50C-407E-A947-70E740481C1C}">
                    <a14:useLocalDpi xmlns:a14="http://schemas.microsoft.com/office/drawing/2010/main" val="0"/>
                  </a:ext>
                </a:extLst>
              </a:blip>
              <a:srcRect l="86534" t="11087" r="2895" b="49207"/>
              <a:stretch>
                <a:fillRect/>
              </a:stretch>
            </p:blipFill>
            <p:spPr bwMode="auto">
              <a:xfrm>
                <a:off x="844358" y="3795135"/>
                <a:ext cx="1298690" cy="295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5" name="Rectangle 3"/>
              <p:cNvSpPr>
                <a:spLocks noChangeArrowheads="1"/>
              </p:cNvSpPr>
              <p:nvPr/>
            </p:nvSpPr>
            <p:spPr bwMode="auto">
              <a:xfrm>
                <a:off x="844358" y="5537200"/>
                <a:ext cx="260542" cy="279400"/>
              </a:xfrm>
              <a:prstGeom prst="rect">
                <a:avLst/>
              </a:prstGeom>
              <a:solidFill>
                <a:schemeClr val="bg1"/>
              </a:solidFill>
              <a:ln w="9525">
                <a:solidFill>
                  <a:schemeClr val="bg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a:endParaRPr lang="en-US" altLang="en-US">
                  <a:latin typeface="Calibri" panose="020F0502020204030204" pitchFamily="34" charset="0"/>
                </a:endParaRPr>
              </a:p>
            </p:txBody>
          </p:sp>
        </p:grpSp>
        <p:sp>
          <p:nvSpPr>
            <p:cNvPr id="79883" name="TextBox 17"/>
            <p:cNvSpPr txBox="1">
              <a:spLocks noChangeArrowheads="1"/>
            </p:cNvSpPr>
            <p:nvPr/>
          </p:nvSpPr>
          <p:spPr bwMode="auto">
            <a:xfrm>
              <a:off x="5343238" y="918537"/>
              <a:ext cx="3302671" cy="46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Calibri" panose="020F0502020204030204" pitchFamily="34" charset="0"/>
                </a:rPr>
                <a:t>Speed of communication</a:t>
              </a:r>
            </a:p>
          </p:txBody>
        </p:sp>
      </p:grpSp>
      <p:grpSp>
        <p:nvGrpSpPr>
          <p:cNvPr id="11" name="Group 10"/>
          <p:cNvGrpSpPr>
            <a:grpSpLocks/>
          </p:cNvGrpSpPr>
          <p:nvPr/>
        </p:nvGrpSpPr>
        <p:grpSpPr bwMode="auto">
          <a:xfrm>
            <a:off x="1157288" y="3743325"/>
            <a:ext cx="2220912" cy="2836863"/>
            <a:chOff x="1157670" y="3844197"/>
            <a:chExt cx="2220530" cy="2837669"/>
          </a:xfrm>
        </p:grpSpPr>
        <p:sp>
          <p:nvSpPr>
            <p:cNvPr id="79880" name="TextBox 18"/>
            <p:cNvSpPr txBox="1">
              <a:spLocks noChangeArrowheads="1"/>
            </p:cNvSpPr>
            <p:nvPr/>
          </p:nvSpPr>
          <p:spPr bwMode="auto">
            <a:xfrm>
              <a:off x="1157670" y="3844197"/>
              <a:ext cx="1999873" cy="46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latin typeface="Calibri" panose="020F0502020204030204" pitchFamily="34" charset="0"/>
                </a:rPr>
                <a:t># support cells</a:t>
              </a:r>
            </a:p>
          </p:txBody>
        </p:sp>
        <p:pic>
          <p:nvPicPr>
            <p:cNvPr id="79881" name="Picture 19" descr="Screen Shot 2012-09-25 at 12.15.11 PM.png"/>
            <p:cNvPicPr>
              <a:picLocks noChangeAspect="1"/>
            </p:cNvPicPr>
            <p:nvPr/>
          </p:nvPicPr>
          <p:blipFill>
            <a:blip r:embed="rId2">
              <a:extLst>
                <a:ext uri="{28A0092B-C50C-407E-A947-70E740481C1C}">
                  <a14:useLocalDpi xmlns:a14="http://schemas.microsoft.com/office/drawing/2010/main" val="0"/>
                </a:ext>
              </a:extLst>
            </a:blip>
            <a:srcRect l="16537" t="53578" r="41541" b="356"/>
            <a:stretch>
              <a:fillRect/>
            </a:stretch>
          </p:blipFill>
          <p:spPr bwMode="auto">
            <a:xfrm>
              <a:off x="1205712" y="4542596"/>
              <a:ext cx="2172488" cy="213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588" y="152400"/>
            <a:ext cx="9144000" cy="1143000"/>
          </a:xfrm>
        </p:spPr>
        <p:txBody>
          <a:bodyPr rtlCol="0">
            <a:normAutofit/>
          </a:bodyPr>
          <a:lstStyle/>
          <a:p>
            <a:pPr eaLnBrk="1" fontAlgn="auto" hangingPunct="1">
              <a:spcAft>
                <a:spcPts val="0"/>
              </a:spcAft>
              <a:defRPr/>
            </a:pPr>
            <a:r>
              <a:rPr lang="en-US" sz="3200" dirty="0" smtClean="0">
                <a:ea typeface="+mj-ea"/>
                <a:cs typeface="+mj-cs"/>
              </a:rPr>
              <a:t>Prefrontal cortex is sensitive to experience even in adulthood: Effects of 3 months of reasoning training</a:t>
            </a:r>
            <a:endParaRPr lang="en-US" sz="3200" b="1" dirty="0">
              <a:ea typeface="+mj-ea"/>
              <a:cs typeface="+mj-cs"/>
            </a:endParaRPr>
          </a:p>
        </p:txBody>
      </p:sp>
      <p:grpSp>
        <p:nvGrpSpPr>
          <p:cNvPr id="6" name="Group 5"/>
          <p:cNvGrpSpPr>
            <a:grpSpLocks/>
          </p:cNvGrpSpPr>
          <p:nvPr/>
        </p:nvGrpSpPr>
        <p:grpSpPr bwMode="auto">
          <a:xfrm>
            <a:off x="622300" y="5511800"/>
            <a:ext cx="8280400" cy="1447800"/>
            <a:chOff x="622300" y="5867400"/>
            <a:chExt cx="8280400" cy="1447721"/>
          </a:xfrm>
        </p:grpSpPr>
        <p:sp>
          <p:nvSpPr>
            <p:cNvPr id="80906" name="Rectangle 3"/>
            <p:cNvSpPr>
              <a:spLocks noChangeArrowheads="1"/>
            </p:cNvSpPr>
            <p:nvPr/>
          </p:nvSpPr>
          <p:spPr bwMode="auto">
            <a:xfrm>
              <a:off x="622300" y="5867400"/>
              <a:ext cx="8280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2200">
                  <a:latin typeface="Calibri" panose="020F0502020204030204" pitchFamily="34" charset="0"/>
                </a:rPr>
                <a:t>Mackey, Whitaker, &amp; Bunge, </a:t>
              </a:r>
              <a:r>
                <a:rPr lang="en-US" altLang="en-US" sz="2200" i="1">
                  <a:latin typeface="Calibri" panose="020F0502020204030204" pitchFamily="34" charset="0"/>
                </a:rPr>
                <a:t>Frontiers in Human Neuroanatomy</a:t>
              </a:r>
              <a:r>
                <a:rPr lang="en-US" altLang="en-US" sz="2200">
                  <a:latin typeface="Calibri" panose="020F0502020204030204" pitchFamily="34" charset="0"/>
                </a:rPr>
                <a:t>, 2012</a:t>
              </a:r>
            </a:p>
          </p:txBody>
        </p:sp>
        <p:sp>
          <p:nvSpPr>
            <p:cNvPr id="80907" name="Rectangle 3"/>
            <p:cNvSpPr>
              <a:spLocks noChangeArrowheads="1"/>
            </p:cNvSpPr>
            <p:nvPr/>
          </p:nvSpPr>
          <p:spPr bwMode="auto">
            <a:xfrm>
              <a:off x="824877" y="6207125"/>
              <a:ext cx="742757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r>
                <a:rPr lang="en-US" altLang="en-US" sz="2200">
                  <a:latin typeface="Calibri" panose="020F0502020204030204" pitchFamily="34" charset="0"/>
                </a:rPr>
                <a:t>Mackey, Miller Singley, &amp; Bunge, </a:t>
              </a:r>
              <a:r>
                <a:rPr lang="en-US" altLang="en-US" sz="2200" i="1">
                  <a:latin typeface="Calibri" panose="020F0502020204030204" pitchFamily="34" charset="0"/>
                </a:rPr>
                <a:t>Journal of Neuroscience</a:t>
              </a:r>
              <a:r>
                <a:rPr lang="en-US" altLang="en-US" sz="2200">
                  <a:latin typeface="Calibri" panose="020F0502020204030204" pitchFamily="34" charset="0"/>
                </a:rPr>
                <a:t>, 2013</a:t>
              </a:r>
            </a:p>
            <a:p>
              <a:pPr algn="just" eaLnBrk="1" hangingPunct="1"/>
              <a:r>
                <a:rPr lang="en-US" altLang="en-US" sz="2200">
                  <a:latin typeface="Calibri" panose="020F0502020204030204" pitchFamily="34" charset="0"/>
                  <a:hlinkClick r:id="rId3"/>
                </a:rPr>
                <a:t>http://bungelab.berkeley.edu</a:t>
              </a:r>
              <a:endParaRPr lang="en-US" altLang="en-US" sz="2200">
                <a:latin typeface="Calibri" panose="020F0502020204030204" pitchFamily="34" charset="0"/>
              </a:endParaRPr>
            </a:p>
            <a:p>
              <a:pPr algn="just" eaLnBrk="1" hangingPunct="1"/>
              <a:endParaRPr lang="en-US" altLang="en-US" sz="2200">
                <a:latin typeface="Calibri" panose="020F0502020204030204" pitchFamily="34" charset="0"/>
              </a:endParaRPr>
            </a:p>
          </p:txBody>
        </p:sp>
      </p:grpSp>
      <p:grpSp>
        <p:nvGrpSpPr>
          <p:cNvPr id="4" name="Group 3"/>
          <p:cNvGrpSpPr>
            <a:grpSpLocks/>
          </p:cNvGrpSpPr>
          <p:nvPr/>
        </p:nvGrpSpPr>
        <p:grpSpPr bwMode="auto">
          <a:xfrm>
            <a:off x="925513" y="1617663"/>
            <a:ext cx="3163887" cy="3592512"/>
            <a:chOff x="925513" y="1618386"/>
            <a:chExt cx="3163887" cy="3592135"/>
          </a:xfrm>
        </p:grpSpPr>
        <p:pic>
          <p:nvPicPr>
            <p:cNvPr id="80904" name="Picture 35" descr="left_stri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5513" y="2868959"/>
              <a:ext cx="2978150"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5" name="Rectangle 9"/>
            <p:cNvSpPr>
              <a:spLocks noChangeArrowheads="1"/>
            </p:cNvSpPr>
            <p:nvPr/>
          </p:nvSpPr>
          <p:spPr bwMode="auto">
            <a:xfrm>
              <a:off x="1027113" y="1618386"/>
              <a:ext cx="306228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latin typeface="Calibri" panose="020F0502020204030204" pitchFamily="34" charset="0"/>
                </a:rPr>
                <a:t>Structural changes</a:t>
              </a:r>
            </a:p>
            <a:p>
              <a:pPr eaLnBrk="1" hangingPunct="1"/>
              <a:r>
                <a:rPr lang="en-US" altLang="en-US" sz="2200">
                  <a:latin typeface="Calibri" panose="020F0502020204030204" pitchFamily="34" charset="0"/>
                </a:rPr>
                <a:t>Changes in prefrontal white matter tracts</a:t>
              </a:r>
              <a:endParaRPr lang="en-US" altLang="en-US" sz="2200"/>
            </a:p>
          </p:txBody>
        </p:sp>
      </p:grpSp>
      <p:grpSp>
        <p:nvGrpSpPr>
          <p:cNvPr id="5" name="Group 4"/>
          <p:cNvGrpSpPr>
            <a:grpSpLocks/>
          </p:cNvGrpSpPr>
          <p:nvPr/>
        </p:nvGrpSpPr>
        <p:grpSpPr bwMode="auto">
          <a:xfrm>
            <a:off x="4759325" y="1617663"/>
            <a:ext cx="3671888" cy="3592512"/>
            <a:chOff x="4759326" y="1618386"/>
            <a:chExt cx="3671887" cy="3592135"/>
          </a:xfrm>
        </p:grpSpPr>
        <p:pic>
          <p:nvPicPr>
            <p:cNvPr id="80902" name="Picture 4" descr="Screenshot 2014-01-30 12.42.3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59326" y="3188046"/>
              <a:ext cx="285432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Rectangle 11"/>
            <p:cNvSpPr>
              <a:spLocks noChangeArrowheads="1"/>
            </p:cNvSpPr>
            <p:nvPr/>
          </p:nvSpPr>
          <p:spPr bwMode="auto">
            <a:xfrm>
              <a:off x="4759326" y="1618386"/>
              <a:ext cx="36718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latin typeface="Calibri" panose="020F0502020204030204" pitchFamily="34" charset="0"/>
                </a:rPr>
                <a:t>Functional changes </a:t>
              </a:r>
            </a:p>
            <a:p>
              <a:pPr eaLnBrk="1" hangingPunct="1"/>
              <a:r>
                <a:rPr lang="en-US" altLang="en-US" sz="2200">
                  <a:latin typeface="Calibri" panose="020F0502020204030204" pitchFamily="34" charset="0"/>
                </a:rPr>
                <a:t>Increased communication between prefrontal cortex </a:t>
              </a:r>
            </a:p>
            <a:p>
              <a:pPr eaLnBrk="1" hangingPunct="1"/>
              <a:r>
                <a:rPr lang="en-US" altLang="en-US" sz="2200">
                  <a:latin typeface="Calibri" panose="020F0502020204030204" pitchFamily="34" charset="0"/>
                </a:rPr>
                <a:t>and other regions</a:t>
              </a:r>
              <a:endParaRPr lang="en-US" altLang="en-US" sz="220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Outline</a:t>
            </a:r>
          </a:p>
        </p:txBody>
      </p:sp>
      <p:sp>
        <p:nvSpPr>
          <p:cNvPr id="40963" name="Content Placeholder 2"/>
          <p:cNvSpPr>
            <a:spLocks noGrp="1"/>
          </p:cNvSpPr>
          <p:nvPr>
            <p:ph idx="1"/>
          </p:nvPr>
        </p:nvSpPr>
        <p:spPr>
          <a:xfrm>
            <a:off x="457200" y="1841500"/>
            <a:ext cx="8229600" cy="3289300"/>
          </a:xfrm>
        </p:spPr>
        <p:txBody>
          <a:bodyPr/>
          <a:lstStyle/>
          <a:p>
            <a:endParaRPr lang="en-US" altLang="en-US" b="1" smtClean="0"/>
          </a:p>
          <a:p>
            <a:r>
              <a:rPr lang="en-US" altLang="en-US" b="1" smtClean="0"/>
              <a:t>What are EFs, and why do they matter?</a:t>
            </a:r>
          </a:p>
          <a:p>
            <a:r>
              <a:rPr lang="en-US" altLang="en-US" smtClean="0"/>
              <a:t>When &amp; how do EFs develop?</a:t>
            </a:r>
          </a:p>
          <a:p>
            <a:r>
              <a:rPr lang="en-US" altLang="en-US" smtClean="0"/>
              <a:t>Which factors influence EFs?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bwMode="auto">
          <a:xfrm>
            <a:off x="558800" y="26495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Calibri" panose="020F0502020204030204" pitchFamily="34" charset="0"/>
              </a:rPr>
              <a:t>Promising approaches to </a:t>
            </a:r>
            <a:br>
              <a:rPr lang="en-US" altLang="en-US" smtClean="0">
                <a:latin typeface="Calibri" panose="020F0502020204030204" pitchFamily="34" charset="0"/>
              </a:rPr>
            </a:br>
            <a:r>
              <a:rPr lang="en-US" altLang="en-US" smtClean="0">
                <a:latin typeface="Calibri" panose="020F0502020204030204" pitchFamily="34" charset="0"/>
              </a:rPr>
              <a:t>EF skill development in adults?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152400" y="274638"/>
            <a:ext cx="8991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latin typeface="Calibri" panose="020F0502020204030204" pitchFamily="34" charset="0"/>
              </a:rPr>
              <a:t>2 types of programs that target adult EF skills</a:t>
            </a:r>
          </a:p>
        </p:txBody>
      </p:sp>
      <p:sp>
        <p:nvSpPr>
          <p:cNvPr id="6" name="Content Placeholder 5"/>
          <p:cNvSpPr>
            <a:spLocks noGrp="1"/>
          </p:cNvSpPr>
          <p:nvPr>
            <p:ph idx="1"/>
          </p:nvPr>
        </p:nvSpPr>
        <p:spPr>
          <a:xfrm>
            <a:off x="406400" y="985838"/>
            <a:ext cx="8216900" cy="3205162"/>
          </a:xfrm>
        </p:spPr>
        <p:txBody>
          <a:bodyPr/>
          <a:lstStyle/>
          <a:p>
            <a:pPr marL="0" indent="0">
              <a:buFontTx/>
              <a:buNone/>
              <a:defRPr/>
            </a:pPr>
            <a:r>
              <a:rPr lang="en-US" dirty="0" smtClean="0">
                <a:ea typeface="ＭＳ Ｐゴシック" charset="0"/>
                <a:cs typeface="Calibri"/>
              </a:rPr>
              <a:t>Field-based interventions</a:t>
            </a:r>
          </a:p>
          <a:p>
            <a:pPr>
              <a:defRPr/>
            </a:pPr>
            <a:r>
              <a:rPr lang="en-US" b="0" dirty="0" smtClean="0">
                <a:ea typeface="ＭＳ Ｐゴシック" charset="0"/>
                <a:cs typeface="Calibri"/>
              </a:rPr>
              <a:t>Not necessarily </a:t>
            </a:r>
            <a:r>
              <a:rPr lang="en-US" b="0" i="1" dirty="0" smtClean="0">
                <a:ea typeface="ＭＳ Ｐゴシック" charset="0"/>
                <a:cs typeface="Calibri"/>
              </a:rPr>
              <a:t>called</a:t>
            </a:r>
            <a:r>
              <a:rPr lang="en-US" b="0" dirty="0" smtClean="0">
                <a:ea typeface="ＭＳ Ｐゴシック" charset="0"/>
                <a:cs typeface="Calibri"/>
              </a:rPr>
              <a:t> EF interventions, but may tap into one or more EF skills</a:t>
            </a:r>
          </a:p>
          <a:p>
            <a:pPr>
              <a:defRPr/>
            </a:pPr>
            <a:r>
              <a:rPr lang="en-US" b="0" dirty="0" smtClean="0">
                <a:ea typeface="ＭＳ Ｐゴシック" charset="0"/>
                <a:cs typeface="Calibri"/>
              </a:rPr>
              <a:t>Designed with needs of constituents in mind, targeting the real-world challenges they face</a:t>
            </a:r>
          </a:p>
          <a:p>
            <a:pPr>
              <a:defRPr/>
            </a:pPr>
            <a:r>
              <a:rPr lang="en-US" b="0" dirty="0">
                <a:ea typeface="ＭＳ Ｐゴシック" charset="0"/>
                <a:cs typeface="Calibri"/>
              </a:rPr>
              <a:t>Often involve face-to-face </a:t>
            </a:r>
            <a:r>
              <a:rPr lang="en-US" b="0" dirty="0" smtClean="0">
                <a:ea typeface="ＭＳ Ｐゴシック" charset="0"/>
                <a:cs typeface="Calibri"/>
              </a:rPr>
              <a:t>interactions</a:t>
            </a:r>
          </a:p>
          <a:p>
            <a:pPr>
              <a:defRPr/>
            </a:pPr>
            <a:r>
              <a:rPr lang="en-US" b="0" dirty="0" smtClean="0">
                <a:ea typeface="ＭＳ Ｐゴシック" charset="0"/>
                <a:cs typeface="Calibri"/>
              </a:rPr>
              <a:t>Effectiveness may or may not have been evaluated rigorously</a:t>
            </a:r>
          </a:p>
        </p:txBody>
      </p:sp>
      <p:grpSp>
        <p:nvGrpSpPr>
          <p:cNvPr id="4" name="Group 3"/>
          <p:cNvGrpSpPr>
            <a:grpSpLocks/>
          </p:cNvGrpSpPr>
          <p:nvPr/>
        </p:nvGrpSpPr>
        <p:grpSpPr bwMode="auto">
          <a:xfrm>
            <a:off x="-368300" y="4246563"/>
            <a:ext cx="9918700" cy="2446337"/>
            <a:chOff x="-368300" y="4246564"/>
            <a:chExt cx="9918700" cy="2446336"/>
          </a:xfrm>
        </p:grpSpPr>
        <p:grpSp>
          <p:nvGrpSpPr>
            <p:cNvPr id="83973" name="Group 1"/>
            <p:cNvGrpSpPr>
              <a:grpSpLocks/>
            </p:cNvGrpSpPr>
            <p:nvPr/>
          </p:nvGrpSpPr>
          <p:grpSpPr bwMode="auto">
            <a:xfrm>
              <a:off x="-368300" y="4246564"/>
              <a:ext cx="9918700" cy="2446336"/>
              <a:chOff x="-139700" y="4557713"/>
              <a:chExt cx="9918700" cy="2446336"/>
            </a:xfrm>
          </p:grpSpPr>
          <p:pic>
            <p:nvPicPr>
              <p:cNvPr id="83975" name="Picture 7" descr="Screenshot 2014-05-13 10.09.12.png"/>
              <p:cNvPicPr>
                <a:picLocks noChangeAspect="1"/>
              </p:cNvPicPr>
              <p:nvPr/>
            </p:nvPicPr>
            <p:blipFill>
              <a:blip r:embed="rId2">
                <a:extLst>
                  <a:ext uri="{28A0092B-C50C-407E-A947-70E740481C1C}">
                    <a14:useLocalDpi xmlns:a14="http://schemas.microsoft.com/office/drawing/2010/main" val="0"/>
                  </a:ext>
                </a:extLst>
              </a:blip>
              <a:srcRect t="2647"/>
              <a:stretch>
                <a:fillRect/>
              </a:stretch>
            </p:blipFill>
            <p:spPr bwMode="auto">
              <a:xfrm>
                <a:off x="698500" y="4557713"/>
                <a:ext cx="300990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6" name="Rectangle 8"/>
              <p:cNvSpPr>
                <a:spLocks noChangeArrowheads="1"/>
              </p:cNvSpPr>
              <p:nvPr/>
            </p:nvSpPr>
            <p:spPr bwMode="auto">
              <a:xfrm>
                <a:off x="-139700" y="6573162"/>
                <a:ext cx="99187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r>
                  <a:rPr lang="en-US" altLang="en-US" sz="2200">
                    <a:latin typeface="Calibri" panose="020F0502020204030204" pitchFamily="34" charset="0"/>
                    <a:hlinkClick r:id="rId3"/>
                  </a:rPr>
                  <a:t>http://www.tedxbeaconstreet.com/beth-babcock-science-reshaping-poverty/</a:t>
                </a:r>
                <a:endParaRPr lang="en-US" altLang="en-US" sz="2200">
                  <a:latin typeface="Calibri" panose="020F0502020204030204" pitchFamily="34" charset="0"/>
                </a:endParaRPr>
              </a:p>
            </p:txBody>
          </p:sp>
        </p:grpSp>
        <p:pic>
          <p:nvPicPr>
            <p:cNvPr id="83974" name="Picture 2" descr="Screenshot 2014-05-14 11.06.35.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4600" y="4343400"/>
              <a:ext cx="4622800" cy="185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bwMode="auto">
          <a:xfrm>
            <a:off x="114300" y="274638"/>
            <a:ext cx="89281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latin typeface="Calibri" panose="020F0502020204030204" pitchFamily="34" charset="0"/>
              </a:rPr>
              <a:t>2 types of programs targeting adult EF skills</a:t>
            </a:r>
          </a:p>
        </p:txBody>
      </p:sp>
      <p:sp>
        <p:nvSpPr>
          <p:cNvPr id="4" name="Rectangle 3"/>
          <p:cNvSpPr>
            <a:spLocks noChangeArrowheads="1"/>
          </p:cNvSpPr>
          <p:nvPr/>
        </p:nvSpPr>
        <p:spPr bwMode="auto">
          <a:xfrm>
            <a:off x="292100" y="2092325"/>
            <a:ext cx="65151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500"/>
              </a:spcAft>
              <a:buFont typeface="Arial" panose="020B0604020202020204" pitchFamily="34" charset="0"/>
              <a:buChar char="•"/>
            </a:pPr>
            <a:r>
              <a:rPr lang="en-US" altLang="en-US">
                <a:latin typeface="Calibri" panose="020F0502020204030204" pitchFamily="34" charset="0"/>
              </a:rPr>
              <a:t>Derived based on years of research </a:t>
            </a:r>
          </a:p>
          <a:p>
            <a:pPr eaLnBrk="1" hangingPunct="1">
              <a:spcAft>
                <a:spcPts val="500"/>
              </a:spcAft>
              <a:buFont typeface="Arial" panose="020B0604020202020204" pitchFamily="34" charset="0"/>
              <a:buChar char="•"/>
            </a:pPr>
            <a:r>
              <a:rPr lang="en-US" altLang="en-US">
                <a:latin typeface="Calibri" panose="020F0502020204030204" pitchFamily="34" charset="0"/>
              </a:rPr>
              <a:t>Well-controlled studies</a:t>
            </a:r>
          </a:p>
          <a:p>
            <a:pPr eaLnBrk="1" hangingPunct="1">
              <a:spcAft>
                <a:spcPts val="500"/>
              </a:spcAft>
              <a:buFont typeface="Arial" panose="020B0604020202020204" pitchFamily="34" charset="0"/>
              <a:buChar char="•"/>
            </a:pPr>
            <a:r>
              <a:rPr lang="en-US" altLang="en-US">
                <a:latin typeface="Calibri" panose="020F0502020204030204" pitchFamily="34" charset="0"/>
              </a:rPr>
              <a:t>Precise data collection</a:t>
            </a:r>
          </a:p>
          <a:p>
            <a:pPr eaLnBrk="1" hangingPunct="1">
              <a:spcAft>
                <a:spcPts val="500"/>
              </a:spcAft>
              <a:buFont typeface="Arial" panose="020B0604020202020204" pitchFamily="34" charset="0"/>
              <a:buChar char="•"/>
            </a:pPr>
            <a:r>
              <a:rPr lang="en-US" altLang="en-US">
                <a:latin typeface="Calibri" panose="020F0502020204030204" pitchFamily="34" charset="0"/>
              </a:rPr>
              <a:t>Focus on strengthening specific EF skills </a:t>
            </a:r>
          </a:p>
          <a:p>
            <a:pPr eaLnBrk="1" hangingPunct="1">
              <a:spcAft>
                <a:spcPts val="500"/>
              </a:spcAft>
              <a:buFont typeface="Arial" panose="020B0604020202020204" pitchFamily="34" charset="0"/>
              <a:buChar char="•"/>
            </a:pPr>
            <a:r>
              <a:rPr lang="en-US" altLang="en-US">
                <a:latin typeface="Calibri" panose="020F0502020204030204" pitchFamily="34" charset="0"/>
              </a:rPr>
              <a:t>Often computerized</a:t>
            </a:r>
          </a:p>
          <a:p>
            <a:pPr eaLnBrk="1" hangingPunct="1">
              <a:spcAft>
                <a:spcPts val="500"/>
              </a:spcAft>
              <a:buFont typeface="Arial" panose="020B0604020202020204" pitchFamily="34" charset="0"/>
              <a:buChar char="•"/>
            </a:pPr>
            <a:r>
              <a:rPr lang="en-US" altLang="en-US">
                <a:latin typeface="Calibri" panose="020F0502020204030204" pitchFamily="34" charset="0"/>
              </a:rPr>
              <a:t>Training is not directly linked to real-life challenges, but rather focuses on general EF skills that, in theory, should transfer to improved functioning in daily life</a:t>
            </a:r>
          </a:p>
        </p:txBody>
      </p:sp>
      <p:grpSp>
        <p:nvGrpSpPr>
          <p:cNvPr id="9" name="Group 8"/>
          <p:cNvGrpSpPr>
            <a:grpSpLocks/>
          </p:cNvGrpSpPr>
          <p:nvPr/>
        </p:nvGrpSpPr>
        <p:grpSpPr bwMode="auto">
          <a:xfrm>
            <a:off x="292100" y="1046163"/>
            <a:ext cx="8318500" cy="1911350"/>
            <a:chOff x="292100" y="1046597"/>
            <a:chExt cx="8318500" cy="1910916"/>
          </a:xfrm>
        </p:grpSpPr>
        <p:sp>
          <p:nvSpPr>
            <p:cNvPr id="84997" name="Picture 2" descr="person-computer.jpg"/>
            <p:cNvSpPr>
              <a:spLocks noChangeAspect="1"/>
            </p:cNvSpPr>
            <p:nvPr/>
          </p:nvSpPr>
          <p:spPr bwMode="auto">
            <a:xfrm>
              <a:off x="5676900" y="1046597"/>
              <a:ext cx="2933700" cy="191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84998" name="Rectangle 4"/>
            <p:cNvSpPr>
              <a:spLocks noChangeArrowheads="1"/>
            </p:cNvSpPr>
            <p:nvPr/>
          </p:nvSpPr>
          <p:spPr bwMode="auto">
            <a:xfrm>
              <a:off x="292100" y="1309808"/>
              <a:ext cx="538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a:latin typeface="Calibri" panose="020F0502020204030204" pitchFamily="34" charset="0"/>
                </a:rPr>
                <a:t>Laboratory-based cognitive training</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018" name="Picture 4" descr="Screenshot 2014-05-12 09.49.19.png"/>
          <p:cNvPicPr>
            <a:picLocks noChangeAspect="1"/>
          </p:cNvPicPr>
          <p:nvPr/>
        </p:nvPicPr>
        <p:blipFill>
          <a:blip r:embed="rId2">
            <a:extLst>
              <a:ext uri="{28A0092B-C50C-407E-A947-70E740481C1C}">
                <a14:useLocalDpi xmlns:a14="http://schemas.microsoft.com/office/drawing/2010/main" val="0"/>
              </a:ext>
            </a:extLst>
          </a:blip>
          <a:srcRect r="24306" b="40952"/>
          <a:stretch>
            <a:fillRect/>
          </a:stretch>
        </p:blipFill>
        <p:spPr bwMode="auto">
          <a:xfrm>
            <a:off x="0" y="0"/>
            <a:ext cx="91519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5" descr="Screenshot 2014-05-12 09.49.19.png"/>
          <p:cNvPicPr>
            <a:picLocks noChangeAspect="1"/>
          </p:cNvPicPr>
          <p:nvPr/>
        </p:nvPicPr>
        <p:blipFill>
          <a:blip r:embed="rId2">
            <a:extLst>
              <a:ext uri="{28A0092B-C50C-407E-A947-70E740481C1C}">
                <a14:useLocalDpi xmlns:a14="http://schemas.microsoft.com/office/drawing/2010/main" val="0"/>
              </a:ext>
            </a:extLst>
          </a:blip>
          <a:srcRect l="77779"/>
          <a:stretch>
            <a:fillRect/>
          </a:stretch>
        </p:blipFill>
        <p:spPr bwMode="auto">
          <a:xfrm>
            <a:off x="6226175" y="5346700"/>
            <a:ext cx="29178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6" descr="Screenshot 2014-05-12 09.49.19.png"/>
          <p:cNvPicPr>
            <a:picLocks noChangeAspect="1"/>
          </p:cNvPicPr>
          <p:nvPr/>
        </p:nvPicPr>
        <p:blipFill>
          <a:blip r:embed="rId2">
            <a:extLst>
              <a:ext uri="{28A0092B-C50C-407E-A947-70E740481C1C}">
                <a14:useLocalDpi xmlns:a14="http://schemas.microsoft.com/office/drawing/2010/main" val="0"/>
              </a:ext>
            </a:extLst>
          </a:blip>
          <a:srcRect l="2" t="59048" r="43213" b="13333"/>
          <a:stretch>
            <a:fillRect/>
          </a:stretch>
        </p:blipFill>
        <p:spPr bwMode="auto">
          <a:xfrm>
            <a:off x="-25400" y="800100"/>
            <a:ext cx="9232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7" descr="Screenshot 2014-05-12 09.49.50.png"/>
          <p:cNvPicPr>
            <a:picLocks noChangeAspect="1"/>
          </p:cNvPicPr>
          <p:nvPr/>
        </p:nvPicPr>
        <p:blipFill>
          <a:blip r:embed="rId3">
            <a:extLst>
              <a:ext uri="{28A0092B-C50C-407E-A947-70E740481C1C}">
                <a14:useLocalDpi xmlns:a14="http://schemas.microsoft.com/office/drawing/2010/main" val="0"/>
              </a:ext>
            </a:extLst>
          </a:blip>
          <a:srcRect l="5110" t="4309" r="56326" b="30560"/>
          <a:stretch>
            <a:fillRect/>
          </a:stretch>
        </p:blipFill>
        <p:spPr bwMode="auto">
          <a:xfrm>
            <a:off x="2365375" y="1525588"/>
            <a:ext cx="38608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descr="Screenshot 2014-05-12 09.48.00.png"/>
          <p:cNvPicPr>
            <a:picLocks noChangeAspect="1"/>
          </p:cNvPicPr>
          <p:nvPr/>
        </p:nvPicPr>
        <p:blipFill>
          <a:blip r:embed="rId2">
            <a:extLst>
              <a:ext uri="{28A0092B-C50C-407E-A947-70E740481C1C}">
                <a14:useLocalDpi xmlns:a14="http://schemas.microsoft.com/office/drawing/2010/main" val="0"/>
              </a:ext>
            </a:extLst>
          </a:blip>
          <a:srcRect t="24905" r="49722"/>
          <a:stretch>
            <a:fillRect/>
          </a:stretch>
        </p:blipFill>
        <p:spPr bwMode="auto">
          <a:xfrm>
            <a:off x="635000" y="1333500"/>
            <a:ext cx="63500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4" descr="Screenshot 2014-05-12 09.49.19.png"/>
          <p:cNvPicPr>
            <a:picLocks noChangeAspect="1"/>
          </p:cNvPicPr>
          <p:nvPr/>
        </p:nvPicPr>
        <p:blipFill>
          <a:blip r:embed="rId3">
            <a:extLst>
              <a:ext uri="{28A0092B-C50C-407E-A947-70E740481C1C}">
                <a14:useLocalDpi xmlns:a14="http://schemas.microsoft.com/office/drawing/2010/main" val="0"/>
              </a:ext>
            </a:extLst>
          </a:blip>
          <a:srcRect r="24306" b="40952"/>
          <a:stretch>
            <a:fillRect/>
          </a:stretch>
        </p:blipFill>
        <p:spPr bwMode="auto">
          <a:xfrm>
            <a:off x="0" y="0"/>
            <a:ext cx="91519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5" descr="Screenshot 2014-05-12 09.49.19.png"/>
          <p:cNvPicPr>
            <a:picLocks noChangeAspect="1"/>
          </p:cNvPicPr>
          <p:nvPr/>
        </p:nvPicPr>
        <p:blipFill>
          <a:blip r:embed="rId3">
            <a:extLst>
              <a:ext uri="{28A0092B-C50C-407E-A947-70E740481C1C}">
                <a14:useLocalDpi xmlns:a14="http://schemas.microsoft.com/office/drawing/2010/main" val="0"/>
              </a:ext>
            </a:extLst>
          </a:blip>
          <a:srcRect l="77779"/>
          <a:stretch>
            <a:fillRect/>
          </a:stretch>
        </p:blipFill>
        <p:spPr bwMode="auto">
          <a:xfrm>
            <a:off x="6111875" y="5346700"/>
            <a:ext cx="29178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6" descr="Screenshot 2014-05-12 09.49.19.png"/>
          <p:cNvPicPr>
            <a:picLocks noChangeAspect="1"/>
          </p:cNvPicPr>
          <p:nvPr/>
        </p:nvPicPr>
        <p:blipFill>
          <a:blip r:embed="rId3">
            <a:extLst>
              <a:ext uri="{28A0092B-C50C-407E-A947-70E740481C1C}">
                <a14:useLocalDpi xmlns:a14="http://schemas.microsoft.com/office/drawing/2010/main" val="0"/>
              </a:ext>
            </a:extLst>
          </a:blip>
          <a:srcRect l="2" t="59048" r="43213" b="13333"/>
          <a:stretch>
            <a:fillRect/>
          </a:stretch>
        </p:blipFill>
        <p:spPr bwMode="auto">
          <a:xfrm>
            <a:off x="-25400" y="800100"/>
            <a:ext cx="9232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7" descr="Screenshot 2014-05-12 09.48.51.png"/>
          <p:cNvPicPr>
            <a:picLocks noChangeAspect="1"/>
          </p:cNvPicPr>
          <p:nvPr/>
        </p:nvPicPr>
        <p:blipFill>
          <a:blip r:embed="rId2">
            <a:extLst>
              <a:ext uri="{28A0092B-C50C-407E-A947-70E740481C1C}">
                <a14:useLocalDpi xmlns:a14="http://schemas.microsoft.com/office/drawing/2010/main" val="0"/>
              </a:ext>
            </a:extLst>
          </a:blip>
          <a:srcRect t="16592" r="33401"/>
          <a:stretch>
            <a:fillRect/>
          </a:stretch>
        </p:blipFill>
        <p:spPr bwMode="auto">
          <a:xfrm>
            <a:off x="4113213" y="1295400"/>
            <a:ext cx="4876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4" descr="Screenshot 2014-05-12 09.49.19.png"/>
          <p:cNvPicPr>
            <a:picLocks noChangeAspect="1"/>
          </p:cNvPicPr>
          <p:nvPr/>
        </p:nvPicPr>
        <p:blipFill>
          <a:blip r:embed="rId3">
            <a:extLst>
              <a:ext uri="{28A0092B-C50C-407E-A947-70E740481C1C}">
                <a14:useLocalDpi xmlns:a14="http://schemas.microsoft.com/office/drawing/2010/main" val="0"/>
              </a:ext>
            </a:extLst>
          </a:blip>
          <a:srcRect r="24306" b="40952"/>
          <a:stretch>
            <a:fillRect/>
          </a:stretch>
        </p:blipFill>
        <p:spPr bwMode="auto">
          <a:xfrm>
            <a:off x="0" y="0"/>
            <a:ext cx="91519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5" descr="Screenshot 2014-05-12 09.49.19.png"/>
          <p:cNvPicPr>
            <a:picLocks noChangeAspect="1"/>
          </p:cNvPicPr>
          <p:nvPr/>
        </p:nvPicPr>
        <p:blipFill>
          <a:blip r:embed="rId3">
            <a:extLst>
              <a:ext uri="{28A0092B-C50C-407E-A947-70E740481C1C}">
                <a14:useLocalDpi xmlns:a14="http://schemas.microsoft.com/office/drawing/2010/main" val="0"/>
              </a:ext>
            </a:extLst>
          </a:blip>
          <a:srcRect l="77779"/>
          <a:stretch>
            <a:fillRect/>
          </a:stretch>
        </p:blipFill>
        <p:spPr bwMode="auto">
          <a:xfrm>
            <a:off x="6111875" y="5346700"/>
            <a:ext cx="29178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6" descr="Screenshot 2014-05-12 09.49.19.png"/>
          <p:cNvPicPr>
            <a:picLocks noChangeAspect="1"/>
          </p:cNvPicPr>
          <p:nvPr/>
        </p:nvPicPr>
        <p:blipFill>
          <a:blip r:embed="rId3">
            <a:extLst>
              <a:ext uri="{28A0092B-C50C-407E-A947-70E740481C1C}">
                <a14:useLocalDpi xmlns:a14="http://schemas.microsoft.com/office/drawing/2010/main" val="0"/>
              </a:ext>
            </a:extLst>
          </a:blip>
          <a:srcRect l="2" t="59048" r="43213" b="13333"/>
          <a:stretch>
            <a:fillRect/>
          </a:stretch>
        </p:blipFill>
        <p:spPr bwMode="auto">
          <a:xfrm>
            <a:off x="-25400" y="800100"/>
            <a:ext cx="9232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Box 1"/>
          <p:cNvSpPr txBox="1">
            <a:spLocks noChangeArrowheads="1"/>
          </p:cNvSpPr>
          <p:nvPr/>
        </p:nvSpPr>
        <p:spPr bwMode="auto">
          <a:xfrm>
            <a:off x="203200" y="2336800"/>
            <a:ext cx="39100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sz="2200"/>
              <a:t>Benefits are greatest when training every other day or so (distributed practice)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0" y="274638"/>
            <a:ext cx="9144000" cy="1143000"/>
          </a:xfrm>
        </p:spPr>
        <p:txBody>
          <a:bodyPr/>
          <a:lstStyle/>
          <a:p>
            <a:r>
              <a:rPr lang="en-US" altLang="en-US" sz="3600" smtClean="0"/>
              <a:t>Laboratory-based cognitive training</a:t>
            </a:r>
          </a:p>
        </p:txBody>
      </p:sp>
      <p:sp>
        <p:nvSpPr>
          <p:cNvPr id="4" name="Content Placeholder 3"/>
          <p:cNvSpPr>
            <a:spLocks noGrp="1"/>
          </p:cNvSpPr>
          <p:nvPr>
            <p:ph idx="1"/>
          </p:nvPr>
        </p:nvSpPr>
        <p:spPr>
          <a:xfrm>
            <a:off x="457200" y="1612900"/>
            <a:ext cx="8482013" cy="2705100"/>
          </a:xfrm>
        </p:spPr>
        <p:txBody>
          <a:bodyPr/>
          <a:lstStyle/>
          <a:p>
            <a:pPr>
              <a:spcBef>
                <a:spcPts val="1200"/>
              </a:spcBef>
            </a:pPr>
            <a:r>
              <a:rPr lang="en-US" altLang="en-US" sz="2400" smtClean="0"/>
              <a:t>Powerful approach for developing &amp; rigorously assessing science-based interventions</a:t>
            </a:r>
          </a:p>
          <a:p>
            <a:pPr>
              <a:spcBef>
                <a:spcPts val="1200"/>
              </a:spcBef>
            </a:pPr>
            <a:r>
              <a:rPr lang="en-US" altLang="en-US" sz="2400" smtClean="0"/>
              <a:t>Important considerations:</a:t>
            </a:r>
          </a:p>
          <a:p>
            <a:pPr lvl="1">
              <a:spcBef>
                <a:spcPts val="1200"/>
              </a:spcBef>
            </a:pPr>
            <a:r>
              <a:rPr lang="en-US" altLang="en-US" sz="2000" smtClean="0"/>
              <a:t>Repetition of the same task many times ("drill and kill") doesn’t account for the pivotal role of </a:t>
            </a:r>
            <a:r>
              <a:rPr lang="en-US" altLang="en-US" sz="2000" b="1" smtClean="0"/>
              <a:t>motivation </a:t>
            </a:r>
            <a:r>
              <a:rPr lang="en-US" altLang="en-US" sz="2000" smtClean="0"/>
              <a:t>in learning</a:t>
            </a:r>
          </a:p>
          <a:p>
            <a:pPr lvl="2">
              <a:spcBef>
                <a:spcPts val="1200"/>
              </a:spcBef>
            </a:pPr>
            <a:r>
              <a:rPr lang="en-US" altLang="en-US" sz="1600" smtClean="0"/>
              <a:t>Some programs emphasize gamification and variety, both of which boost motivation</a:t>
            </a:r>
          </a:p>
          <a:p>
            <a:pPr lvl="1">
              <a:spcBef>
                <a:spcPts val="1200"/>
              </a:spcBef>
            </a:pPr>
            <a:r>
              <a:rPr lang="en-US" altLang="en-US" sz="2000" smtClean="0"/>
              <a:t>A focus on </a:t>
            </a:r>
            <a:r>
              <a:rPr lang="en-US" altLang="en-US" sz="2000" b="1" smtClean="0"/>
              <a:t>isolated</a:t>
            </a:r>
            <a:r>
              <a:rPr lang="en-US" altLang="en-US" sz="2000" smtClean="0"/>
              <a:t> cognitive skills ignores research showing </a:t>
            </a:r>
            <a:r>
              <a:rPr lang="en-US" altLang="en-US" sz="2000" b="1" smtClean="0"/>
              <a:t>limited transfer </a:t>
            </a:r>
            <a:r>
              <a:rPr lang="en-US" altLang="en-US" sz="2000" smtClean="0"/>
              <a:t>of skills from one setting/context to another</a:t>
            </a:r>
          </a:p>
          <a:p>
            <a:pPr lvl="2">
              <a:spcBef>
                <a:spcPts val="1200"/>
              </a:spcBef>
            </a:pPr>
            <a:r>
              <a:rPr lang="en-US" altLang="en-US" sz="1600" smtClean="0"/>
              <a:t>Some programs use many exercises to try to train multiple skills rather than just one</a:t>
            </a:r>
          </a:p>
          <a:p>
            <a:pPr lvl="1">
              <a:spcBef>
                <a:spcPts val="1200"/>
              </a:spcBef>
            </a:pPr>
            <a:r>
              <a:rPr lang="en-US" altLang="en-US" sz="2000" smtClean="0"/>
              <a:t>To solve real-world problems, we need to </a:t>
            </a:r>
            <a:r>
              <a:rPr lang="en-US" altLang="en-US" sz="2000" b="1" smtClean="0"/>
              <a:t>work backwards </a:t>
            </a:r>
            <a:r>
              <a:rPr lang="en-US" altLang="en-US" sz="2000" smtClean="0"/>
              <a:t>from what we want to achieve</a:t>
            </a:r>
          </a:p>
          <a:p>
            <a:pPr>
              <a:spcBef>
                <a:spcPts val="1200"/>
              </a:spcBef>
              <a:buFont typeface="Arial" panose="020B0604020202020204" pitchFamily="34" charset="0"/>
              <a:buNone/>
            </a:pPr>
            <a:endParaRPr lang="en-US" altLang="en-US" sz="2400" smtClean="0"/>
          </a:p>
          <a:p>
            <a:pPr>
              <a:spcBef>
                <a:spcPts val="1200"/>
              </a:spcBef>
              <a:buFont typeface="Arial" panose="020B0604020202020204" pitchFamily="34" charset="0"/>
              <a:buNone/>
            </a:pPr>
            <a:endParaRPr lang="en-US" altLang="en-US" sz="24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125413"/>
            <a:ext cx="8229600" cy="1143001"/>
          </a:xfrm>
        </p:spPr>
        <p:txBody>
          <a:bodyPr/>
          <a:lstStyle/>
          <a:p>
            <a:r>
              <a:rPr lang="en-US" altLang="en-US" sz="3600" smtClean="0"/>
              <a:t>Analogy to nutrition science</a:t>
            </a:r>
          </a:p>
        </p:txBody>
      </p:sp>
      <p:pic>
        <p:nvPicPr>
          <p:cNvPr id="90115" name="Picture 8" descr="healthy_di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6175"/>
            <a:ext cx="24384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251450" y="1412875"/>
            <a:ext cx="3714750" cy="1857375"/>
          </a:xfrm>
          <a:prstGeom prst="rect">
            <a:avLst/>
          </a:prstGeom>
          <a:noFill/>
        </p:spPr>
        <p:txBody>
          <a:bodyPr>
            <a:spAutoFit/>
          </a:bodyPr>
          <a:lstStyle/>
          <a:p>
            <a:pPr eaLnBrk="1" hangingPunct="1">
              <a:lnSpc>
                <a:spcPct val="120000"/>
              </a:lnSpc>
              <a:defRPr/>
            </a:pPr>
            <a:r>
              <a:rPr lang="en-US" sz="1600" b="1" dirty="0">
                <a:latin typeface="Arial" charset="0"/>
                <a:ea typeface="ＭＳ Ｐゴシック" charset="0"/>
                <a:cs typeface="ＭＳ Ｐゴシック" charset="0"/>
              </a:rPr>
              <a:t>Thiamine (Vitamin B1)</a:t>
            </a:r>
          </a:p>
          <a:p>
            <a:pPr marL="285750" indent="-285750" eaLnBrk="1" hangingPunct="1">
              <a:lnSpc>
                <a:spcPct val="120000"/>
              </a:lnSpc>
              <a:buFont typeface="Arial"/>
              <a:buChar char="•"/>
              <a:defRPr/>
            </a:pPr>
            <a:r>
              <a:rPr lang="en-US" sz="1600" dirty="0">
                <a:latin typeface="Arial" charset="0"/>
                <a:ea typeface="ＭＳ Ｐゴシック" charset="0"/>
                <a:cs typeface="ＭＳ Ｐゴシック" charset="0"/>
              </a:rPr>
              <a:t>First identified in 1926</a:t>
            </a:r>
          </a:p>
          <a:p>
            <a:pPr marL="285750" indent="-285750" eaLnBrk="1" hangingPunct="1">
              <a:lnSpc>
                <a:spcPct val="120000"/>
              </a:lnSpc>
              <a:buFont typeface="Arial"/>
              <a:buChar char="•"/>
              <a:defRPr/>
            </a:pPr>
            <a:r>
              <a:rPr lang="en-US" sz="1600" dirty="0">
                <a:latin typeface="Arial" charset="0"/>
                <a:ea typeface="ＭＳ Ｐゴシック" charset="0"/>
                <a:cs typeface="ＭＳ Ｐゴシック" charset="0"/>
              </a:rPr>
              <a:t>Functions in brain &amp; body are now well-understood</a:t>
            </a:r>
          </a:p>
          <a:p>
            <a:pPr marL="285750" indent="-285750" eaLnBrk="1" hangingPunct="1">
              <a:lnSpc>
                <a:spcPct val="120000"/>
              </a:lnSpc>
              <a:buFont typeface="Arial"/>
              <a:buChar char="•"/>
              <a:defRPr/>
            </a:pPr>
            <a:r>
              <a:rPr lang="en-US" sz="1600" dirty="0">
                <a:latin typeface="Arial" charset="0"/>
                <a:ea typeface="ＭＳ Ｐゴシック" charset="0"/>
                <a:cs typeface="ＭＳ Ｐゴシック" charset="0"/>
              </a:rPr>
              <a:t>Can diagnose &amp; treat B1 deficiency, preventing illness &amp; death</a:t>
            </a:r>
          </a:p>
        </p:txBody>
      </p:sp>
      <p:grpSp>
        <p:nvGrpSpPr>
          <p:cNvPr id="23" name="Group 22"/>
          <p:cNvGrpSpPr>
            <a:grpSpLocks/>
          </p:cNvGrpSpPr>
          <p:nvPr/>
        </p:nvGrpSpPr>
        <p:grpSpPr bwMode="auto">
          <a:xfrm>
            <a:off x="4124325" y="3668713"/>
            <a:ext cx="4746625" cy="3049587"/>
            <a:chOff x="3997483" y="4218944"/>
            <a:chExt cx="4746888" cy="3050472"/>
          </a:xfrm>
        </p:grpSpPr>
        <p:grpSp>
          <p:nvGrpSpPr>
            <p:cNvPr id="90127" name="Group 7"/>
            <p:cNvGrpSpPr>
              <a:grpSpLocks/>
            </p:cNvGrpSpPr>
            <p:nvPr/>
          </p:nvGrpSpPr>
          <p:grpSpPr bwMode="auto">
            <a:xfrm>
              <a:off x="3997483" y="4218944"/>
              <a:ext cx="3508217" cy="2103438"/>
              <a:chOff x="5686583" y="3759232"/>
              <a:chExt cx="3508217" cy="2103120"/>
            </a:xfrm>
          </p:grpSpPr>
          <p:pic>
            <p:nvPicPr>
              <p:cNvPr id="90129" name="Picture 9" descr="healthy_di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6400" y="3759232"/>
                <a:ext cx="2438400"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30" name="Right Arrow 11"/>
              <p:cNvSpPr>
                <a:spLocks noChangeArrowheads="1"/>
              </p:cNvSpPr>
              <p:nvPr/>
            </p:nvSpPr>
            <p:spPr bwMode="auto">
              <a:xfrm>
                <a:off x="5686583" y="4686300"/>
                <a:ext cx="1069817" cy="355600"/>
              </a:xfrm>
              <a:prstGeom prst="rightArrow">
                <a:avLst>
                  <a:gd name="adj1" fmla="val 50000"/>
                  <a:gd name="adj2" fmla="val 50002"/>
                </a:avLst>
              </a:prstGeom>
              <a:solidFill>
                <a:schemeClr val="accent1"/>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914400">
                  <a:spcBef>
                    <a:spcPct val="0"/>
                  </a:spcBef>
                  <a:buFontTx/>
                  <a:buNone/>
                </a:pPr>
                <a:endParaRPr lang="en-US" altLang="en-US" sz="2400"/>
              </a:p>
            </p:txBody>
          </p:sp>
        </p:grpSp>
        <p:sp>
          <p:nvSpPr>
            <p:cNvPr id="90128" name="Rectangle 15"/>
            <p:cNvSpPr>
              <a:spLocks noChangeArrowheads="1"/>
            </p:cNvSpPr>
            <p:nvPr/>
          </p:nvSpPr>
          <p:spPr bwMode="auto">
            <a:xfrm>
              <a:off x="4814502" y="6253753"/>
              <a:ext cx="39298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a:t>‘Whole food’ movement –</a:t>
              </a:r>
            </a:p>
            <a:p>
              <a:pPr eaLnBrk="1" hangingPunct="1">
                <a:spcBef>
                  <a:spcPct val="0"/>
                </a:spcBef>
                <a:buFontTx/>
                <a:buNone/>
              </a:pPr>
              <a:r>
                <a:rPr lang="en-US" altLang="en-US" sz="2000" b="1" i="1"/>
                <a:t>but</a:t>
              </a:r>
              <a:r>
                <a:rPr lang="en-US" altLang="en-US" sz="2000" i="1"/>
                <a:t> </a:t>
              </a:r>
              <a:r>
                <a:rPr lang="en-US" altLang="en-US" sz="2000"/>
                <a:t>now we can treat people</a:t>
              </a:r>
            </a:p>
            <a:p>
              <a:pPr eaLnBrk="1" hangingPunct="1">
                <a:spcBef>
                  <a:spcPct val="0"/>
                </a:spcBef>
                <a:buFontTx/>
                <a:buNone/>
              </a:pPr>
              <a:r>
                <a:rPr lang="en-US" altLang="en-US" sz="2000"/>
                <a:t>with specific nutritional deficiencies</a:t>
              </a:r>
            </a:p>
          </p:txBody>
        </p:sp>
      </p:grpSp>
      <p:grpSp>
        <p:nvGrpSpPr>
          <p:cNvPr id="26" name="Group 25"/>
          <p:cNvGrpSpPr>
            <a:grpSpLocks/>
          </p:cNvGrpSpPr>
          <p:nvPr/>
        </p:nvGrpSpPr>
        <p:grpSpPr bwMode="auto">
          <a:xfrm>
            <a:off x="747713" y="3490913"/>
            <a:ext cx="3117850" cy="2655887"/>
            <a:chOff x="747861" y="3478976"/>
            <a:chExt cx="3118167" cy="2654487"/>
          </a:xfrm>
        </p:grpSpPr>
        <p:sp>
          <p:nvSpPr>
            <p:cNvPr id="90124" name="Rectangle 14"/>
            <p:cNvSpPr>
              <a:spLocks noChangeArrowheads="1"/>
            </p:cNvSpPr>
            <p:nvPr/>
          </p:nvSpPr>
          <p:spPr bwMode="auto">
            <a:xfrm>
              <a:off x="1416651" y="5702576"/>
              <a:ext cx="17458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200"/>
                <a:t>Vitamin craze</a:t>
              </a:r>
            </a:p>
          </p:txBody>
        </p:sp>
        <p:pic>
          <p:nvPicPr>
            <p:cNvPr id="90125" name="Picture 6" descr="Are-Vitamins-Good-For-You.jpg"/>
            <p:cNvPicPr>
              <a:picLocks noChangeAspect="1"/>
            </p:cNvPicPr>
            <p:nvPr/>
          </p:nvPicPr>
          <p:blipFill>
            <a:blip r:embed="rId3">
              <a:extLst>
                <a:ext uri="{28A0092B-C50C-407E-A947-70E740481C1C}">
                  <a14:useLocalDpi xmlns:a14="http://schemas.microsoft.com/office/drawing/2010/main" val="0"/>
                </a:ext>
              </a:extLst>
            </a:blip>
            <a:srcRect t="24081" b="15791"/>
            <a:stretch>
              <a:fillRect/>
            </a:stretch>
          </p:blipFill>
          <p:spPr bwMode="auto">
            <a:xfrm>
              <a:off x="747861" y="4334195"/>
              <a:ext cx="3118167" cy="140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6" name="Right Arrow 11"/>
            <p:cNvSpPr>
              <a:spLocks noChangeArrowheads="1"/>
            </p:cNvSpPr>
            <p:nvPr/>
          </p:nvSpPr>
          <p:spPr bwMode="auto">
            <a:xfrm rot="7182649">
              <a:off x="2793610" y="3925591"/>
              <a:ext cx="1235381" cy="342152"/>
            </a:xfrm>
            <a:prstGeom prst="rightArrow">
              <a:avLst>
                <a:gd name="adj1" fmla="val 50000"/>
                <a:gd name="adj2" fmla="val 49997"/>
              </a:avLst>
            </a:prstGeom>
            <a:solidFill>
              <a:schemeClr val="accent1"/>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914400">
                <a:spcBef>
                  <a:spcPct val="0"/>
                </a:spcBef>
                <a:buFontTx/>
                <a:buNone/>
              </a:pPr>
              <a:endParaRPr lang="en-US" altLang="en-US" sz="2400"/>
            </a:p>
          </p:txBody>
        </p:sp>
      </p:grpSp>
      <p:grpSp>
        <p:nvGrpSpPr>
          <p:cNvPr id="25" name="Group 24"/>
          <p:cNvGrpSpPr>
            <a:grpSpLocks/>
          </p:cNvGrpSpPr>
          <p:nvPr/>
        </p:nvGrpSpPr>
        <p:grpSpPr bwMode="auto">
          <a:xfrm>
            <a:off x="2463800" y="915988"/>
            <a:ext cx="6591300" cy="2559050"/>
            <a:chOff x="2463800" y="915756"/>
            <a:chExt cx="6591300" cy="2559635"/>
          </a:xfrm>
        </p:grpSpPr>
        <p:pic>
          <p:nvPicPr>
            <p:cNvPr id="90120" name="Picture 12" descr="346px-Thiamin.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6573" y="1816100"/>
              <a:ext cx="229547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1" name="Right Arrow 11"/>
            <p:cNvSpPr>
              <a:spLocks noChangeArrowheads="1"/>
            </p:cNvSpPr>
            <p:nvPr/>
          </p:nvSpPr>
          <p:spPr bwMode="auto">
            <a:xfrm>
              <a:off x="2463800" y="2085453"/>
              <a:ext cx="467373" cy="355654"/>
            </a:xfrm>
            <a:prstGeom prst="rightArrow">
              <a:avLst>
                <a:gd name="adj1" fmla="val 50000"/>
                <a:gd name="adj2" fmla="val 49998"/>
              </a:avLst>
            </a:prstGeom>
            <a:solidFill>
              <a:schemeClr val="accent1"/>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914400">
                <a:spcBef>
                  <a:spcPct val="0"/>
                </a:spcBef>
                <a:buFontTx/>
                <a:buNone/>
              </a:pPr>
              <a:endParaRPr lang="en-US" altLang="en-US" sz="2400"/>
            </a:p>
          </p:txBody>
        </p:sp>
        <p:sp>
          <p:nvSpPr>
            <p:cNvPr id="90122" name="Rectangle 19"/>
            <p:cNvSpPr>
              <a:spLocks noChangeArrowheads="1"/>
            </p:cNvSpPr>
            <p:nvPr/>
          </p:nvSpPr>
          <p:spPr bwMode="auto">
            <a:xfrm>
              <a:off x="3132345" y="915756"/>
              <a:ext cx="4239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a:latin typeface="Arial" panose="020B0604020202020204" pitchFamily="34" charset="0"/>
                </a:rPr>
                <a:t>Isolation of essential nutrients</a:t>
              </a:r>
            </a:p>
          </p:txBody>
        </p:sp>
        <p:sp>
          <p:nvSpPr>
            <p:cNvPr id="21" name="Rectangle 20"/>
            <p:cNvSpPr>
              <a:spLocks noChangeArrowheads="1"/>
            </p:cNvSpPr>
            <p:nvPr/>
          </p:nvSpPr>
          <p:spPr bwMode="auto">
            <a:xfrm>
              <a:off x="2959100" y="915756"/>
              <a:ext cx="6096000" cy="2559635"/>
            </a:xfrm>
            <a:prstGeom prst="rect">
              <a:avLst/>
            </a:prstGeom>
            <a:noFill/>
            <a:ln w="9525">
              <a:solidFill>
                <a:srgbClr val="00000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bwMode="auto">
          <a:xfrm>
            <a:off x="457200" y="274638"/>
            <a:ext cx="8686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smtClean="0">
                <a:latin typeface="Calibri" panose="020F0502020204030204" pitchFamily="34" charset="0"/>
              </a:rPr>
              <a:t>Promising approach to EF skill development </a:t>
            </a:r>
          </a:p>
        </p:txBody>
      </p:sp>
      <p:sp>
        <p:nvSpPr>
          <p:cNvPr id="118786" name="Rectangle 5"/>
          <p:cNvSpPr>
            <a:spLocks noChangeArrowheads="1"/>
          </p:cNvSpPr>
          <p:nvPr/>
        </p:nvSpPr>
        <p:spPr bwMode="auto">
          <a:xfrm>
            <a:off x="457200" y="706438"/>
            <a:ext cx="8229600" cy="4678362"/>
          </a:xfrm>
          <a:prstGeom prst="rect">
            <a:avLst/>
          </a:prstGeom>
          <a:noFill/>
          <a:ln>
            <a:noFill/>
          </a:ln>
          <a:extLst>
            <a:ext uri="{909E8E84-426E-40dd-AFC4-6F175D3DCCD1}"/>
            <a:ext uri="{91240B29-F687-4f45-9708-019B960494DF}"/>
          </a:extLst>
        </p:spPr>
        <p:txBody>
          <a:bodyPr>
            <a:spAutoFit/>
          </a:bodyPr>
          <a:lstStyle/>
          <a:p>
            <a:pPr eaLnBrk="1" hangingPunct="1">
              <a:defRPr/>
            </a:pPr>
            <a:endParaRPr lang="en-US" dirty="0">
              <a:solidFill>
                <a:srgbClr val="000000"/>
              </a:solidFill>
              <a:latin typeface="Calibri"/>
              <a:ea typeface="ＭＳ Ｐゴシック" charset="0"/>
              <a:cs typeface="Calibri"/>
            </a:endParaRPr>
          </a:p>
          <a:p>
            <a:pPr marL="342900" indent="-342900" eaLnBrk="1" hangingPunct="1">
              <a:buFont typeface="Arial" charset="0"/>
              <a:buChar char="•"/>
              <a:defRPr/>
            </a:pPr>
            <a:r>
              <a:rPr lang="en-US" dirty="0">
                <a:latin typeface="Calibri"/>
                <a:ea typeface="ＭＳ Ｐゴシック" charset="0"/>
                <a:cs typeface="Calibri"/>
              </a:rPr>
              <a:t>Combine the strengths of field-based and laboratory-based interventions </a:t>
            </a:r>
          </a:p>
          <a:p>
            <a:pPr eaLnBrk="1" hangingPunct="1">
              <a:defRPr/>
            </a:pPr>
            <a:endParaRPr lang="en-US" sz="1000" dirty="0">
              <a:latin typeface="Calibri"/>
              <a:ea typeface="ＭＳ Ｐゴシック" charset="0"/>
              <a:cs typeface="Calibri"/>
            </a:endParaRPr>
          </a:p>
          <a:p>
            <a:pPr marL="800100" lvl="1" indent="-342900" eaLnBrk="1" hangingPunct="1">
              <a:buFont typeface="Arial" charset="0"/>
              <a:buChar char="•"/>
              <a:defRPr/>
            </a:pPr>
            <a:r>
              <a:rPr lang="en-US" dirty="0">
                <a:latin typeface="Calibri"/>
                <a:ea typeface="ＭＳ Ｐゴシック" charset="0"/>
                <a:cs typeface="Calibri"/>
              </a:rPr>
              <a:t>Form partnerships between scientists, practitioners, and industry to identify, develop, &amp; test interventions that build on existing science to address real-world problems  </a:t>
            </a:r>
          </a:p>
          <a:p>
            <a:pPr lvl="1" eaLnBrk="1" hangingPunct="1">
              <a:defRPr/>
            </a:pPr>
            <a:endParaRPr lang="en-US" dirty="0">
              <a:solidFill>
                <a:srgbClr val="000000"/>
              </a:solidFill>
              <a:latin typeface="Calibri"/>
              <a:ea typeface="ＭＳ Ｐゴシック" charset="0"/>
              <a:cs typeface="Calibri"/>
            </a:endParaRPr>
          </a:p>
          <a:p>
            <a:pPr lvl="1" eaLnBrk="1" hangingPunct="1">
              <a:defRPr/>
            </a:pPr>
            <a:r>
              <a:rPr lang="en-US" b="1" dirty="0">
                <a:solidFill>
                  <a:srgbClr val="000000"/>
                </a:solidFill>
                <a:latin typeface="Calibri"/>
                <a:ea typeface="ＭＳ Ｐゴシック" charset="0"/>
                <a:cs typeface="Calibri"/>
              </a:rPr>
              <a:t>Example: </a:t>
            </a:r>
          </a:p>
          <a:p>
            <a:pPr marL="800100" lvl="1" indent="-342900" eaLnBrk="1" hangingPunct="1">
              <a:buFont typeface="Arial" charset="0"/>
              <a:buChar char="•"/>
              <a:defRPr/>
            </a:pPr>
            <a:r>
              <a:rPr lang="en-US" dirty="0">
                <a:solidFill>
                  <a:srgbClr val="000000"/>
                </a:solidFill>
                <a:latin typeface="Calibri"/>
                <a:ea typeface="ＭＳ Ｐゴシック" charset="0"/>
                <a:cs typeface="Calibri"/>
              </a:rPr>
              <a:t>Science shows that EF skills are essential ingredients for life, and that they can be strengthened with practice</a:t>
            </a:r>
          </a:p>
          <a:p>
            <a:pPr marL="800100" lvl="1" indent="-342900" eaLnBrk="1" hangingPunct="1">
              <a:buFont typeface="Arial" charset="0"/>
              <a:buChar char="•"/>
              <a:defRPr/>
            </a:pPr>
            <a:r>
              <a:rPr lang="en-US" dirty="0">
                <a:solidFill>
                  <a:srgbClr val="000000"/>
                </a:solidFill>
                <a:latin typeface="Calibri"/>
                <a:ea typeface="ＭＳ Ｐゴシック" charset="0"/>
                <a:cs typeface="Calibri"/>
              </a:rPr>
              <a:t>Two-generational approaches to EF skill development in parents &amp; their children may produce sustainable change</a:t>
            </a:r>
          </a:p>
        </p:txBody>
      </p:sp>
      <p:grpSp>
        <p:nvGrpSpPr>
          <p:cNvPr id="2" name="Group 1"/>
          <p:cNvGrpSpPr>
            <a:grpSpLocks/>
          </p:cNvGrpSpPr>
          <p:nvPr/>
        </p:nvGrpSpPr>
        <p:grpSpPr bwMode="auto">
          <a:xfrm>
            <a:off x="457200" y="5532438"/>
            <a:ext cx="8128000" cy="1171575"/>
            <a:chOff x="723900" y="5532438"/>
            <a:chExt cx="8128000" cy="1171575"/>
          </a:xfrm>
        </p:grpSpPr>
        <p:pic>
          <p:nvPicPr>
            <p:cNvPr id="91142" name="Picture 2" descr="FOI logo - full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 y="5532438"/>
              <a:ext cx="29718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9" descr="CODTC_stacked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9376" y="6045200"/>
              <a:ext cx="4402524"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1141" name="Picture 3" descr="yinYang.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063" y="1092200"/>
            <a:ext cx="6778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878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878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786">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8786">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2865438"/>
            <a:ext cx="8229600" cy="1143000"/>
          </a:xfrm>
        </p:spPr>
        <p:txBody>
          <a:bodyPr/>
          <a:lstStyle/>
          <a:p>
            <a:r>
              <a:rPr lang="en-US" dirty="0" smtClean="0">
                <a:hlinkClick r:id="rId2"/>
              </a:rPr>
              <a:t>www.buildingbetterprograms.org</a:t>
            </a:r>
            <a:r>
              <a:rPr lang="en-US" dirty="0" smtClean="0"/>
              <a:t> </a:t>
            </a:r>
            <a:endParaRPr lang="en-US" dirty="0"/>
          </a:p>
        </p:txBody>
      </p:sp>
    </p:spTree>
    <p:extLst>
      <p:ext uri="{BB962C8B-B14F-4D97-AF65-F5344CB8AC3E}">
        <p14:creationId xmlns:p14="http://schemas.microsoft.com/office/powerpoint/2010/main" val="2620117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1913" y="274638"/>
            <a:ext cx="9082087" cy="1143000"/>
          </a:xfrm>
        </p:spPr>
        <p:txBody>
          <a:bodyPr anchor="t"/>
          <a:lstStyle/>
          <a:p>
            <a:r>
              <a:rPr lang="en-US" altLang="en-US" sz="3600" b="1" smtClean="0"/>
              <a:t>Self-Reported Executive Functioning</a:t>
            </a:r>
            <a:endParaRPr lang="en-US" altLang="en-US" sz="2800" b="1" smtClean="0"/>
          </a:p>
        </p:txBody>
      </p:sp>
      <p:sp>
        <p:nvSpPr>
          <p:cNvPr id="11" name="Content Placeholder 2"/>
          <p:cNvSpPr>
            <a:spLocks noGrp="1"/>
          </p:cNvSpPr>
          <p:nvPr>
            <p:ph idx="1"/>
          </p:nvPr>
        </p:nvSpPr>
        <p:spPr>
          <a:xfrm>
            <a:off x="195263" y="1260475"/>
            <a:ext cx="8821737" cy="4525963"/>
          </a:xfrm>
        </p:spPr>
        <p:txBody>
          <a:bodyPr/>
          <a:lstStyle/>
          <a:p>
            <a:pPr marL="0" indent="0">
              <a:lnSpc>
                <a:spcPct val="150000"/>
              </a:lnSpc>
              <a:spcBef>
                <a:spcPts val="800"/>
              </a:spcBef>
              <a:buFont typeface="Arial" charset="0"/>
              <a:buNone/>
              <a:defRPr/>
            </a:pPr>
            <a:r>
              <a:rPr lang="en-US" sz="2400" b="1" dirty="0" smtClean="0">
                <a:ea typeface="ＭＳ Ｐゴシック" charset="0"/>
                <a:cs typeface="Calibri" charset="0"/>
              </a:rPr>
              <a:t>Items from the </a:t>
            </a:r>
            <a:r>
              <a:rPr lang="en-US" sz="2400" b="1" dirty="0" err="1" smtClean="0">
                <a:ea typeface="ＭＳ Ｐゴシック" charset="0"/>
                <a:cs typeface="Calibri" charset="0"/>
              </a:rPr>
              <a:t>Dysexecutive</a:t>
            </a:r>
            <a:r>
              <a:rPr lang="en-US" sz="2400" b="1" dirty="0" smtClean="0">
                <a:ea typeface="ＭＳ Ｐゴシック" charset="0"/>
                <a:cs typeface="Calibri" charset="0"/>
              </a:rPr>
              <a:t> Questionnaire (DEX):</a:t>
            </a:r>
            <a:endParaRPr lang="en-US" sz="2200" b="1" dirty="0" smtClean="0">
              <a:solidFill>
                <a:srgbClr val="000000"/>
              </a:solidFill>
              <a:ea typeface="ＭＳ Ｐゴシック" charset="0"/>
            </a:endParaRPr>
          </a:p>
          <a:p>
            <a:pPr>
              <a:lnSpc>
                <a:spcPct val="150000"/>
              </a:lnSpc>
              <a:spcBef>
                <a:spcPts val="800"/>
              </a:spcBef>
              <a:buFont typeface="Arial" charset="0"/>
              <a:buChar char="•"/>
              <a:defRPr/>
            </a:pPr>
            <a:r>
              <a:rPr lang="en-US" sz="2200" dirty="0" smtClean="0">
                <a:solidFill>
                  <a:srgbClr val="000000"/>
                </a:solidFill>
                <a:ea typeface="ＭＳ Ｐゴシック" charset="0"/>
              </a:rPr>
              <a:t>I </a:t>
            </a:r>
            <a:r>
              <a:rPr lang="en-US" sz="2200" dirty="0">
                <a:solidFill>
                  <a:srgbClr val="000000"/>
                </a:solidFill>
                <a:ea typeface="ＭＳ Ｐゴシック" charset="0"/>
              </a:rPr>
              <a:t>have trouble making decisions, or deciding what I want to do</a:t>
            </a:r>
          </a:p>
          <a:p>
            <a:pPr>
              <a:lnSpc>
                <a:spcPct val="150000"/>
              </a:lnSpc>
              <a:spcBef>
                <a:spcPts val="800"/>
              </a:spcBef>
              <a:buFont typeface="Arial" charset="0"/>
              <a:buChar char="•"/>
              <a:defRPr/>
            </a:pPr>
            <a:r>
              <a:rPr lang="en-US" sz="2200" dirty="0">
                <a:solidFill>
                  <a:srgbClr val="000000"/>
                </a:solidFill>
                <a:ea typeface="ＭＳ Ｐゴシック" charset="0"/>
              </a:rPr>
              <a:t>I have difficulty thinking ahead and planning for the future</a:t>
            </a:r>
          </a:p>
          <a:p>
            <a:pPr>
              <a:lnSpc>
                <a:spcPct val="150000"/>
              </a:lnSpc>
              <a:spcBef>
                <a:spcPts val="800"/>
              </a:spcBef>
              <a:buFont typeface="Arial" charset="0"/>
              <a:buChar char="•"/>
              <a:defRPr/>
            </a:pPr>
            <a:r>
              <a:rPr lang="en-US" sz="2200" dirty="0">
                <a:solidFill>
                  <a:srgbClr val="000000"/>
                </a:solidFill>
                <a:ea typeface="ＭＳ Ｐゴシック" charset="0"/>
              </a:rPr>
              <a:t>I find it difficult to keep my mind on something, and am easily distracted</a:t>
            </a:r>
          </a:p>
          <a:p>
            <a:pPr>
              <a:lnSpc>
                <a:spcPct val="150000"/>
              </a:lnSpc>
              <a:spcBef>
                <a:spcPts val="800"/>
              </a:spcBef>
              <a:buFont typeface="Arial" charset="0"/>
              <a:buChar char="•"/>
              <a:defRPr/>
            </a:pPr>
            <a:r>
              <a:rPr lang="en-US" sz="2200" dirty="0">
                <a:solidFill>
                  <a:srgbClr val="000000"/>
                </a:solidFill>
                <a:ea typeface="ＭＳ Ｐゴシック" charset="0"/>
              </a:rPr>
              <a:t>I act without thinking, doing the first thing that comes to mind</a:t>
            </a:r>
          </a:p>
          <a:p>
            <a:pPr>
              <a:lnSpc>
                <a:spcPct val="150000"/>
              </a:lnSpc>
              <a:spcBef>
                <a:spcPts val="800"/>
              </a:spcBef>
              <a:buFont typeface="Arial" charset="0"/>
              <a:buChar char="•"/>
              <a:defRPr/>
            </a:pPr>
            <a:r>
              <a:rPr lang="en-US" sz="2200" dirty="0">
                <a:solidFill>
                  <a:srgbClr val="000000"/>
                </a:solidFill>
                <a:ea typeface="ＭＳ Ｐゴシック" charset="0"/>
              </a:rPr>
              <a:t>I lose my temper at the slightest thing</a:t>
            </a:r>
          </a:p>
          <a:p>
            <a:pPr>
              <a:lnSpc>
                <a:spcPct val="150000"/>
              </a:lnSpc>
              <a:spcBef>
                <a:spcPts val="800"/>
              </a:spcBef>
              <a:buFont typeface="Arial" charset="0"/>
              <a:buChar char="•"/>
              <a:defRPr/>
            </a:pPr>
            <a:r>
              <a:rPr lang="en-US" sz="2200" dirty="0">
                <a:solidFill>
                  <a:srgbClr val="000000"/>
                </a:solidFill>
                <a:ea typeface="ＭＳ Ｐゴシック" charset="0"/>
              </a:rPr>
              <a:t>I am unaware </a:t>
            </a:r>
            <a:r>
              <a:rPr lang="en-US" sz="2200" dirty="0" smtClean="0">
                <a:solidFill>
                  <a:srgbClr val="000000"/>
                </a:solidFill>
                <a:ea typeface="ＭＳ Ｐゴシック" charset="0"/>
              </a:rPr>
              <a:t>of</a:t>
            </a:r>
            <a:r>
              <a:rPr lang="en-US" sz="2200" dirty="0">
                <a:solidFill>
                  <a:srgbClr val="000000"/>
                </a:solidFill>
                <a:ea typeface="ＭＳ Ｐゴシック" charset="0"/>
              </a:rPr>
              <a:t>/</a:t>
            </a:r>
            <a:r>
              <a:rPr lang="en-US" sz="2200" dirty="0" smtClean="0">
                <a:solidFill>
                  <a:srgbClr val="000000"/>
                </a:solidFill>
                <a:ea typeface="ＭＳ Ｐゴシック" charset="0"/>
              </a:rPr>
              <a:t>unconcerned about </a:t>
            </a:r>
            <a:r>
              <a:rPr lang="en-US" sz="2200" dirty="0">
                <a:solidFill>
                  <a:srgbClr val="000000"/>
                </a:solidFill>
                <a:ea typeface="ＭＳ Ｐゴシック" charset="0"/>
              </a:rPr>
              <a:t>how others feel about my behavior</a:t>
            </a:r>
          </a:p>
          <a:p>
            <a:pPr>
              <a:lnSpc>
                <a:spcPct val="150000"/>
              </a:lnSpc>
              <a:spcBef>
                <a:spcPts val="800"/>
              </a:spcBef>
              <a:buFont typeface="Arial" charset="0"/>
              <a:buChar char="•"/>
              <a:defRPr/>
            </a:pPr>
            <a:r>
              <a:rPr lang="en-US" sz="2200" dirty="0">
                <a:solidFill>
                  <a:srgbClr val="000000"/>
                </a:solidFill>
                <a:ea typeface="ＭＳ Ｐゴシック" charset="0"/>
              </a:rPr>
              <a:t>I have difficulty realizing the extent of my problems</a:t>
            </a:r>
          </a:p>
          <a:p>
            <a:pPr>
              <a:lnSpc>
                <a:spcPct val="150000"/>
              </a:lnSpc>
              <a:buFont typeface="Arial" charset="0"/>
              <a:buChar char="•"/>
              <a:defRPr/>
            </a:pPr>
            <a:endParaRPr lang="en-US" sz="2200" dirty="0">
              <a:solidFill>
                <a:srgbClr val="000000"/>
              </a:solidFill>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7"/>
          <p:cNvSpPr>
            <a:spLocks noGrp="1"/>
          </p:cNvSpPr>
          <p:nvPr>
            <p:ph type="title"/>
          </p:nvPr>
        </p:nvSpPr>
        <p:spPr>
          <a:xfrm>
            <a:off x="-698500" y="0"/>
            <a:ext cx="10396538" cy="1066800"/>
          </a:xfrm>
        </p:spPr>
        <p:txBody>
          <a:bodyPr/>
          <a:lstStyle/>
          <a:p>
            <a:r>
              <a:rPr lang="en-US" altLang="en-US" sz="3600" smtClean="0"/>
              <a:t>Our behavior lies along a continuum</a:t>
            </a:r>
          </a:p>
        </p:txBody>
      </p:sp>
      <p:grpSp>
        <p:nvGrpSpPr>
          <p:cNvPr id="16" name="Group 15"/>
          <p:cNvGrpSpPr>
            <a:grpSpLocks/>
          </p:cNvGrpSpPr>
          <p:nvPr/>
        </p:nvGrpSpPr>
        <p:grpSpPr bwMode="auto">
          <a:xfrm>
            <a:off x="554038" y="1838325"/>
            <a:ext cx="8891587" cy="842963"/>
            <a:chOff x="554173" y="1837784"/>
            <a:chExt cx="8891705" cy="843875"/>
          </a:xfrm>
        </p:grpSpPr>
        <p:sp>
          <p:nvSpPr>
            <p:cNvPr id="43030" name="TextBox 46"/>
            <p:cNvSpPr txBox="1">
              <a:spLocks noChangeArrowheads="1"/>
            </p:cNvSpPr>
            <p:nvPr/>
          </p:nvSpPr>
          <p:spPr bwMode="auto">
            <a:xfrm>
              <a:off x="6821741" y="1850662"/>
              <a:ext cx="26241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i="1">
                  <a:solidFill>
                    <a:srgbClr val="0000FF"/>
                  </a:solidFill>
                </a:rPr>
                <a:t>Proactive</a:t>
              </a:r>
            </a:p>
            <a:p>
              <a:pPr eaLnBrk="1" hangingPunct="1">
                <a:spcBef>
                  <a:spcPct val="0"/>
                </a:spcBef>
                <a:buFontTx/>
                <a:buNone/>
              </a:pPr>
              <a:r>
                <a:rPr lang="en-US" altLang="en-US" sz="2400" b="1">
                  <a:solidFill>
                    <a:srgbClr val="0000FF"/>
                  </a:solidFill>
                </a:rPr>
                <a:t>Goal-directed</a:t>
              </a:r>
            </a:p>
          </p:txBody>
        </p:sp>
        <p:sp>
          <p:nvSpPr>
            <p:cNvPr id="53" name="Left-Right Arrow 52"/>
            <p:cNvSpPr>
              <a:spLocks noChangeArrowheads="1"/>
            </p:cNvSpPr>
            <p:nvPr/>
          </p:nvSpPr>
          <p:spPr bwMode="auto">
            <a:xfrm>
              <a:off x="2095655" y="1976046"/>
              <a:ext cx="4557773" cy="607081"/>
            </a:xfrm>
            <a:prstGeom prst="leftRightArrow">
              <a:avLst>
                <a:gd name="adj1" fmla="val 50000"/>
                <a:gd name="adj2" fmla="val 50016"/>
              </a:avLst>
            </a:prstGeom>
            <a:gradFill rotWithShape="1">
              <a:gsLst>
                <a:gs pos="0">
                  <a:srgbClr val="FF0000">
                    <a:alpha val="89000"/>
                  </a:srgbClr>
                </a:gs>
                <a:gs pos="19000">
                  <a:srgbClr val="FF0000">
                    <a:alpha val="89000"/>
                  </a:srgbClr>
                </a:gs>
                <a:gs pos="100000">
                  <a:srgbClr val="0000FF">
                    <a:alpha val="89000"/>
                  </a:srgbClr>
                </a:gs>
              </a:gsLst>
              <a:lin ang="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43032" name="TextBox 47"/>
            <p:cNvSpPr txBox="1">
              <a:spLocks noChangeArrowheads="1"/>
            </p:cNvSpPr>
            <p:nvPr/>
          </p:nvSpPr>
          <p:spPr bwMode="auto">
            <a:xfrm>
              <a:off x="554173" y="1837784"/>
              <a:ext cx="1437338" cy="830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i="1">
                  <a:solidFill>
                    <a:srgbClr val="FF0000"/>
                  </a:solidFill>
                </a:rPr>
                <a:t>Reactive</a:t>
              </a:r>
              <a:r>
                <a:rPr lang="en-US" altLang="en-US" sz="2400" b="1">
                  <a:solidFill>
                    <a:srgbClr val="FF0000"/>
                  </a:solidFill>
                </a:rPr>
                <a:t> </a:t>
              </a:r>
            </a:p>
            <a:p>
              <a:pPr eaLnBrk="1" hangingPunct="1">
                <a:spcBef>
                  <a:spcPct val="0"/>
                </a:spcBef>
                <a:buFontTx/>
                <a:buNone/>
              </a:pPr>
              <a:r>
                <a:rPr lang="en-US" altLang="en-US" sz="2400" b="1">
                  <a:solidFill>
                    <a:srgbClr val="FF0000"/>
                  </a:solidFill>
                </a:rPr>
                <a:t>Impulsive</a:t>
              </a:r>
            </a:p>
          </p:txBody>
        </p:sp>
      </p:grpSp>
      <p:grpSp>
        <p:nvGrpSpPr>
          <p:cNvPr id="8" name="Group 7"/>
          <p:cNvGrpSpPr>
            <a:grpSpLocks/>
          </p:cNvGrpSpPr>
          <p:nvPr/>
        </p:nvGrpSpPr>
        <p:grpSpPr bwMode="auto">
          <a:xfrm>
            <a:off x="307975" y="3222625"/>
            <a:ext cx="7561263" cy="460375"/>
            <a:chOff x="308359" y="3221979"/>
            <a:chExt cx="7560176" cy="461666"/>
          </a:xfrm>
        </p:grpSpPr>
        <p:sp>
          <p:nvSpPr>
            <p:cNvPr id="43026" name="TextBox 49"/>
            <p:cNvSpPr txBox="1">
              <a:spLocks noChangeArrowheads="1"/>
            </p:cNvSpPr>
            <p:nvPr/>
          </p:nvSpPr>
          <p:spPr bwMode="auto">
            <a:xfrm>
              <a:off x="6841162" y="3221979"/>
              <a:ext cx="1027373"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a:t>Future</a:t>
              </a:r>
            </a:p>
          </p:txBody>
        </p:sp>
        <p:sp>
          <p:nvSpPr>
            <p:cNvPr id="43027" name="TextBox 50"/>
            <p:cNvSpPr txBox="1">
              <a:spLocks noChangeArrowheads="1"/>
            </p:cNvSpPr>
            <p:nvPr/>
          </p:nvSpPr>
          <p:spPr bwMode="auto">
            <a:xfrm>
              <a:off x="308359" y="3221979"/>
              <a:ext cx="1581205"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a:t>Right now!</a:t>
              </a:r>
            </a:p>
          </p:txBody>
        </p:sp>
        <p:cxnSp>
          <p:nvCxnSpPr>
            <p:cNvPr id="7" name="Straight Arrow Connector 6"/>
            <p:cNvCxnSpPr>
              <a:cxnSpLocks noChangeShapeType="1"/>
            </p:cNvCxnSpPr>
            <p:nvPr/>
          </p:nvCxnSpPr>
          <p:spPr bwMode="auto">
            <a:xfrm>
              <a:off x="1979757" y="3452813"/>
              <a:ext cx="4811020" cy="0"/>
            </a:xfrm>
            <a:prstGeom prst="straightConnector1">
              <a:avLst/>
            </a:prstGeom>
            <a:noFill/>
            <a:ln w="25400">
              <a:solidFill>
                <a:schemeClr val="tx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3029" name="TextBox 53"/>
            <p:cNvSpPr txBox="1">
              <a:spLocks noChangeArrowheads="1"/>
            </p:cNvSpPr>
            <p:nvPr/>
          </p:nvSpPr>
          <p:spPr bwMode="auto">
            <a:xfrm>
              <a:off x="3059378" y="3221979"/>
              <a:ext cx="2370394" cy="461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a:t>Time Orientation</a:t>
              </a:r>
            </a:p>
          </p:txBody>
        </p:sp>
      </p:grpSp>
      <p:grpSp>
        <p:nvGrpSpPr>
          <p:cNvPr id="9" name="Group 8"/>
          <p:cNvGrpSpPr>
            <a:grpSpLocks/>
          </p:cNvGrpSpPr>
          <p:nvPr/>
        </p:nvGrpSpPr>
        <p:grpSpPr bwMode="auto">
          <a:xfrm>
            <a:off x="1176338" y="3851275"/>
            <a:ext cx="6935787" cy="461963"/>
            <a:chOff x="1176581" y="3851927"/>
            <a:chExt cx="6935017" cy="461665"/>
          </a:xfrm>
        </p:grpSpPr>
        <p:sp>
          <p:nvSpPr>
            <p:cNvPr id="43022" name="TextBox 61"/>
            <p:cNvSpPr txBox="1">
              <a:spLocks noChangeArrowheads="1"/>
            </p:cNvSpPr>
            <p:nvPr/>
          </p:nvSpPr>
          <p:spPr bwMode="auto">
            <a:xfrm>
              <a:off x="6841162" y="3851927"/>
              <a:ext cx="1270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a:t>Multiple</a:t>
              </a:r>
            </a:p>
          </p:txBody>
        </p:sp>
        <p:sp>
          <p:nvSpPr>
            <p:cNvPr id="43023" name="TextBox 62"/>
            <p:cNvSpPr txBox="1">
              <a:spLocks noChangeArrowheads="1"/>
            </p:cNvSpPr>
            <p:nvPr/>
          </p:nvSpPr>
          <p:spPr bwMode="auto">
            <a:xfrm>
              <a:off x="1176581" y="3851927"/>
              <a:ext cx="712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a:t>One </a:t>
              </a:r>
            </a:p>
          </p:txBody>
        </p:sp>
        <p:cxnSp>
          <p:nvCxnSpPr>
            <p:cNvPr id="35" name="Straight Arrow Connector 34"/>
            <p:cNvCxnSpPr>
              <a:cxnSpLocks noChangeShapeType="1"/>
            </p:cNvCxnSpPr>
            <p:nvPr/>
          </p:nvCxnSpPr>
          <p:spPr bwMode="auto">
            <a:xfrm>
              <a:off x="1979767" y="4126388"/>
              <a:ext cx="4811178" cy="0"/>
            </a:xfrm>
            <a:prstGeom prst="straightConnector1">
              <a:avLst/>
            </a:prstGeom>
            <a:noFill/>
            <a:ln w="25400">
              <a:solidFill>
                <a:schemeClr val="tx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3025" name="TextBox 65"/>
            <p:cNvSpPr txBox="1">
              <a:spLocks noChangeArrowheads="1"/>
            </p:cNvSpPr>
            <p:nvPr/>
          </p:nvSpPr>
          <p:spPr bwMode="auto">
            <a:xfrm>
              <a:off x="2950452" y="3851927"/>
              <a:ext cx="2588246"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a:t>Factors considered</a:t>
              </a:r>
            </a:p>
          </p:txBody>
        </p:sp>
      </p:grpSp>
      <p:grpSp>
        <p:nvGrpSpPr>
          <p:cNvPr id="10" name="Group 9"/>
          <p:cNvGrpSpPr>
            <a:grpSpLocks/>
          </p:cNvGrpSpPr>
          <p:nvPr/>
        </p:nvGrpSpPr>
        <p:grpSpPr bwMode="auto">
          <a:xfrm>
            <a:off x="1230313" y="4497388"/>
            <a:ext cx="7450137" cy="460375"/>
            <a:chOff x="1230409" y="4496826"/>
            <a:chExt cx="7449267" cy="461665"/>
          </a:xfrm>
        </p:grpSpPr>
        <p:sp>
          <p:nvSpPr>
            <p:cNvPr id="43018" name="TextBox 65"/>
            <p:cNvSpPr txBox="1">
              <a:spLocks noChangeArrowheads="1"/>
            </p:cNvSpPr>
            <p:nvPr/>
          </p:nvSpPr>
          <p:spPr bwMode="auto">
            <a:xfrm>
              <a:off x="1230409" y="4496826"/>
              <a:ext cx="6591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a:t>Self</a:t>
              </a:r>
            </a:p>
          </p:txBody>
        </p:sp>
        <p:sp>
          <p:nvSpPr>
            <p:cNvPr id="43019" name="TextBox 65"/>
            <p:cNvSpPr txBox="1">
              <a:spLocks noChangeArrowheads="1"/>
            </p:cNvSpPr>
            <p:nvPr/>
          </p:nvSpPr>
          <p:spPr bwMode="auto">
            <a:xfrm>
              <a:off x="6841162" y="4496826"/>
              <a:ext cx="1838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a:t>Self &amp; others</a:t>
              </a:r>
            </a:p>
          </p:txBody>
        </p:sp>
        <p:cxnSp>
          <p:nvCxnSpPr>
            <p:cNvPr id="36" name="Straight Arrow Connector 35"/>
            <p:cNvCxnSpPr>
              <a:cxnSpLocks noChangeShapeType="1"/>
            </p:cNvCxnSpPr>
            <p:nvPr/>
          </p:nvCxnSpPr>
          <p:spPr bwMode="auto">
            <a:xfrm>
              <a:off x="1979621" y="4773825"/>
              <a:ext cx="4811150" cy="0"/>
            </a:xfrm>
            <a:prstGeom prst="straightConnector1">
              <a:avLst/>
            </a:prstGeom>
            <a:noFill/>
            <a:ln w="25400">
              <a:solidFill>
                <a:schemeClr val="tx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3021" name="TextBox 65"/>
            <p:cNvSpPr txBox="1">
              <a:spLocks noChangeArrowheads="1"/>
            </p:cNvSpPr>
            <p:nvPr/>
          </p:nvSpPr>
          <p:spPr bwMode="auto">
            <a:xfrm>
              <a:off x="3790515" y="4496826"/>
              <a:ext cx="908121"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a:t>Focus</a:t>
              </a:r>
            </a:p>
          </p:txBody>
        </p:sp>
      </p:grpSp>
      <p:grpSp>
        <p:nvGrpSpPr>
          <p:cNvPr id="15" name="Group 14"/>
          <p:cNvGrpSpPr>
            <a:grpSpLocks/>
          </p:cNvGrpSpPr>
          <p:nvPr/>
        </p:nvGrpSpPr>
        <p:grpSpPr bwMode="auto">
          <a:xfrm>
            <a:off x="5959475" y="5148263"/>
            <a:ext cx="3084513" cy="1452562"/>
            <a:chOff x="6660148" y="5185840"/>
            <a:chExt cx="2508776" cy="1453297"/>
          </a:xfrm>
        </p:grpSpPr>
        <p:sp>
          <p:nvSpPr>
            <p:cNvPr id="13" name="Up Arrow 12"/>
            <p:cNvSpPr>
              <a:spLocks noChangeArrowheads="1"/>
            </p:cNvSpPr>
            <p:nvPr/>
          </p:nvSpPr>
          <p:spPr bwMode="auto">
            <a:xfrm>
              <a:off x="7718921" y="5185840"/>
              <a:ext cx="393812" cy="622615"/>
            </a:xfrm>
            <a:prstGeom prst="upArrow">
              <a:avLst>
                <a:gd name="adj1" fmla="val 50000"/>
                <a:gd name="adj2" fmla="val 49999"/>
              </a:avLst>
            </a:prstGeom>
            <a:solidFill>
              <a:srgbClr val="FFFF00"/>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
          <p:nvSpPr>
            <p:cNvPr id="43017" name="Rectangle 4"/>
            <p:cNvSpPr>
              <a:spLocks noChangeArrowheads="1"/>
            </p:cNvSpPr>
            <p:nvPr/>
          </p:nvSpPr>
          <p:spPr bwMode="auto">
            <a:xfrm>
              <a:off x="6660148" y="5808140"/>
              <a:ext cx="2508776" cy="830997"/>
            </a:xfrm>
            <a:prstGeom prst="rect">
              <a:avLst/>
            </a:prstGeom>
            <a:solidFill>
              <a:srgbClr val="FFFF00"/>
            </a:solidFill>
            <a:ln w="9525">
              <a:solidFill>
                <a:srgbClr val="00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a:t>EFs: skills that support </a:t>
              </a:r>
            </a:p>
            <a:p>
              <a:pPr algn="ctr" eaLnBrk="1" hangingPunct="1">
                <a:spcBef>
                  <a:spcPct val="0"/>
                </a:spcBef>
                <a:buFontTx/>
                <a:buNone/>
              </a:pPr>
              <a:r>
                <a:rPr lang="en-US" altLang="en-US" sz="2400" b="1"/>
                <a:t>goal-directed behavior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50"/>
                                        <p:tgtEl>
                                          <p:spTgt spid="15"/>
                                        </p:tgtEl>
                                        <p:attrNameLst>
                                          <p:attrName>ppt_y</p:attrName>
                                        </p:attrNameLst>
                                      </p:cBhvr>
                                      <p:tavLst>
                                        <p:tav tm="0">
                                          <p:val>
                                            <p:strVal val="#ppt_y+#ppt_h*1.125000"/>
                                          </p:val>
                                        </p:tav>
                                        <p:tav tm="100000">
                                          <p:val>
                                            <p:strVal val="#ppt_y"/>
                                          </p:val>
                                        </p:tav>
                                      </p:tavLst>
                                    </p:anim>
                                    <p:animEffect transition="in" filter="wipe(up)">
                                      <p:cBhvr>
                                        <p:cTn id="25"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7"/>
          <p:cNvSpPr>
            <a:spLocks noGrp="1"/>
          </p:cNvSpPr>
          <p:nvPr>
            <p:ph type="title"/>
          </p:nvPr>
        </p:nvSpPr>
        <p:spPr>
          <a:xfrm>
            <a:off x="306388" y="52388"/>
            <a:ext cx="8591550" cy="1066800"/>
          </a:xfrm>
        </p:spPr>
        <p:txBody>
          <a:bodyPr/>
          <a:lstStyle/>
          <a:p>
            <a:r>
              <a:rPr lang="en-US" altLang="en-US" sz="3800" smtClean="0"/>
              <a:t>Factors that influence behavior </a:t>
            </a:r>
          </a:p>
        </p:txBody>
      </p:sp>
      <p:grpSp>
        <p:nvGrpSpPr>
          <p:cNvPr id="98306" name="Group 26"/>
          <p:cNvGrpSpPr>
            <a:grpSpLocks/>
          </p:cNvGrpSpPr>
          <p:nvPr/>
        </p:nvGrpSpPr>
        <p:grpSpPr bwMode="auto">
          <a:xfrm>
            <a:off x="1716088" y="1417638"/>
            <a:ext cx="3465512" cy="2122487"/>
            <a:chOff x="241882" y="2793972"/>
            <a:chExt cx="3465532" cy="2123479"/>
          </a:xfrm>
        </p:grpSpPr>
        <p:sp>
          <p:nvSpPr>
            <p:cNvPr id="45066" name="TextBox 27"/>
            <p:cNvSpPr txBox="1">
              <a:spLocks noChangeArrowheads="1"/>
            </p:cNvSpPr>
            <p:nvPr/>
          </p:nvSpPr>
          <p:spPr bwMode="auto">
            <a:xfrm>
              <a:off x="241882" y="2793972"/>
              <a:ext cx="3465532" cy="83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400" b="1"/>
                <a:t>Financial instability</a:t>
              </a:r>
            </a:p>
            <a:p>
              <a:pPr algn="ctr" eaLnBrk="1" hangingPunct="1">
                <a:spcBef>
                  <a:spcPct val="0"/>
                </a:spcBef>
                <a:buFontTx/>
                <a:buNone/>
              </a:pPr>
              <a:r>
                <a:rPr lang="en-US" altLang="en-US" sz="2400" b="1"/>
                <a:t>Chronic stress</a:t>
              </a:r>
            </a:p>
          </p:txBody>
        </p:sp>
        <p:sp>
          <p:nvSpPr>
            <p:cNvPr id="29" name="Lightning Bolt 28"/>
            <p:cNvSpPr>
              <a:spLocks noChangeArrowheads="1"/>
            </p:cNvSpPr>
            <p:nvPr/>
          </p:nvSpPr>
          <p:spPr bwMode="auto">
            <a:xfrm rot="18854165" flipH="1">
              <a:off x="1479071" y="3932127"/>
              <a:ext cx="1188005" cy="782643"/>
            </a:xfrm>
            <a:prstGeom prst="lightningBolt">
              <a:avLst/>
            </a:prstGeom>
            <a:solidFill>
              <a:srgbClr val="FFFF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latin typeface="+mn-lt"/>
                <a:ea typeface="+mn-ea"/>
              </a:endParaRPr>
            </a:p>
          </p:txBody>
        </p:sp>
      </p:grpSp>
      <p:grpSp>
        <p:nvGrpSpPr>
          <p:cNvPr id="98307" name="Group 29"/>
          <p:cNvGrpSpPr>
            <a:grpSpLocks/>
          </p:cNvGrpSpPr>
          <p:nvPr/>
        </p:nvGrpSpPr>
        <p:grpSpPr bwMode="auto">
          <a:xfrm>
            <a:off x="5257800" y="1958975"/>
            <a:ext cx="3797300" cy="2720975"/>
            <a:chOff x="3439011" y="600982"/>
            <a:chExt cx="3797870" cy="2720009"/>
          </a:xfrm>
        </p:grpSpPr>
        <p:sp>
          <p:nvSpPr>
            <p:cNvPr id="45064" name="TextBox 30"/>
            <p:cNvSpPr txBox="1">
              <a:spLocks noChangeArrowheads="1"/>
            </p:cNvSpPr>
            <p:nvPr/>
          </p:nvSpPr>
          <p:spPr bwMode="auto">
            <a:xfrm>
              <a:off x="3439011" y="600982"/>
              <a:ext cx="3797870" cy="15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a:t>Behaviors &amp; programs that combat life challenges, reduce stress levels, and build EF skills</a:t>
              </a:r>
            </a:p>
          </p:txBody>
        </p:sp>
        <p:sp>
          <p:nvSpPr>
            <p:cNvPr id="32" name="Down Arrow 31"/>
            <p:cNvSpPr>
              <a:spLocks noChangeArrowheads="1"/>
            </p:cNvSpPr>
            <p:nvPr/>
          </p:nvSpPr>
          <p:spPr bwMode="auto">
            <a:xfrm rot="2439277">
              <a:off x="3948675" y="2149832"/>
              <a:ext cx="384233" cy="1171159"/>
            </a:xfrm>
            <a:prstGeom prst="downArrow">
              <a:avLst>
                <a:gd name="adj1" fmla="val 50000"/>
                <a:gd name="adj2" fmla="val 49996"/>
              </a:avLst>
            </a:prstGeom>
            <a:solidFill>
              <a:srgbClr val="0000FF"/>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latin typeface="+mn-lt"/>
                <a:ea typeface="+mn-ea"/>
              </a:endParaRPr>
            </a:p>
          </p:txBody>
        </p:sp>
      </p:grpSp>
      <p:pic>
        <p:nvPicPr>
          <p:cNvPr id="45061" name="Picture 32" descr="10423772.jpg"/>
          <p:cNvPicPr>
            <a:picLocks noChangeAspect="1"/>
          </p:cNvPicPr>
          <p:nvPr/>
        </p:nvPicPr>
        <p:blipFill>
          <a:blip r:embed="rId3">
            <a:extLst>
              <a:ext uri="{28A0092B-C50C-407E-A947-70E740481C1C}">
                <a14:useLocalDpi xmlns:a14="http://schemas.microsoft.com/office/drawing/2010/main" val="0"/>
              </a:ext>
            </a:extLst>
          </a:blip>
          <a:srcRect t="28011"/>
          <a:stretch>
            <a:fillRect/>
          </a:stretch>
        </p:blipFill>
        <p:spPr bwMode="auto">
          <a:xfrm>
            <a:off x="2432050" y="3644900"/>
            <a:ext cx="4029075"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Box 33"/>
          <p:cNvSpPr txBox="1">
            <a:spLocks noChangeArrowheads="1"/>
          </p:cNvSpPr>
          <p:nvPr/>
        </p:nvSpPr>
        <p:spPr bwMode="auto">
          <a:xfrm>
            <a:off x="6461125" y="4576763"/>
            <a:ext cx="2624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a:solidFill>
                  <a:srgbClr val="0000FF"/>
                </a:solidFill>
              </a:rPr>
              <a:t>Proactive,</a:t>
            </a:r>
          </a:p>
          <a:p>
            <a:pPr eaLnBrk="1" hangingPunct="1">
              <a:spcBef>
                <a:spcPct val="0"/>
              </a:spcBef>
              <a:buFontTx/>
              <a:buNone/>
            </a:pPr>
            <a:r>
              <a:rPr lang="en-US" altLang="en-US" sz="2400" b="1">
                <a:solidFill>
                  <a:srgbClr val="0000FF"/>
                </a:solidFill>
              </a:rPr>
              <a:t>goal-directed</a:t>
            </a:r>
          </a:p>
          <a:p>
            <a:pPr eaLnBrk="1" hangingPunct="1">
              <a:spcBef>
                <a:spcPct val="0"/>
              </a:spcBef>
              <a:buFontTx/>
              <a:buNone/>
            </a:pPr>
            <a:r>
              <a:rPr lang="en-US" altLang="en-US" sz="2400" b="1">
                <a:solidFill>
                  <a:srgbClr val="0000FF"/>
                </a:solidFill>
              </a:rPr>
              <a:t>behavior</a:t>
            </a:r>
          </a:p>
        </p:txBody>
      </p:sp>
      <p:sp>
        <p:nvSpPr>
          <p:cNvPr id="45063" name="TextBox 34"/>
          <p:cNvSpPr txBox="1">
            <a:spLocks noChangeArrowheads="1"/>
          </p:cNvSpPr>
          <p:nvPr/>
        </p:nvSpPr>
        <p:spPr bwMode="auto">
          <a:xfrm>
            <a:off x="1385888" y="3376613"/>
            <a:ext cx="1466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b="1">
                <a:solidFill>
                  <a:srgbClr val="BF2F37"/>
                </a:solidFill>
              </a:rPr>
              <a:t>Reactive, </a:t>
            </a:r>
          </a:p>
          <a:p>
            <a:pPr eaLnBrk="1" hangingPunct="1">
              <a:spcBef>
                <a:spcPct val="0"/>
              </a:spcBef>
              <a:buFontTx/>
              <a:buNone/>
            </a:pPr>
            <a:r>
              <a:rPr lang="en-US" altLang="en-US" sz="2400" b="1">
                <a:solidFill>
                  <a:srgbClr val="BF2F37"/>
                </a:solidFill>
              </a:rPr>
              <a:t>impulsive</a:t>
            </a:r>
          </a:p>
          <a:p>
            <a:pPr eaLnBrk="1" hangingPunct="1">
              <a:spcBef>
                <a:spcPct val="0"/>
              </a:spcBef>
              <a:buFontTx/>
              <a:buNone/>
            </a:pPr>
            <a:r>
              <a:rPr lang="en-US" altLang="en-US" sz="2400" b="1">
                <a:solidFill>
                  <a:srgbClr val="BF2F37"/>
                </a:solidFill>
              </a:rPr>
              <a:t>behavior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5049838" y="3300413"/>
            <a:ext cx="4059237" cy="3373437"/>
            <a:chOff x="5084226" y="3299767"/>
            <a:chExt cx="4059774" cy="3374117"/>
          </a:xfrm>
        </p:grpSpPr>
        <p:pic>
          <p:nvPicPr>
            <p:cNvPr id="47119" name="Picture 41" descr="english_bra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4226" y="3774603"/>
              <a:ext cx="4059774" cy="289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a:spLocks noChangeArrowheads="1"/>
            </p:cNvSpPr>
            <p:nvPr/>
          </p:nvSpPr>
          <p:spPr bwMode="auto">
            <a:xfrm rot="-1964612">
              <a:off x="7414984" y="4319147"/>
              <a:ext cx="596979" cy="1394106"/>
            </a:xfrm>
            <a:prstGeom prst="ellipse">
              <a:avLst/>
            </a:prstGeom>
            <a:solidFill>
              <a:srgbClr val="8000FF">
                <a:alpha val="47058"/>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defRPr/>
              </a:pPr>
              <a:endParaRPr lang="en-US" dirty="0">
                <a:solidFill>
                  <a:schemeClr val="lt1"/>
                </a:solidFill>
                <a:latin typeface="Calibri"/>
                <a:ea typeface="+mn-ea"/>
              </a:endParaRPr>
            </a:p>
          </p:txBody>
        </p:sp>
        <p:sp>
          <p:nvSpPr>
            <p:cNvPr id="47121" name="TextBox 2"/>
            <p:cNvSpPr txBox="1">
              <a:spLocks noChangeArrowheads="1"/>
            </p:cNvSpPr>
            <p:nvPr/>
          </p:nvSpPr>
          <p:spPr bwMode="auto">
            <a:xfrm>
              <a:off x="6388100" y="3299767"/>
              <a:ext cx="24426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a:solidFill>
                    <a:srgbClr val="8000FF"/>
                  </a:solidFill>
                  <a:latin typeface="Arial" panose="020B0604020202020204" pitchFamily="34" charset="0"/>
                </a:rPr>
                <a:t>Prefrontal cortex</a:t>
              </a:r>
            </a:p>
          </p:txBody>
        </p:sp>
      </p:grpSp>
      <p:sp>
        <p:nvSpPr>
          <p:cNvPr id="47107" name="Title 1"/>
          <p:cNvSpPr>
            <a:spLocks noGrp="1"/>
          </p:cNvSpPr>
          <p:nvPr>
            <p:ph type="title"/>
          </p:nvPr>
        </p:nvSpPr>
        <p:spPr>
          <a:xfrm>
            <a:off x="468313" y="53975"/>
            <a:ext cx="8229600" cy="1143000"/>
          </a:xfrm>
        </p:spPr>
        <p:txBody>
          <a:bodyPr/>
          <a:lstStyle/>
          <a:p>
            <a:r>
              <a:rPr lang="en-US" altLang="en-US" smtClean="0"/>
              <a:t>Adult EF skills</a:t>
            </a:r>
          </a:p>
        </p:txBody>
      </p:sp>
      <p:sp>
        <p:nvSpPr>
          <p:cNvPr id="54282" name="TextBox 8"/>
          <p:cNvSpPr txBox="1">
            <a:spLocks noChangeArrowheads="1"/>
          </p:cNvSpPr>
          <p:nvPr/>
        </p:nvSpPr>
        <p:spPr bwMode="auto">
          <a:xfrm>
            <a:off x="139700" y="960438"/>
            <a:ext cx="88122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2200"/>
              <a:t>Framework based on skills that adults need to get &amp; keep a job, pay rent, care for children, etc.</a:t>
            </a:r>
          </a:p>
          <a:p>
            <a:pPr>
              <a:spcBef>
                <a:spcPct val="0"/>
              </a:spcBef>
            </a:pPr>
            <a:r>
              <a:rPr lang="en-US" altLang="en-US" sz="2200"/>
              <a:t>Informed by cognitive neuroscience research</a:t>
            </a:r>
          </a:p>
          <a:p>
            <a:pPr>
              <a:spcBef>
                <a:spcPct val="0"/>
              </a:spcBef>
            </a:pPr>
            <a:r>
              <a:rPr lang="en-US" altLang="en-US" sz="2200"/>
              <a:t>Slightly different from framework commonly used to describe EF skills in children (working memory, inhibitory control, cognitive flexibility)</a:t>
            </a:r>
          </a:p>
          <a:p>
            <a:pPr>
              <a:spcBef>
                <a:spcPct val="0"/>
              </a:spcBef>
            </a:pPr>
            <a:endParaRPr lang="en-US" altLang="en-US" sz="2200"/>
          </a:p>
        </p:txBody>
      </p:sp>
      <p:grpSp>
        <p:nvGrpSpPr>
          <p:cNvPr id="4" name="Group 3"/>
          <p:cNvGrpSpPr>
            <a:grpSpLocks/>
          </p:cNvGrpSpPr>
          <p:nvPr/>
        </p:nvGrpSpPr>
        <p:grpSpPr bwMode="auto">
          <a:xfrm>
            <a:off x="158750" y="3084513"/>
            <a:ext cx="5032375" cy="3348037"/>
            <a:chOff x="140433" y="2509838"/>
            <a:chExt cx="5854765" cy="3681412"/>
          </a:xfrm>
        </p:grpSpPr>
        <p:sp>
          <p:nvSpPr>
            <p:cNvPr id="5" name="Rounded Rectangle 4"/>
            <p:cNvSpPr>
              <a:spLocks noChangeArrowheads="1"/>
            </p:cNvSpPr>
            <p:nvPr/>
          </p:nvSpPr>
          <p:spPr bwMode="auto">
            <a:xfrm>
              <a:off x="140433" y="2509838"/>
              <a:ext cx="2654038" cy="1628619"/>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lstStyle/>
            <a:p>
              <a:pPr algn="ctr" defTabSz="914400" eaLnBrk="1" fontAlgn="auto" hangingPunct="1">
                <a:spcBef>
                  <a:spcPts val="0"/>
                </a:spcBef>
                <a:spcAft>
                  <a:spcPts val="0"/>
                </a:spcAft>
                <a:defRPr/>
              </a:pPr>
              <a:endParaRPr lang="en-US" sz="2200" b="1" dirty="0">
                <a:solidFill>
                  <a:prstClr val="black"/>
                </a:solidFill>
                <a:latin typeface="Calibri"/>
                <a:ea typeface="+mn-ea"/>
                <a:cs typeface="Calibri"/>
              </a:endParaRPr>
            </a:p>
          </p:txBody>
        </p:sp>
        <p:sp>
          <p:nvSpPr>
            <p:cNvPr id="7" name="Rounded Rectangle 6"/>
            <p:cNvSpPr>
              <a:spLocks noChangeArrowheads="1"/>
            </p:cNvSpPr>
            <p:nvPr/>
          </p:nvSpPr>
          <p:spPr bwMode="auto">
            <a:xfrm>
              <a:off x="3341162" y="2509838"/>
              <a:ext cx="2654036" cy="1628619"/>
            </a:xfrm>
            <a:prstGeom prst="roundRect">
              <a:avLst>
                <a:gd name="adj" fmla="val 16667"/>
              </a:avLst>
            </a:prstGeom>
            <a:solidFill>
              <a:srgbClr val="BF2F37"/>
            </a:solidFill>
            <a:ln w="9525">
              <a:solidFill>
                <a:srgbClr val="000000"/>
              </a:solidFill>
              <a:round/>
              <a:headEnd/>
              <a:tailEnd/>
            </a:ln>
            <a:effectLst>
              <a:outerShdw blurRad="40000" dist="23000" dir="5400000" rotWithShape="0">
                <a:srgbClr val="808080">
                  <a:alpha val="34999"/>
                </a:srgbClr>
              </a:outerShdw>
            </a:effectLst>
          </p:spPr>
          <p:txBody>
            <a:bodyPr/>
            <a:lstStyle/>
            <a:p>
              <a:pPr algn="ctr" defTabSz="914400" eaLnBrk="1" fontAlgn="auto" hangingPunct="1">
                <a:spcBef>
                  <a:spcPts val="0"/>
                </a:spcBef>
                <a:spcAft>
                  <a:spcPts val="0"/>
                </a:spcAft>
                <a:defRPr/>
              </a:pPr>
              <a:endParaRPr lang="en-US" sz="2200" b="1" dirty="0">
                <a:solidFill>
                  <a:prstClr val="black"/>
                </a:solidFill>
                <a:latin typeface="Calibri"/>
                <a:ea typeface="+mn-ea"/>
                <a:cs typeface="Calibri"/>
              </a:endParaRPr>
            </a:p>
          </p:txBody>
        </p:sp>
        <p:sp>
          <p:nvSpPr>
            <p:cNvPr id="8" name="Rounded Rectangle 7"/>
            <p:cNvSpPr>
              <a:spLocks noChangeArrowheads="1"/>
            </p:cNvSpPr>
            <p:nvPr/>
          </p:nvSpPr>
          <p:spPr bwMode="auto">
            <a:xfrm>
              <a:off x="1930108" y="4564376"/>
              <a:ext cx="2654036" cy="1626874"/>
            </a:xfrm>
            <a:prstGeom prst="roundRect">
              <a:avLst>
                <a:gd name="adj" fmla="val 16667"/>
              </a:avLst>
            </a:prstGeom>
            <a:solidFill>
              <a:srgbClr val="008000"/>
            </a:solidFill>
            <a:ln w="9525">
              <a:solidFill>
                <a:schemeClr val="tx1"/>
              </a:solidFill>
              <a:round/>
              <a:headEnd/>
              <a:tailEnd/>
            </a:ln>
            <a:effectLst>
              <a:outerShdw blurRad="40000" dist="23000" dir="5400000" rotWithShape="0">
                <a:srgbClr val="808080">
                  <a:alpha val="34999"/>
                </a:srgbClr>
              </a:outerShdw>
            </a:effectLst>
          </p:spPr>
          <p:txBody>
            <a:bodyPr/>
            <a:lstStyle/>
            <a:p>
              <a:pPr algn="ctr" defTabSz="914400" eaLnBrk="1" fontAlgn="auto" hangingPunct="1">
                <a:spcBef>
                  <a:spcPts val="0"/>
                </a:spcBef>
                <a:spcAft>
                  <a:spcPts val="0"/>
                </a:spcAft>
                <a:defRPr/>
              </a:pPr>
              <a:endParaRPr lang="en-US" sz="2200" b="1" dirty="0">
                <a:solidFill>
                  <a:prstClr val="black"/>
                </a:solidFill>
                <a:latin typeface="Calibri"/>
                <a:ea typeface="+mn-ea"/>
                <a:cs typeface="Calibri"/>
              </a:endParaRPr>
            </a:p>
          </p:txBody>
        </p:sp>
        <p:sp>
          <p:nvSpPr>
            <p:cNvPr id="12" name="Left-Right Arrow 11"/>
            <p:cNvSpPr>
              <a:spLocks noChangeArrowheads="1"/>
            </p:cNvSpPr>
            <p:nvPr/>
          </p:nvSpPr>
          <p:spPr bwMode="auto">
            <a:xfrm>
              <a:off x="2794471" y="3112060"/>
              <a:ext cx="572548" cy="368316"/>
            </a:xfrm>
            <a:prstGeom prst="leftRightArrow">
              <a:avLst>
                <a:gd name="adj1" fmla="val 50000"/>
                <a:gd name="adj2" fmla="val 50002"/>
              </a:avLst>
            </a:prstGeom>
            <a:solidFill>
              <a:srgbClr val="7F7F7F"/>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lgn="ctr" defTabSz="914400" eaLnBrk="1" fontAlgn="auto" hangingPunct="1">
                <a:spcBef>
                  <a:spcPts val="0"/>
                </a:spcBef>
                <a:spcAft>
                  <a:spcPts val="0"/>
                </a:spcAft>
                <a:defRPr/>
              </a:pPr>
              <a:endParaRPr lang="en-US" sz="1800">
                <a:solidFill>
                  <a:prstClr val="white"/>
                </a:solidFill>
                <a:latin typeface="Calibri"/>
                <a:ea typeface="+mn-ea"/>
              </a:endParaRPr>
            </a:p>
          </p:txBody>
        </p:sp>
        <p:sp>
          <p:nvSpPr>
            <p:cNvPr id="13" name="Left-Right Arrow 12"/>
            <p:cNvSpPr>
              <a:spLocks noChangeArrowheads="1"/>
            </p:cNvSpPr>
            <p:nvPr/>
          </p:nvSpPr>
          <p:spPr bwMode="auto">
            <a:xfrm rot="6866169">
              <a:off x="3234039" y="4137049"/>
              <a:ext cx="572548" cy="369386"/>
            </a:xfrm>
            <a:prstGeom prst="leftRightArrow">
              <a:avLst>
                <a:gd name="adj1" fmla="val 50000"/>
                <a:gd name="adj2" fmla="val 50002"/>
              </a:avLst>
            </a:prstGeom>
            <a:solidFill>
              <a:srgbClr val="7F7F7F"/>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lgn="ctr" defTabSz="914400" eaLnBrk="1" fontAlgn="auto" hangingPunct="1">
                <a:spcBef>
                  <a:spcPts val="0"/>
                </a:spcBef>
                <a:spcAft>
                  <a:spcPts val="0"/>
                </a:spcAft>
                <a:defRPr/>
              </a:pPr>
              <a:endParaRPr lang="en-US" sz="1800">
                <a:solidFill>
                  <a:prstClr val="white"/>
                </a:solidFill>
                <a:latin typeface="Calibri"/>
                <a:ea typeface="+mn-ea"/>
              </a:endParaRPr>
            </a:p>
          </p:txBody>
        </p:sp>
        <p:sp>
          <p:nvSpPr>
            <p:cNvPr id="14" name="Left-Right Arrow 13"/>
            <p:cNvSpPr>
              <a:spLocks noChangeArrowheads="1"/>
            </p:cNvSpPr>
            <p:nvPr/>
          </p:nvSpPr>
          <p:spPr bwMode="auto">
            <a:xfrm rot="3261030">
              <a:off x="2538671" y="4155428"/>
              <a:ext cx="572548" cy="367539"/>
            </a:xfrm>
            <a:prstGeom prst="leftRightArrow">
              <a:avLst>
                <a:gd name="adj1" fmla="val 50000"/>
                <a:gd name="adj2" fmla="val 50002"/>
              </a:avLst>
            </a:prstGeom>
            <a:solidFill>
              <a:srgbClr val="7F7F7F"/>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lgn="ctr" defTabSz="914400" eaLnBrk="1" fontAlgn="auto" hangingPunct="1">
                <a:spcBef>
                  <a:spcPts val="0"/>
                </a:spcBef>
                <a:spcAft>
                  <a:spcPts val="0"/>
                </a:spcAft>
                <a:defRPr/>
              </a:pPr>
              <a:endParaRPr lang="en-US" sz="1800">
                <a:solidFill>
                  <a:prstClr val="white"/>
                </a:solidFill>
                <a:latin typeface="Calibri"/>
                <a:ea typeface="+mn-ea"/>
              </a:endParaRPr>
            </a:p>
          </p:txBody>
        </p:sp>
        <p:sp>
          <p:nvSpPr>
            <p:cNvPr id="47116" name="Rectangle 3"/>
            <p:cNvSpPr>
              <a:spLocks noChangeArrowheads="1"/>
            </p:cNvSpPr>
            <p:nvPr/>
          </p:nvSpPr>
          <p:spPr bwMode="auto">
            <a:xfrm>
              <a:off x="738920" y="3108325"/>
              <a:ext cx="1552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r>
                <a:rPr lang="en-US" altLang="en-US" sz="2400" b="1">
                  <a:solidFill>
                    <a:srgbClr val="000000"/>
                  </a:solidFill>
                </a:rPr>
                <a:t>PLANNING</a:t>
              </a:r>
            </a:p>
          </p:txBody>
        </p:sp>
        <p:sp>
          <p:nvSpPr>
            <p:cNvPr id="47117" name="Rectangle 5"/>
            <p:cNvSpPr>
              <a:spLocks noChangeArrowheads="1"/>
            </p:cNvSpPr>
            <p:nvPr/>
          </p:nvSpPr>
          <p:spPr bwMode="auto">
            <a:xfrm>
              <a:off x="2267683" y="5148263"/>
              <a:ext cx="1960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r>
                <a:rPr lang="en-US" altLang="en-US" sz="2400" b="1">
                  <a:solidFill>
                    <a:srgbClr val="000000"/>
                  </a:solidFill>
                </a:rPr>
                <a:t>MONITORING</a:t>
              </a:r>
            </a:p>
          </p:txBody>
        </p:sp>
        <p:sp>
          <p:nvSpPr>
            <p:cNvPr id="47118" name="Rectangle 1"/>
            <p:cNvSpPr>
              <a:spLocks noChangeArrowheads="1"/>
            </p:cNvSpPr>
            <p:nvPr/>
          </p:nvSpPr>
          <p:spPr bwMode="auto">
            <a:xfrm>
              <a:off x="3681735" y="3068935"/>
              <a:ext cx="2083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r>
                <a:rPr lang="en-US" altLang="en-US" sz="2400" b="1">
                  <a:solidFill>
                    <a:srgbClr val="000000"/>
                  </a:solidFill>
                </a:rPr>
                <a:t>SELF-CONTROL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8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430213"/>
            <a:ext cx="7797800" cy="1371601"/>
          </a:xfrm>
        </p:spPr>
        <p:txBody>
          <a:bodyPr/>
          <a:lstStyle/>
          <a:p>
            <a:r>
              <a:rPr lang="en-US" altLang="en-US" smtClean="0"/>
              <a:t/>
            </a:r>
            <a:br>
              <a:rPr lang="en-US" altLang="en-US" smtClean="0"/>
            </a:br>
            <a:r>
              <a:rPr lang="en-US" altLang="en-US" smtClean="0"/>
              <a:t>SELF-CONTROL</a:t>
            </a:r>
          </a:p>
        </p:txBody>
      </p:sp>
      <p:sp>
        <p:nvSpPr>
          <p:cNvPr id="49155" name="Content Placeholder 2"/>
          <p:cNvSpPr>
            <a:spLocks noGrp="1"/>
          </p:cNvSpPr>
          <p:nvPr>
            <p:ph sz="quarter" idx="4294967295"/>
          </p:nvPr>
        </p:nvSpPr>
        <p:spPr>
          <a:xfrm>
            <a:off x="1028700" y="1166813"/>
            <a:ext cx="4013200" cy="3624262"/>
          </a:xfrm>
        </p:spPr>
        <p:txBody>
          <a:bodyPr/>
          <a:lstStyle/>
          <a:p>
            <a:pPr marL="0" indent="0">
              <a:buFont typeface="Arial" panose="020B0604020202020204" pitchFamily="34" charset="0"/>
              <a:buNone/>
            </a:pPr>
            <a:endParaRPr lang="en-US" altLang="en-US" sz="2200" smtClean="0"/>
          </a:p>
          <a:p>
            <a:pPr marL="173038" lvl="1" indent="0">
              <a:buFont typeface="Arial" panose="020B0604020202020204" pitchFamily="34" charset="0"/>
              <a:buNone/>
            </a:pPr>
            <a:r>
              <a:rPr lang="en-US" altLang="en-US" sz="2200" b="1" smtClean="0"/>
              <a:t>Controlling one’s </a:t>
            </a:r>
          </a:p>
          <a:p>
            <a:pPr marL="574675" lvl="3" indent="-342900">
              <a:buFont typeface="Arial" panose="020B0604020202020204" pitchFamily="34" charset="0"/>
              <a:buChar char="•"/>
            </a:pPr>
            <a:r>
              <a:rPr lang="en-US" altLang="en-US" sz="2200" smtClean="0"/>
              <a:t>Thoughts </a:t>
            </a:r>
          </a:p>
          <a:p>
            <a:pPr marL="574675" lvl="3" indent="-342900">
              <a:buFont typeface="Arial" panose="020B0604020202020204" pitchFamily="34" charset="0"/>
              <a:buChar char="•"/>
            </a:pPr>
            <a:r>
              <a:rPr lang="en-US" altLang="en-US" sz="2200" smtClean="0"/>
              <a:t>Feelings</a:t>
            </a:r>
          </a:p>
          <a:p>
            <a:pPr marL="574675" lvl="3" indent="-342900">
              <a:buFont typeface="Arial" panose="020B0604020202020204" pitchFamily="34" charset="0"/>
              <a:buChar char="•"/>
            </a:pPr>
            <a:r>
              <a:rPr lang="en-US" altLang="en-US" sz="2200" smtClean="0"/>
              <a:t>Behavior</a:t>
            </a:r>
          </a:p>
        </p:txBody>
      </p:sp>
      <p:sp>
        <p:nvSpPr>
          <p:cNvPr id="17" name="Rectangle 16"/>
          <p:cNvSpPr/>
          <p:nvPr/>
        </p:nvSpPr>
        <p:spPr>
          <a:xfrm>
            <a:off x="215900" y="5072063"/>
            <a:ext cx="8712200" cy="1570037"/>
          </a:xfrm>
          <a:prstGeom prst="rect">
            <a:avLst/>
          </a:prstGeom>
          <a:solidFill>
            <a:schemeClr val="bg1">
              <a:lumMod val="85000"/>
            </a:schemeClr>
          </a:solidFill>
          <a:ln>
            <a:solidFill>
              <a:srgbClr val="000000"/>
            </a:solidFill>
          </a:ln>
        </p:spPr>
        <p:txBody>
          <a:bodyPr>
            <a:spAutoFit/>
          </a:bodyPr>
          <a:lstStyle/>
          <a:p>
            <a:pPr marL="171450" lvl="1" eaLnBrk="1" hangingPunct="1">
              <a:defRPr/>
            </a:pPr>
            <a:r>
              <a:rPr lang="en-US" b="1" dirty="0">
                <a:latin typeface="Calibri"/>
                <a:ea typeface="ＭＳ Ｐゴシック" charset="0"/>
                <a:cs typeface="ＭＳ Ｐゴシック" charset="0"/>
              </a:rPr>
              <a:t>Examples:</a:t>
            </a:r>
          </a:p>
          <a:p>
            <a:pPr marL="514350" lvl="1" indent="-342900" eaLnBrk="1" hangingPunct="1">
              <a:buFont typeface="Arial"/>
              <a:buChar char="•"/>
              <a:defRPr/>
            </a:pPr>
            <a:r>
              <a:rPr lang="en-US" dirty="0">
                <a:latin typeface="Calibri"/>
                <a:ea typeface="ＭＳ Ｐゴシック" charset="0"/>
                <a:cs typeface="ＭＳ Ｐゴシック" charset="0"/>
              </a:rPr>
              <a:t>Not getting distracted from a goal</a:t>
            </a:r>
          </a:p>
          <a:p>
            <a:pPr marL="514350" lvl="1" indent="-342900" eaLnBrk="1" hangingPunct="1">
              <a:buFont typeface="Arial"/>
              <a:buChar char="•"/>
              <a:defRPr/>
            </a:pPr>
            <a:r>
              <a:rPr lang="en-US" dirty="0">
                <a:latin typeface="Calibri"/>
                <a:ea typeface="ＭＳ Ｐゴシック" charset="0"/>
                <a:cs typeface="ＭＳ Ｐゴシック" charset="0"/>
              </a:rPr>
              <a:t>Not making an impulse purchase</a:t>
            </a:r>
          </a:p>
          <a:p>
            <a:pPr marL="514350" lvl="1" indent="-342900" eaLnBrk="1" hangingPunct="1">
              <a:buFont typeface="Arial"/>
              <a:buChar char="•"/>
              <a:defRPr/>
            </a:pPr>
            <a:r>
              <a:rPr lang="en-US" dirty="0">
                <a:latin typeface="Calibri"/>
                <a:ea typeface="ＭＳ Ｐゴシック" charset="0"/>
                <a:cs typeface="ＭＳ Ｐゴシック" charset="0"/>
              </a:rPr>
              <a:t>Not getting angry</a:t>
            </a:r>
          </a:p>
        </p:txBody>
      </p:sp>
      <p:grpSp>
        <p:nvGrpSpPr>
          <p:cNvPr id="2" name="Group 1"/>
          <p:cNvGrpSpPr>
            <a:grpSpLocks/>
          </p:cNvGrpSpPr>
          <p:nvPr/>
        </p:nvGrpSpPr>
        <p:grpSpPr bwMode="auto">
          <a:xfrm>
            <a:off x="5868988" y="1268413"/>
            <a:ext cx="3275012" cy="2846387"/>
            <a:chOff x="5868820" y="1269036"/>
            <a:chExt cx="3275180" cy="2845368"/>
          </a:xfrm>
        </p:grpSpPr>
        <p:grpSp>
          <p:nvGrpSpPr>
            <p:cNvPr id="49158" name="Group 14"/>
            <p:cNvGrpSpPr>
              <a:grpSpLocks/>
            </p:cNvGrpSpPr>
            <p:nvPr/>
          </p:nvGrpSpPr>
          <p:grpSpPr bwMode="auto">
            <a:xfrm>
              <a:off x="6010275" y="1269036"/>
              <a:ext cx="2917825" cy="2469397"/>
              <a:chOff x="97489" y="2451100"/>
              <a:chExt cx="2146300" cy="1816100"/>
            </a:xfrm>
          </p:grpSpPr>
          <p:pic>
            <p:nvPicPr>
              <p:cNvPr id="49160" name="Picture 12" descr="Screenshot 2014-05-12 15.20.09.png"/>
              <p:cNvPicPr>
                <a:picLocks noChangeAspect="1"/>
              </p:cNvPicPr>
              <p:nvPr/>
            </p:nvPicPr>
            <p:blipFill>
              <a:blip r:embed="rId3">
                <a:extLst>
                  <a:ext uri="{28A0092B-C50C-407E-A947-70E740481C1C}">
                    <a14:useLocalDpi xmlns:a14="http://schemas.microsoft.com/office/drawing/2010/main" val="0"/>
                  </a:ext>
                </a:extLst>
              </a:blip>
              <a:srcRect l="65971" t="13943" r="10555" b="40376"/>
              <a:stretch>
                <a:fillRect/>
              </a:stretch>
            </p:blipFill>
            <p:spPr bwMode="auto">
              <a:xfrm>
                <a:off x="97489" y="2451100"/>
                <a:ext cx="21463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113720" y="4025514"/>
                <a:ext cx="343332" cy="229919"/>
              </a:xfrm>
              <a:prstGeom prst="rect">
                <a:avLst/>
              </a:prstGeom>
              <a:solidFill>
                <a:schemeClr val="tx1"/>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grpSp>
        <p:sp>
          <p:nvSpPr>
            <p:cNvPr id="10" name="TextBox 9"/>
            <p:cNvSpPr txBox="1">
              <a:spLocks noChangeArrowheads="1"/>
            </p:cNvSpPr>
            <p:nvPr/>
          </p:nvSpPr>
          <p:spPr bwMode="auto">
            <a:xfrm>
              <a:off x="5868820" y="3806539"/>
              <a:ext cx="3275180" cy="307865"/>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400" dirty="0" smtClean="0">
                  <a:solidFill>
                    <a:schemeClr val="tx1">
                      <a:lumMod val="50000"/>
                      <a:lumOff val="50000"/>
                    </a:schemeClr>
                  </a:solidFill>
                  <a:latin typeface="Calibri" charset="0"/>
                </a:rPr>
                <a:t>Meta-analysis conducted with </a:t>
              </a:r>
              <a:r>
                <a:rPr lang="en-US" sz="1400" dirty="0" err="1" smtClean="0">
                  <a:solidFill>
                    <a:schemeClr val="tx1">
                      <a:lumMod val="50000"/>
                      <a:lumOff val="50000"/>
                    </a:schemeClr>
                  </a:solidFill>
                  <a:latin typeface="Calibri" charset="0"/>
                </a:rPr>
                <a:t>Neurosynth</a:t>
              </a:r>
              <a:endParaRPr lang="en-US" sz="1400" dirty="0" smtClean="0">
                <a:solidFill>
                  <a:schemeClr val="tx1">
                    <a:lumMod val="50000"/>
                    <a:lumOff val="50000"/>
                  </a:schemeClr>
                </a:solidFill>
                <a:latin typeface="Calibri"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ppt_y</p:attrName>
                                        </p:attrNameLst>
                                      </p:cBhvr>
                                      <p:tavLst>
                                        <p:tav tm="0">
                                          <p:val>
                                            <p:strVal val="#ppt_y+#ppt_h*1.125000"/>
                                          </p:val>
                                        </p:tav>
                                        <p:tav tm="100000">
                                          <p:val>
                                            <p:strVal val="#ppt_y"/>
                                          </p:val>
                                        </p:tav>
                                      </p:tavLst>
                                    </p:anim>
                                    <p:animEffect transition="in" filter="wipe(up)">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430213"/>
            <a:ext cx="7797800" cy="1371601"/>
          </a:xfrm>
        </p:spPr>
        <p:txBody>
          <a:bodyPr/>
          <a:lstStyle/>
          <a:p>
            <a:r>
              <a:rPr lang="en-US" altLang="en-US" smtClean="0"/>
              <a:t/>
            </a:r>
            <a:br>
              <a:rPr lang="en-US" altLang="en-US" smtClean="0"/>
            </a:br>
            <a:r>
              <a:rPr lang="en-US" altLang="en-US" smtClean="0"/>
              <a:t>MONITORING</a:t>
            </a:r>
          </a:p>
        </p:txBody>
      </p:sp>
      <p:sp>
        <p:nvSpPr>
          <p:cNvPr id="3" name="Content Placeholder 2"/>
          <p:cNvSpPr>
            <a:spLocks noGrp="1"/>
          </p:cNvSpPr>
          <p:nvPr>
            <p:ph sz="quarter" idx="4294967295"/>
          </p:nvPr>
        </p:nvSpPr>
        <p:spPr>
          <a:xfrm>
            <a:off x="420688" y="1195388"/>
            <a:ext cx="5448300" cy="2105025"/>
          </a:xfrm>
        </p:spPr>
        <p:txBody>
          <a:bodyPr/>
          <a:lstStyle/>
          <a:p>
            <a:pPr marL="0" indent="0">
              <a:lnSpc>
                <a:spcPct val="150000"/>
              </a:lnSpc>
              <a:buFont typeface="Arial" panose="020B0604020202020204" pitchFamily="34" charset="0"/>
              <a:buNone/>
            </a:pPr>
            <a:r>
              <a:rPr lang="en-US" altLang="en-US" sz="2200" b="1" smtClean="0"/>
              <a:t>Moment-by-moment awareness of…</a:t>
            </a:r>
          </a:p>
          <a:p>
            <a:pPr marL="0" indent="0" eaLnBrk="1" hangingPunct="1">
              <a:lnSpc>
                <a:spcPct val="150000"/>
              </a:lnSpc>
            </a:pPr>
            <a:r>
              <a:rPr lang="en-US" altLang="en-US" sz="2200" smtClean="0">
                <a:solidFill>
                  <a:srgbClr val="000000"/>
                </a:solidFill>
              </a:rPr>
              <a:t> Thoughts, feelings, behavior</a:t>
            </a:r>
          </a:p>
          <a:p>
            <a:pPr marL="0" indent="0" eaLnBrk="1" hangingPunct="1">
              <a:lnSpc>
                <a:spcPct val="150000"/>
              </a:lnSpc>
            </a:pPr>
            <a:r>
              <a:rPr lang="en-US" altLang="en-US" sz="2200" smtClean="0">
                <a:solidFill>
                  <a:srgbClr val="000000"/>
                </a:solidFill>
              </a:rPr>
              <a:t> Performance, progress</a:t>
            </a:r>
          </a:p>
          <a:p>
            <a:pPr marL="0" indent="0" eaLnBrk="1" hangingPunct="1">
              <a:lnSpc>
                <a:spcPct val="150000"/>
              </a:lnSpc>
            </a:pPr>
            <a:r>
              <a:rPr lang="en-US" altLang="en-US" sz="2200" smtClean="0">
                <a:solidFill>
                  <a:srgbClr val="000000"/>
                </a:solidFill>
              </a:rPr>
              <a:t> Surroundings, context</a:t>
            </a:r>
          </a:p>
          <a:p>
            <a:pPr marL="0" indent="0" eaLnBrk="1" hangingPunct="1">
              <a:lnSpc>
                <a:spcPct val="150000"/>
              </a:lnSpc>
            </a:pPr>
            <a:r>
              <a:rPr lang="en-US" altLang="en-US" sz="2200" smtClean="0">
                <a:solidFill>
                  <a:srgbClr val="000000"/>
                </a:solidFill>
              </a:rPr>
              <a:t> Others’ behavior</a:t>
            </a:r>
          </a:p>
        </p:txBody>
      </p:sp>
      <p:sp>
        <p:nvSpPr>
          <p:cNvPr id="12" name="Rectangle 11"/>
          <p:cNvSpPr/>
          <p:nvPr/>
        </p:nvSpPr>
        <p:spPr>
          <a:xfrm>
            <a:off x="215900" y="5072063"/>
            <a:ext cx="8712200" cy="1570037"/>
          </a:xfrm>
          <a:prstGeom prst="rect">
            <a:avLst/>
          </a:prstGeom>
          <a:solidFill>
            <a:schemeClr val="bg1">
              <a:lumMod val="85000"/>
            </a:schemeClr>
          </a:solidFill>
          <a:ln>
            <a:solidFill>
              <a:srgbClr val="000000"/>
            </a:solidFill>
          </a:ln>
        </p:spPr>
        <p:txBody>
          <a:bodyPr>
            <a:spAutoFit/>
          </a:bodyPr>
          <a:lstStyle/>
          <a:p>
            <a:pPr marL="171450" lvl="1" eaLnBrk="1" hangingPunct="1">
              <a:defRPr/>
            </a:pPr>
            <a:r>
              <a:rPr lang="en-US" b="1" dirty="0">
                <a:latin typeface="Calibri"/>
                <a:ea typeface="ＭＳ Ｐゴシック" charset="0"/>
                <a:cs typeface="ＭＳ Ｐゴシック" charset="0"/>
              </a:rPr>
              <a:t>Examples:</a:t>
            </a:r>
            <a:endParaRPr lang="en-US" dirty="0">
              <a:latin typeface="Calibri"/>
              <a:ea typeface="ＭＳ Ｐゴシック" charset="0"/>
              <a:cs typeface="ＭＳ Ｐゴシック" charset="0"/>
            </a:endParaRPr>
          </a:p>
          <a:p>
            <a:pPr marL="514350" lvl="1" indent="-342900" eaLnBrk="1" hangingPunct="1">
              <a:buFont typeface="Arial"/>
              <a:buChar char="•"/>
              <a:defRPr/>
            </a:pPr>
            <a:r>
              <a:rPr lang="en-US" dirty="0">
                <a:latin typeface="Calibri"/>
                <a:ea typeface="ＭＳ Ｐゴシック" charset="0"/>
                <a:cs typeface="ＭＳ Ｐゴシック" charset="0"/>
              </a:rPr>
              <a:t>How well am I doing?</a:t>
            </a:r>
          </a:p>
          <a:p>
            <a:pPr marL="514350" lvl="1" indent="-342900" eaLnBrk="1" hangingPunct="1">
              <a:buFont typeface="Arial"/>
              <a:buChar char="•"/>
              <a:defRPr/>
            </a:pPr>
            <a:r>
              <a:rPr lang="en-US" dirty="0">
                <a:latin typeface="Calibri"/>
                <a:ea typeface="ＭＳ Ｐゴシック" charset="0"/>
                <a:cs typeface="ＭＳ Ｐゴシック" charset="0"/>
              </a:rPr>
              <a:t>Is my behavior appropriate in this setting? </a:t>
            </a:r>
          </a:p>
          <a:p>
            <a:pPr marL="514350" lvl="1" indent="-342900" eaLnBrk="1" hangingPunct="1">
              <a:buFont typeface="Arial"/>
              <a:buChar char="•"/>
              <a:defRPr/>
            </a:pPr>
            <a:r>
              <a:rPr lang="en-US" dirty="0">
                <a:latin typeface="Calibri"/>
                <a:ea typeface="ＭＳ Ｐゴシック" charset="0"/>
                <a:cs typeface="ＭＳ Ｐゴシック" charset="0"/>
              </a:rPr>
              <a:t>What is she thinking?</a:t>
            </a:r>
          </a:p>
        </p:txBody>
      </p:sp>
      <p:grpSp>
        <p:nvGrpSpPr>
          <p:cNvPr id="2" name="Group 1"/>
          <p:cNvGrpSpPr>
            <a:grpSpLocks/>
          </p:cNvGrpSpPr>
          <p:nvPr/>
        </p:nvGrpSpPr>
        <p:grpSpPr bwMode="auto">
          <a:xfrm>
            <a:off x="5868988" y="1195388"/>
            <a:ext cx="3275012" cy="2847975"/>
            <a:chOff x="5868820" y="1196154"/>
            <a:chExt cx="3275180" cy="2847777"/>
          </a:xfrm>
        </p:grpSpPr>
        <p:grpSp>
          <p:nvGrpSpPr>
            <p:cNvPr id="51206" name="Group 14"/>
            <p:cNvGrpSpPr>
              <a:grpSpLocks/>
            </p:cNvGrpSpPr>
            <p:nvPr/>
          </p:nvGrpSpPr>
          <p:grpSpPr bwMode="auto">
            <a:xfrm>
              <a:off x="6015947" y="1196154"/>
              <a:ext cx="2912153" cy="2533650"/>
              <a:chOff x="457200" y="1562100"/>
              <a:chExt cx="2817672" cy="2451100"/>
            </a:xfrm>
          </p:grpSpPr>
          <p:pic>
            <p:nvPicPr>
              <p:cNvPr id="51208" name="Picture 12" descr="Screenshot 2014-05-12 16.03.20.png"/>
              <p:cNvPicPr>
                <a:picLocks noChangeAspect="1"/>
              </p:cNvPicPr>
              <p:nvPr/>
            </p:nvPicPr>
            <p:blipFill>
              <a:blip r:embed="rId3">
                <a:extLst>
                  <a:ext uri="{28A0092B-C50C-407E-A947-70E740481C1C}">
                    <a14:useLocalDpi xmlns:a14="http://schemas.microsoft.com/office/drawing/2010/main" val="0"/>
                  </a:ext>
                </a:extLst>
              </a:blip>
              <a:srcRect l="65694" t="12621" r="9718" b="37547"/>
              <a:stretch>
                <a:fillRect/>
              </a:stretch>
            </p:blipFill>
            <p:spPr bwMode="auto">
              <a:xfrm>
                <a:off x="457200" y="1562100"/>
                <a:ext cx="2817672"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469990" y="3756572"/>
                <a:ext cx="344081" cy="228815"/>
              </a:xfrm>
              <a:prstGeom prst="rect">
                <a:avLst/>
              </a:prstGeom>
              <a:solidFill>
                <a:schemeClr val="tx1"/>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grpSp>
        <p:sp>
          <p:nvSpPr>
            <p:cNvPr id="11" name="TextBox 9"/>
            <p:cNvSpPr txBox="1">
              <a:spLocks noChangeArrowheads="1"/>
            </p:cNvSpPr>
            <p:nvPr/>
          </p:nvSpPr>
          <p:spPr bwMode="auto">
            <a:xfrm>
              <a:off x="5868820" y="3735977"/>
              <a:ext cx="3275180" cy="307954"/>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400" dirty="0" smtClean="0">
                  <a:solidFill>
                    <a:schemeClr val="tx1">
                      <a:lumMod val="50000"/>
                      <a:lumOff val="50000"/>
                    </a:schemeClr>
                  </a:solidFill>
                  <a:latin typeface="Calibri" charset="0"/>
                </a:rPr>
                <a:t>Meta-analysis conducted with </a:t>
              </a:r>
              <a:r>
                <a:rPr lang="en-US" sz="1400" dirty="0" err="1" smtClean="0">
                  <a:solidFill>
                    <a:schemeClr val="tx1">
                      <a:lumMod val="50000"/>
                      <a:lumOff val="50000"/>
                    </a:schemeClr>
                  </a:solidFill>
                  <a:latin typeface="Calibri" charset="0"/>
                </a:rPr>
                <a:t>Neurosynth</a:t>
              </a:r>
              <a:endParaRPr lang="en-US" sz="1400" dirty="0" smtClean="0">
                <a:solidFill>
                  <a:schemeClr val="tx1">
                    <a:lumMod val="50000"/>
                    <a:lumOff val="50000"/>
                  </a:schemeClr>
                </a:solidFill>
                <a:latin typeface="Calibri"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1.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INCLUDESESSION"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ThinUltraCondense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17416</TotalTime>
  <Words>2605</Words>
  <Application>Microsoft Office PowerPoint</Application>
  <PresentationFormat>Letter Paper (8.5x11 in)</PresentationFormat>
  <Paragraphs>359</Paragraphs>
  <Slides>39</Slides>
  <Notes>15</Notes>
  <HiddenSlides>1</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39</vt:i4>
      </vt:variant>
    </vt:vector>
  </HeadingPairs>
  <TitlesOfParts>
    <vt:vector size="55" baseType="lpstr">
      <vt:lpstr>MS PGothic</vt:lpstr>
      <vt:lpstr>MS PGothic</vt:lpstr>
      <vt:lpstr>Arial</vt:lpstr>
      <vt:lpstr>Calibri</vt:lpstr>
      <vt:lpstr>Courier New</vt:lpstr>
      <vt:lpstr>Helvetica Neue Light</vt:lpstr>
      <vt:lpstr>Times</vt:lpstr>
      <vt:lpstr>Univers ThinUltraCondensed</vt:lpstr>
      <vt:lpstr>Verdana</vt:lpstr>
      <vt:lpstr>Wingdings</vt:lpstr>
      <vt:lpstr>ヒラギノ角ゴ ProN W3</vt:lpstr>
      <vt:lpstr>Office Theme</vt:lpstr>
      <vt:lpstr>1_Office Theme</vt:lpstr>
      <vt:lpstr>4_Blank Presentation</vt:lpstr>
      <vt:lpstr>2_Office Theme</vt:lpstr>
      <vt:lpstr>3_Office Theme</vt:lpstr>
      <vt:lpstr>Executive Function Skills for Adults: What They Are and Why They Matter</vt:lpstr>
      <vt:lpstr>PowerPoint Presentation</vt:lpstr>
      <vt:lpstr>Outline</vt:lpstr>
      <vt:lpstr>Self-Reported Executive Functioning</vt:lpstr>
      <vt:lpstr>Our behavior lies along a continuum</vt:lpstr>
      <vt:lpstr>Factors that influence behavior </vt:lpstr>
      <vt:lpstr>Adult EF skills</vt:lpstr>
      <vt:lpstr> SELF-CONTROL</vt:lpstr>
      <vt:lpstr> MONITORING</vt:lpstr>
      <vt:lpstr>PLANNING</vt:lpstr>
      <vt:lpstr>Adult EF skills are inter-related</vt:lpstr>
      <vt:lpstr>Self-Reported Executive Functioning (DEX)</vt:lpstr>
      <vt:lpstr>Outline</vt:lpstr>
      <vt:lpstr>PowerPoint Presentation</vt:lpstr>
      <vt:lpstr>Psychosocial Maturity Index</vt:lpstr>
      <vt:lpstr> Why do EFs develop so late? Because prefrontal cortex is still maturing until our mid-twenties  </vt:lpstr>
      <vt:lpstr>Development of brain networks</vt:lpstr>
      <vt:lpstr>EF skills require communication between prefrontal cortex and other brain regions</vt:lpstr>
      <vt:lpstr> </vt:lpstr>
      <vt:lpstr>Windows of vulnerability &amp; opportunity for specific brain networks</vt:lpstr>
      <vt:lpstr>Outline</vt:lpstr>
      <vt:lpstr>Factors that influence EFs on a daily basis</vt:lpstr>
      <vt:lpstr>The importance of getting good sleep</vt:lpstr>
      <vt:lpstr>The importance of exercise</vt:lpstr>
      <vt:lpstr>Factors that influence EFs over the longer term</vt:lpstr>
      <vt:lpstr>PowerPoint Presentation</vt:lpstr>
      <vt:lpstr>Influences on prefrontal cortex development</vt:lpstr>
      <vt:lpstr>Ways in which the environment shapes the brain</vt:lpstr>
      <vt:lpstr>Prefrontal cortex is sensitive to experience even in adulthood: Effects of 3 months of reasoning training</vt:lpstr>
      <vt:lpstr>Promising approaches to  EF skill development in adults?</vt:lpstr>
      <vt:lpstr>2 types of programs that target adult EF skills</vt:lpstr>
      <vt:lpstr>2 types of programs targeting adult EF skills</vt:lpstr>
      <vt:lpstr>PowerPoint Presentation</vt:lpstr>
      <vt:lpstr>PowerPoint Presentation</vt:lpstr>
      <vt:lpstr>PowerPoint Presentation</vt:lpstr>
      <vt:lpstr>Laboratory-based cognitive training</vt:lpstr>
      <vt:lpstr>Analogy to nutrition science</vt:lpstr>
      <vt:lpstr>Promising approach to EF skill development </vt:lpstr>
      <vt:lpstr>www.buildingbetterprograms.org </vt:lpstr>
    </vt:vector>
  </TitlesOfParts>
  <Company>c/o Jeannine Bestine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Palmer, Alyssa A</dc:creator>
  <cp:lastModifiedBy>Ife Floyd</cp:lastModifiedBy>
  <cp:revision>815</cp:revision>
  <cp:lastPrinted>2014-05-14T18:18:19Z</cp:lastPrinted>
  <dcterms:created xsi:type="dcterms:W3CDTF">2011-05-02T21:41:11Z</dcterms:created>
  <dcterms:modified xsi:type="dcterms:W3CDTF">2015-05-20T19:44:12Z</dcterms:modified>
</cp:coreProperties>
</file>