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8.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17.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45.xml" ContentType="application/vnd.openxmlformats-officedocument.presentationml.slide+xml"/>
  <Override PartName="/ppt/slides/slide10.xml" ContentType="application/vnd.openxmlformats-officedocument.presentationml.slide+xml"/>
  <Override PartName="/ppt/slides/slide47.xml" ContentType="application/vnd.openxmlformats-officedocument.presentationml.slide+xml"/>
  <Override PartName="/ppt/slides/slide16.xml" ContentType="application/vnd.openxmlformats-officedocument.presentationml.slide+xml"/>
  <Override PartName="/ppt/slides/slide46.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1" r:id="rId3"/>
    <p:sldId id="262" r:id="rId4"/>
    <p:sldId id="263" r:id="rId5"/>
    <p:sldId id="264" r:id="rId6"/>
    <p:sldId id="289" r:id="rId7"/>
    <p:sldId id="290" r:id="rId8"/>
    <p:sldId id="265" r:id="rId9"/>
    <p:sldId id="266" r:id="rId10"/>
    <p:sldId id="267" r:id="rId11"/>
    <p:sldId id="268" r:id="rId12"/>
    <p:sldId id="286" r:id="rId13"/>
    <p:sldId id="269" r:id="rId14"/>
    <p:sldId id="270" r:id="rId15"/>
    <p:sldId id="292" r:id="rId16"/>
    <p:sldId id="271" r:id="rId17"/>
    <p:sldId id="273" r:id="rId18"/>
    <p:sldId id="272" r:id="rId19"/>
    <p:sldId id="304" r:id="rId20"/>
    <p:sldId id="303" r:id="rId21"/>
    <p:sldId id="302" r:id="rId22"/>
    <p:sldId id="301" r:id="rId23"/>
    <p:sldId id="300" r:id="rId24"/>
    <p:sldId id="305" r:id="rId25"/>
    <p:sldId id="306"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98" r:id="rId39"/>
    <p:sldId id="287" r:id="rId40"/>
    <p:sldId id="288" r:id="rId41"/>
    <p:sldId id="291" r:id="rId42"/>
    <p:sldId id="293" r:id="rId43"/>
    <p:sldId id="294" r:id="rId44"/>
    <p:sldId id="295" r:id="rId45"/>
    <p:sldId id="296" r:id="rId46"/>
    <p:sldId id="297" r:id="rId47"/>
    <p:sldId id="307" r:id="rId4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9" d="100"/>
          <a:sy n="79" d="100"/>
        </p:scale>
        <p:origin x="274"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55"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ustomXml" Target="../customXml/item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9495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2" hasCustomPrompt="1"/>
          </p:nvPr>
        </p:nvSpPr>
        <p:spPr>
          <a:xfrm>
            <a:off x="5307013" y="4497388"/>
            <a:ext cx="3836987" cy="307975"/>
          </a:xfrm>
          <a:prstGeom prst="rect">
            <a:avLst/>
          </a:prstGeom>
        </p:spPr>
        <p:txBody>
          <a:bodyPr vert="horz"/>
          <a:lstStyle>
            <a:lvl1pPr marL="0" indent="0">
              <a:buNone/>
              <a:defRPr sz="1400">
                <a:solidFill>
                  <a:schemeClr val="tx1">
                    <a:lumMod val="65000"/>
                    <a:lumOff val="35000"/>
                  </a:schemeClr>
                </a:solidFill>
                <a:latin typeface="Arial"/>
                <a:cs typeface="Arial"/>
              </a:defRPr>
            </a:lvl1pPr>
          </a:lstStyle>
          <a:p>
            <a:pPr lvl="0"/>
            <a:r>
              <a:rPr lang="en-US" dirty="0" smtClean="0"/>
              <a:t>Date or subhead will go here in sentence case</a:t>
            </a:r>
            <a:endParaRPr lang="en-US" dirty="0"/>
          </a:p>
        </p:txBody>
      </p:sp>
      <p:sp>
        <p:nvSpPr>
          <p:cNvPr id="11" name="Text Placeholder 10"/>
          <p:cNvSpPr>
            <a:spLocks noGrp="1"/>
          </p:cNvSpPr>
          <p:nvPr>
            <p:ph type="body" sz="quarter" idx="13" hasCustomPrompt="1"/>
          </p:nvPr>
        </p:nvSpPr>
        <p:spPr>
          <a:xfrm>
            <a:off x="670906" y="3276690"/>
            <a:ext cx="8235471" cy="977900"/>
          </a:xfrm>
          <a:prstGeom prst="rect">
            <a:avLst/>
          </a:prstGeom>
        </p:spPr>
        <p:txBody>
          <a:bodyPr vert="horz"/>
          <a:lstStyle>
            <a:lvl1pPr marL="0" indent="0">
              <a:buNone/>
              <a:defRPr sz="3000" baseline="0">
                <a:solidFill>
                  <a:schemeClr val="bg1"/>
                </a:solidFill>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TITLE OF PRESENTATION WILL GO HERE</a:t>
            </a:r>
            <a:endParaRPr lang="en-US" dirty="0"/>
          </a:p>
        </p:txBody>
      </p:sp>
    </p:spTree>
    <p:extLst>
      <p:ext uri="{BB962C8B-B14F-4D97-AF65-F5344CB8AC3E}">
        <p14:creationId xmlns:p14="http://schemas.microsoft.com/office/powerpoint/2010/main" val="2370802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546996" y="6356350"/>
            <a:ext cx="597004" cy="365125"/>
          </a:xfrm>
          <a:prstGeom prst="rect">
            <a:avLst/>
          </a:prstGeom>
        </p:spPr>
        <p:txBody>
          <a:bodyPr/>
          <a:lstStyle>
            <a:lvl1pPr>
              <a:defRPr sz="1600">
                <a:solidFill>
                  <a:schemeClr val="tx1">
                    <a:lumMod val="65000"/>
                    <a:lumOff val="35000"/>
                  </a:schemeClr>
                </a:solidFill>
              </a:defRPr>
            </a:lvl1pPr>
          </a:lstStyle>
          <a:p>
            <a:fld id="{9A2A000D-0D79-E646-8BC0-B88888803783}" type="slidenum">
              <a:rPr lang="en-US" smtClean="0"/>
              <a:pPr/>
              <a:t>‹#›</a:t>
            </a:fld>
            <a:endParaRPr lang="en-US" dirty="0"/>
          </a:p>
        </p:txBody>
      </p:sp>
      <p:sp>
        <p:nvSpPr>
          <p:cNvPr id="5" name="Content Placeholder 1"/>
          <p:cNvSpPr>
            <a:spLocks noGrp="1"/>
          </p:cNvSpPr>
          <p:nvPr>
            <p:ph sz="quarter" idx="13" hasCustomPrompt="1"/>
          </p:nvPr>
        </p:nvSpPr>
        <p:spPr>
          <a:xfrm>
            <a:off x="2188671" y="1366129"/>
            <a:ext cx="6253162" cy="4610100"/>
          </a:xfrm>
          <a:prstGeom prst="rect">
            <a:avLst/>
          </a:prstGeom>
        </p:spPr>
        <p:txBody>
          <a:bodyPr/>
          <a:lstStyle>
            <a:lvl1pPr marL="0" indent="0">
              <a:buNone/>
              <a:defRPr sz="2800" baseline="0">
                <a:solidFill>
                  <a:srgbClr val="595959"/>
                </a:solidFill>
                <a:latin typeface="Arial"/>
                <a:cs typeface="Arial"/>
              </a:defRPr>
            </a:lvl1pPr>
          </a:lstStyle>
          <a:p>
            <a:r>
              <a:rPr lang="en-US" dirty="0" smtClean="0"/>
              <a:t>Add Copy Here</a:t>
            </a:r>
            <a:endParaRPr lang="en-US" dirty="0"/>
          </a:p>
        </p:txBody>
      </p:sp>
      <p:sp>
        <p:nvSpPr>
          <p:cNvPr id="3" name="Text Placeholder 2"/>
          <p:cNvSpPr>
            <a:spLocks noGrp="1"/>
          </p:cNvSpPr>
          <p:nvPr>
            <p:ph type="body" sz="quarter" idx="14" hasCustomPrompt="1"/>
          </p:nvPr>
        </p:nvSpPr>
        <p:spPr>
          <a:xfrm>
            <a:off x="6167438" y="214310"/>
            <a:ext cx="2722562" cy="269875"/>
          </a:xfrm>
          <a:prstGeom prst="rect">
            <a:avLst/>
          </a:prstGeom>
        </p:spPr>
        <p:txBody>
          <a:bodyPr vert="horz"/>
          <a:lstStyle>
            <a:lvl1pPr marL="0" indent="0" algn="r">
              <a:buNone/>
              <a:defRPr sz="1200" baseline="0">
                <a:solidFill>
                  <a:schemeClr val="tx1">
                    <a:lumMod val="65000"/>
                    <a:lumOff val="35000"/>
                  </a:schemeClr>
                </a:solidFill>
                <a:latin typeface="Arial"/>
                <a:cs typeface="Arial"/>
              </a:defRPr>
            </a:lvl1pPr>
            <a:lvl2pPr>
              <a:defRPr sz="1200">
                <a:latin typeface="Arial"/>
                <a:cs typeface="Arial"/>
              </a:defRPr>
            </a:lvl2pPr>
            <a:lvl3pPr>
              <a:defRPr sz="1200">
                <a:latin typeface="Arial"/>
                <a:cs typeface="Arial"/>
              </a:defRPr>
            </a:lvl3pPr>
            <a:lvl4pPr>
              <a:defRPr sz="1200">
                <a:latin typeface="Arial"/>
                <a:cs typeface="Arial"/>
              </a:defRPr>
            </a:lvl4pPr>
            <a:lvl5pPr>
              <a:defRPr sz="1200">
                <a:latin typeface="Arial"/>
                <a:cs typeface="Arial"/>
              </a:defRPr>
            </a:lvl5pPr>
          </a:lstStyle>
          <a:p>
            <a:pPr lvl="0"/>
            <a:r>
              <a:rPr lang="en-US" dirty="0" smtClean="0"/>
              <a:t>Section Heading Will Go Here</a:t>
            </a:r>
            <a:endParaRPr lang="en-US" dirty="0"/>
          </a:p>
        </p:txBody>
      </p:sp>
    </p:spTree>
    <p:extLst>
      <p:ext uri="{BB962C8B-B14F-4D97-AF65-F5344CB8AC3E}">
        <p14:creationId xmlns:p14="http://schemas.microsoft.com/office/powerpoint/2010/main" val="2525516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546996" y="6356350"/>
            <a:ext cx="597004" cy="365125"/>
          </a:xfrm>
          <a:prstGeom prst="rect">
            <a:avLst/>
          </a:prstGeom>
        </p:spPr>
        <p:txBody>
          <a:bodyPr/>
          <a:lstStyle>
            <a:lvl1pPr>
              <a:defRPr sz="1600">
                <a:solidFill>
                  <a:schemeClr val="tx1">
                    <a:lumMod val="65000"/>
                    <a:lumOff val="35000"/>
                  </a:schemeClr>
                </a:solidFill>
              </a:defRPr>
            </a:lvl1pPr>
          </a:lstStyle>
          <a:p>
            <a:fld id="{9A2A000D-0D79-E646-8BC0-B88888803783}" type="slidenum">
              <a:rPr lang="en-US" smtClean="0"/>
              <a:pPr/>
              <a:t>‹#›</a:t>
            </a:fld>
            <a:endParaRPr lang="en-US" dirty="0"/>
          </a:p>
        </p:txBody>
      </p:sp>
      <p:sp>
        <p:nvSpPr>
          <p:cNvPr id="9" name="Rectangle 8"/>
          <p:cNvSpPr/>
          <p:nvPr userDrawn="1"/>
        </p:nvSpPr>
        <p:spPr>
          <a:xfrm>
            <a:off x="188152" y="948634"/>
            <a:ext cx="3002595" cy="5472289"/>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3"/>
          </p:nvPr>
        </p:nvSpPr>
        <p:spPr>
          <a:xfrm>
            <a:off x="3670300" y="1160463"/>
            <a:ext cx="4745038" cy="5103476"/>
          </a:xfrm>
          <a:prstGeom prst="rect">
            <a:avLst/>
          </a:prstGeom>
        </p:spPr>
        <p:txBody>
          <a:bodyPr vert="horz"/>
          <a:lstStyle/>
          <a:p>
            <a:endParaRPr lang="en-US"/>
          </a:p>
        </p:txBody>
      </p:sp>
      <p:sp>
        <p:nvSpPr>
          <p:cNvPr id="8" name="Content Placeholder 3"/>
          <p:cNvSpPr>
            <a:spLocks noGrp="1"/>
          </p:cNvSpPr>
          <p:nvPr>
            <p:ph sz="quarter" idx="15" hasCustomPrompt="1"/>
          </p:nvPr>
        </p:nvSpPr>
        <p:spPr>
          <a:xfrm>
            <a:off x="477838" y="1335088"/>
            <a:ext cx="2401887" cy="4748212"/>
          </a:xfrm>
          <a:prstGeom prst="rect">
            <a:avLst/>
          </a:prstGeom>
        </p:spPr>
        <p:txBody>
          <a:bodyPr/>
          <a:lstStyle>
            <a:lvl1pPr marL="0" indent="0">
              <a:buNone/>
              <a:defRPr sz="2000" baseline="0">
                <a:solidFill>
                  <a:srgbClr val="595959"/>
                </a:solidFill>
                <a:latin typeface="Arial"/>
                <a:cs typeface="Arial"/>
              </a:defRPr>
            </a:lvl1pPr>
          </a:lstStyle>
          <a:p>
            <a:r>
              <a:rPr lang="en-US" dirty="0" smtClean="0"/>
              <a:t>Add Content Here</a:t>
            </a:r>
            <a:endParaRPr lang="en-US" dirty="0"/>
          </a:p>
        </p:txBody>
      </p:sp>
      <p:sp>
        <p:nvSpPr>
          <p:cNvPr id="13" name="Text Placeholder 2"/>
          <p:cNvSpPr>
            <a:spLocks noGrp="1"/>
          </p:cNvSpPr>
          <p:nvPr>
            <p:ph type="body" sz="quarter" idx="14" hasCustomPrompt="1"/>
          </p:nvPr>
        </p:nvSpPr>
        <p:spPr>
          <a:xfrm>
            <a:off x="6167438" y="214310"/>
            <a:ext cx="2722562" cy="269875"/>
          </a:xfrm>
          <a:prstGeom prst="rect">
            <a:avLst/>
          </a:prstGeom>
        </p:spPr>
        <p:txBody>
          <a:bodyPr vert="horz"/>
          <a:lstStyle>
            <a:lvl1pPr marL="0" indent="0" algn="r">
              <a:buNone/>
              <a:defRPr sz="1200" baseline="0">
                <a:solidFill>
                  <a:schemeClr val="tx1">
                    <a:lumMod val="65000"/>
                    <a:lumOff val="35000"/>
                  </a:schemeClr>
                </a:solidFill>
                <a:latin typeface="Arial"/>
                <a:cs typeface="Arial"/>
              </a:defRPr>
            </a:lvl1pPr>
            <a:lvl2pPr>
              <a:defRPr sz="1200">
                <a:latin typeface="Arial"/>
                <a:cs typeface="Arial"/>
              </a:defRPr>
            </a:lvl2pPr>
            <a:lvl3pPr>
              <a:defRPr sz="1200">
                <a:latin typeface="Arial"/>
                <a:cs typeface="Arial"/>
              </a:defRPr>
            </a:lvl3pPr>
            <a:lvl4pPr>
              <a:defRPr sz="1200">
                <a:latin typeface="Arial"/>
                <a:cs typeface="Arial"/>
              </a:defRPr>
            </a:lvl4pPr>
            <a:lvl5pPr>
              <a:defRPr sz="1200">
                <a:latin typeface="Arial"/>
                <a:cs typeface="Arial"/>
              </a:defRPr>
            </a:lvl5pPr>
          </a:lstStyle>
          <a:p>
            <a:pPr lvl="0"/>
            <a:r>
              <a:rPr lang="en-US" dirty="0" smtClean="0"/>
              <a:t>Section Heading Will Go Here</a:t>
            </a:r>
            <a:endParaRPr lang="en-US" dirty="0"/>
          </a:p>
        </p:txBody>
      </p:sp>
    </p:spTree>
    <p:extLst>
      <p:ext uri="{BB962C8B-B14F-4D97-AF65-F5344CB8AC3E}">
        <p14:creationId xmlns:p14="http://schemas.microsoft.com/office/powerpoint/2010/main" val="1647878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94633" y="4800600"/>
            <a:ext cx="6264161" cy="566738"/>
          </a:xfrm>
          <a:prstGeom prst="rect">
            <a:avLst/>
          </a:prstGeom>
        </p:spPr>
        <p:txBody>
          <a:bodyPr anchor="b"/>
          <a:lstStyle>
            <a:lvl1pPr algn="l">
              <a:defRPr sz="1800" b="1">
                <a:solidFill>
                  <a:schemeClr val="tx1">
                    <a:lumMod val="65000"/>
                    <a:lumOff val="35000"/>
                  </a:schemeClr>
                </a:solidFill>
                <a:latin typeface="Arial"/>
                <a:cs typeface="Aria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394633" y="1176435"/>
            <a:ext cx="6264161" cy="355113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394633" y="5367338"/>
            <a:ext cx="6264161" cy="804862"/>
          </a:xfrm>
          <a:prstGeom prst="rect">
            <a:avLst/>
          </a:prstGeom>
        </p:spPr>
        <p:txBody>
          <a:bodyPr/>
          <a:lstStyle>
            <a:lvl1pPr marL="0" indent="0">
              <a:buNone/>
              <a:defRPr sz="1400">
                <a:solidFill>
                  <a:schemeClr val="tx1">
                    <a:lumMod val="65000"/>
                    <a:lumOff val="35000"/>
                  </a:schemeClr>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Slide Number Placeholder 5"/>
          <p:cNvSpPr>
            <a:spLocks noGrp="1"/>
          </p:cNvSpPr>
          <p:nvPr>
            <p:ph type="sldNum" sz="quarter" idx="12"/>
          </p:nvPr>
        </p:nvSpPr>
        <p:spPr>
          <a:xfrm>
            <a:off x="8546996" y="6356350"/>
            <a:ext cx="597004" cy="365125"/>
          </a:xfrm>
          <a:prstGeom prst="rect">
            <a:avLst/>
          </a:prstGeom>
        </p:spPr>
        <p:txBody>
          <a:bodyPr/>
          <a:lstStyle>
            <a:lvl1pPr>
              <a:defRPr sz="1600">
                <a:solidFill>
                  <a:schemeClr val="tx1">
                    <a:lumMod val="65000"/>
                    <a:lumOff val="35000"/>
                  </a:schemeClr>
                </a:solidFill>
              </a:defRPr>
            </a:lvl1pPr>
          </a:lstStyle>
          <a:p>
            <a:fld id="{9A2A000D-0D79-E646-8BC0-B88888803783}" type="slidenum">
              <a:rPr lang="en-US" smtClean="0"/>
              <a:pPr/>
              <a:t>‹#›</a:t>
            </a:fld>
            <a:endParaRPr lang="en-US" dirty="0"/>
          </a:p>
        </p:txBody>
      </p:sp>
      <p:sp>
        <p:nvSpPr>
          <p:cNvPr id="11" name="Text Placeholder 2"/>
          <p:cNvSpPr>
            <a:spLocks noGrp="1"/>
          </p:cNvSpPr>
          <p:nvPr>
            <p:ph type="body" sz="quarter" idx="14" hasCustomPrompt="1"/>
          </p:nvPr>
        </p:nvSpPr>
        <p:spPr>
          <a:xfrm>
            <a:off x="6167438" y="214310"/>
            <a:ext cx="2722562" cy="269875"/>
          </a:xfrm>
          <a:prstGeom prst="rect">
            <a:avLst/>
          </a:prstGeom>
        </p:spPr>
        <p:txBody>
          <a:bodyPr vert="horz"/>
          <a:lstStyle>
            <a:lvl1pPr marL="0" indent="0" algn="r">
              <a:buNone/>
              <a:defRPr sz="1200" baseline="0">
                <a:solidFill>
                  <a:schemeClr val="tx1">
                    <a:lumMod val="65000"/>
                    <a:lumOff val="35000"/>
                  </a:schemeClr>
                </a:solidFill>
                <a:latin typeface="Arial"/>
                <a:cs typeface="Arial"/>
              </a:defRPr>
            </a:lvl1pPr>
            <a:lvl2pPr>
              <a:defRPr sz="1200">
                <a:latin typeface="Arial"/>
                <a:cs typeface="Arial"/>
              </a:defRPr>
            </a:lvl2pPr>
            <a:lvl3pPr>
              <a:defRPr sz="1200">
                <a:latin typeface="Arial"/>
                <a:cs typeface="Arial"/>
              </a:defRPr>
            </a:lvl3pPr>
            <a:lvl4pPr>
              <a:defRPr sz="1200">
                <a:latin typeface="Arial"/>
                <a:cs typeface="Arial"/>
              </a:defRPr>
            </a:lvl4pPr>
            <a:lvl5pPr>
              <a:defRPr sz="1200">
                <a:latin typeface="Arial"/>
                <a:cs typeface="Arial"/>
              </a:defRPr>
            </a:lvl5pPr>
          </a:lstStyle>
          <a:p>
            <a:pPr lvl="0"/>
            <a:r>
              <a:rPr lang="en-US" dirty="0" smtClean="0"/>
              <a:t>Section Heading Will Go Here</a:t>
            </a:r>
            <a:endParaRPr lang="en-US" dirty="0"/>
          </a:p>
        </p:txBody>
      </p:sp>
    </p:spTree>
    <p:extLst>
      <p:ext uri="{BB962C8B-B14F-4D97-AF65-F5344CB8AC3E}">
        <p14:creationId xmlns:p14="http://schemas.microsoft.com/office/powerpoint/2010/main" val="20191632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7"/>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892195"/>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50" r:id="rId3"/>
    <p:sldLayoutId id="2147483660" r:id="rId4"/>
    <p:sldLayoutId id="2147483657"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hyperlink" Target="mailto:kate.prober@co.ramsey.mn.us"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26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sz="1800" dirty="0" smtClean="0"/>
              <a:t>Life Long Learning- adults can learn</a:t>
            </a:r>
          </a:p>
          <a:p>
            <a:r>
              <a:rPr lang="en-US" sz="1800" dirty="0" smtClean="0"/>
              <a:t>A Caution </a:t>
            </a:r>
          </a:p>
          <a:p>
            <a:r>
              <a:rPr lang="en-US" sz="1800" dirty="0"/>
              <a:t>“Executive Functioning Disorder” is a diagnosis used by some medical communities. Please take heed as we are using this a skill development strategy and not as a diagnostic tool!</a:t>
            </a:r>
          </a:p>
          <a:p>
            <a:endParaRPr lang="en-US" sz="1800" dirty="0"/>
          </a:p>
          <a:p>
            <a:r>
              <a:rPr lang="en-US" sz="1800" dirty="0"/>
              <a:t>While everyone can benefit from</a:t>
            </a:r>
          </a:p>
          <a:p>
            <a:r>
              <a:rPr lang="en-US" sz="1800" dirty="0"/>
              <a:t>	idea of “lifelong learning,” not </a:t>
            </a:r>
          </a:p>
          <a:p>
            <a:r>
              <a:rPr lang="en-US" sz="1800" dirty="0"/>
              <a:t>	everyone in poverty has “diminished</a:t>
            </a:r>
          </a:p>
          <a:p>
            <a:r>
              <a:rPr lang="en-US" sz="1800" dirty="0"/>
              <a:t>	EF capacity.” </a:t>
            </a:r>
          </a:p>
          <a:p>
            <a:endParaRPr lang="en-US" sz="1800" dirty="0"/>
          </a:p>
          <a:p>
            <a:r>
              <a:rPr lang="en-US" sz="1800" dirty="0"/>
              <a:t>Approach from a strength-based </a:t>
            </a:r>
          </a:p>
          <a:p>
            <a:r>
              <a:rPr lang="en-US" sz="1800" dirty="0"/>
              <a:t>	point of view.</a:t>
            </a:r>
          </a:p>
          <a:p>
            <a:endParaRPr lang="en-US" dirty="0"/>
          </a:p>
        </p:txBody>
      </p:sp>
      <p:sp>
        <p:nvSpPr>
          <p:cNvPr id="3" name="Text Placeholder 2"/>
          <p:cNvSpPr>
            <a:spLocks noGrp="1"/>
          </p:cNvSpPr>
          <p:nvPr>
            <p:ph type="body" sz="quarter" idx="14"/>
          </p:nvPr>
        </p:nvSpPr>
        <p:spPr/>
        <p:txBody>
          <a:bodyPr/>
          <a:lstStyle/>
          <a:p>
            <a:r>
              <a:rPr lang="en-US" dirty="0" smtClean="0"/>
              <a:t>From Theory to Practice 2015-2018</a:t>
            </a:r>
            <a:endParaRPr lang="en-US" dirty="0"/>
          </a:p>
        </p:txBody>
      </p:sp>
    </p:spTree>
    <p:extLst>
      <p:ext uri="{BB962C8B-B14F-4D97-AF65-F5344CB8AC3E}">
        <p14:creationId xmlns:p14="http://schemas.microsoft.com/office/powerpoint/2010/main" val="38763977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gn="ctr"/>
            <a:r>
              <a:rPr lang="en-US" sz="2000" dirty="0"/>
              <a:t> </a:t>
            </a:r>
            <a:r>
              <a:rPr lang="en-US" sz="2000" i="1" dirty="0"/>
              <a:t>“Furthermore, when we engage with children who may have heard negative words that instill self-doubt, that then fuel negative or challenging behaviors, it is critical that we arm ourselves with tools and strategies to provide a counter-story. We must give, instill and demonstrate an image of strength in our children; assuring them that we see and believe in their greatness and </a:t>
            </a:r>
          </a:p>
          <a:p>
            <a:pPr algn="ctr"/>
            <a:r>
              <a:rPr lang="en-US" sz="2000" i="1" dirty="0"/>
              <a:t>in their potential.”</a:t>
            </a:r>
          </a:p>
          <a:p>
            <a:pPr algn="ctr"/>
            <a:r>
              <a:rPr lang="en-US" sz="2000" i="1" dirty="0"/>
              <a:t>Gevonee Ford, </a:t>
            </a:r>
            <a:r>
              <a:rPr lang="en-US" sz="2000" i="1" dirty="0" err="1"/>
              <a:t>NdCAD</a:t>
            </a:r>
            <a:endParaRPr lang="en-US" sz="2000" i="1" dirty="0"/>
          </a:p>
          <a:p>
            <a:pPr>
              <a:buFont typeface="Wingdings" pitchFamily="2" charset="2"/>
              <a:buChar char="Ø"/>
            </a:pPr>
            <a:r>
              <a:rPr lang="en-US" sz="2000" dirty="0"/>
              <a:t>Remember the same philosophy holds true for all of us including the participants and their children.</a:t>
            </a:r>
          </a:p>
        </p:txBody>
      </p:sp>
      <p:sp>
        <p:nvSpPr>
          <p:cNvPr id="3" name="Text Placeholder 2"/>
          <p:cNvSpPr>
            <a:spLocks noGrp="1"/>
          </p:cNvSpPr>
          <p:nvPr>
            <p:ph type="body" sz="quarter" idx="14"/>
          </p:nvPr>
        </p:nvSpPr>
        <p:spPr/>
        <p:txBody>
          <a:bodyPr/>
          <a:lstStyle/>
          <a:p>
            <a:r>
              <a:rPr lang="en-US" dirty="0" smtClean="0"/>
              <a:t>A Story Worth Sharing </a:t>
            </a:r>
            <a:endParaRPr lang="en-US" dirty="0"/>
          </a:p>
        </p:txBody>
      </p:sp>
    </p:spTree>
    <p:extLst>
      <p:ext uri="{BB962C8B-B14F-4D97-AF65-F5344CB8AC3E}">
        <p14:creationId xmlns:p14="http://schemas.microsoft.com/office/powerpoint/2010/main" val="347607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342900" indent="-342900">
              <a:buFont typeface="Arial" panose="020B0604020202020204" pitchFamily="34" charset="0"/>
              <a:buChar char="•"/>
            </a:pPr>
            <a:r>
              <a:rPr lang="en-US" sz="2000" dirty="0"/>
              <a:t>Strength based approach to program design and mentoring</a:t>
            </a:r>
          </a:p>
          <a:p>
            <a:pPr marL="342900" indent="-342900">
              <a:buFont typeface="Arial" panose="020B0604020202020204" pitchFamily="34" charset="0"/>
              <a:buChar char="•"/>
            </a:pPr>
            <a:r>
              <a:rPr lang="en-US" sz="2000" dirty="0"/>
              <a:t>Encourage participant voice and engagement</a:t>
            </a:r>
          </a:p>
          <a:p>
            <a:pPr marL="342900" indent="-342900">
              <a:buFont typeface="Arial" panose="020B0604020202020204" pitchFamily="34" charset="0"/>
              <a:buChar char="•"/>
            </a:pPr>
            <a:r>
              <a:rPr lang="en-US" sz="2000" dirty="0"/>
              <a:t>Motivate participant and work with motivated participant</a:t>
            </a:r>
          </a:p>
          <a:p>
            <a:pPr marL="342900" indent="-342900">
              <a:buFont typeface="Arial" panose="020B0604020202020204" pitchFamily="34" charset="0"/>
              <a:buChar char="•"/>
            </a:pPr>
            <a:r>
              <a:rPr lang="en-US" sz="2000" dirty="0"/>
              <a:t>Support each step family takes, reward effort</a:t>
            </a:r>
          </a:p>
          <a:p>
            <a:pPr marL="342900" indent="-342900">
              <a:buFont typeface="Arial" panose="020B0604020202020204" pitchFamily="34" charset="0"/>
              <a:buChar char="•"/>
            </a:pPr>
            <a:r>
              <a:rPr lang="en-US" sz="2000" dirty="0"/>
              <a:t>Respect the rights and dignity of the family, appreciate diversity and views, opinions and experiences</a:t>
            </a:r>
          </a:p>
          <a:p>
            <a:pPr marL="342900" indent="-342900">
              <a:buFont typeface="Arial" panose="020B0604020202020204" pitchFamily="34" charset="0"/>
              <a:buChar char="•"/>
            </a:pPr>
            <a:r>
              <a:rPr lang="en-US" sz="2000" dirty="0"/>
              <a:t>Grow social capital through peer networks, coaches and community</a:t>
            </a:r>
          </a:p>
          <a:p>
            <a:endParaRPr lang="en-US" dirty="0"/>
          </a:p>
        </p:txBody>
      </p:sp>
      <p:sp>
        <p:nvSpPr>
          <p:cNvPr id="3" name="Text Placeholder 2"/>
          <p:cNvSpPr>
            <a:spLocks noGrp="1"/>
          </p:cNvSpPr>
          <p:nvPr>
            <p:ph type="body" sz="quarter" idx="14"/>
          </p:nvPr>
        </p:nvSpPr>
        <p:spPr/>
        <p:txBody>
          <a:bodyPr/>
          <a:lstStyle/>
          <a:p>
            <a:r>
              <a:rPr lang="en-US" dirty="0" smtClean="0"/>
              <a:t>Fundamental Concepts </a:t>
            </a:r>
            <a:endParaRPr lang="en-US" dirty="0"/>
          </a:p>
        </p:txBody>
      </p:sp>
    </p:spTree>
    <p:extLst>
      <p:ext uri="{BB962C8B-B14F-4D97-AF65-F5344CB8AC3E}">
        <p14:creationId xmlns:p14="http://schemas.microsoft.com/office/powerpoint/2010/main" val="3843014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285750" indent="-285750">
              <a:buFont typeface="Arial" panose="020B0604020202020204" pitchFamily="34" charset="0"/>
              <a:buChar char="•"/>
            </a:pPr>
            <a:r>
              <a:rPr lang="en-US" sz="1800" dirty="0" smtClean="0"/>
              <a:t>Co Created with staff</a:t>
            </a:r>
          </a:p>
          <a:p>
            <a:pPr marL="285750" indent="-285750">
              <a:buFont typeface="Arial" panose="020B0604020202020204" pitchFamily="34" charset="0"/>
              <a:buChar char="•"/>
            </a:pPr>
            <a:r>
              <a:rPr lang="en-US" sz="1800" dirty="0" smtClean="0"/>
              <a:t>Adopted from CWU and Employability Measure DHS</a:t>
            </a:r>
          </a:p>
          <a:p>
            <a:pPr marL="285750" indent="-285750">
              <a:buFont typeface="Arial" panose="020B0604020202020204" pitchFamily="34" charset="0"/>
              <a:buChar char="•"/>
            </a:pPr>
            <a:r>
              <a:rPr lang="en-US" sz="1800" dirty="0" smtClean="0"/>
              <a:t>Done by the participant</a:t>
            </a:r>
          </a:p>
          <a:p>
            <a:pPr marL="285750" indent="-285750">
              <a:buFont typeface="Arial" panose="020B0604020202020204" pitchFamily="34" charset="0"/>
              <a:buChar char="•"/>
            </a:pPr>
            <a:r>
              <a:rPr lang="en-US" sz="1800" dirty="0" smtClean="0"/>
              <a:t>Counselor is coaching and helping participant to move forward</a:t>
            </a:r>
          </a:p>
          <a:p>
            <a:pPr marL="285750" indent="-285750">
              <a:buFont typeface="Arial" panose="020B0604020202020204" pitchFamily="34" charset="0"/>
              <a:buChar char="•"/>
            </a:pPr>
            <a:r>
              <a:rPr lang="en-US" sz="1800" dirty="0" smtClean="0"/>
              <a:t>Co-investment, intervention match the client’s level of investment with similar program investments</a:t>
            </a:r>
          </a:p>
          <a:p>
            <a:pPr marL="285750" indent="-285750">
              <a:buFont typeface="Arial" panose="020B0604020202020204" pitchFamily="34" charset="0"/>
              <a:buChar char="•"/>
            </a:pPr>
            <a:r>
              <a:rPr lang="en-US" sz="1800" dirty="0" smtClean="0"/>
              <a:t>Creating networks</a:t>
            </a:r>
          </a:p>
          <a:p>
            <a:pPr marL="285750" indent="-285750">
              <a:buFont typeface="Arial" panose="020B0604020202020204" pitchFamily="34" charset="0"/>
              <a:buChar char="•"/>
            </a:pPr>
            <a:r>
              <a:rPr lang="en-US" sz="1800" dirty="0" smtClean="0"/>
              <a:t>Setting SMART GOAL</a:t>
            </a:r>
          </a:p>
          <a:p>
            <a:pPr marL="285750" indent="-285750">
              <a:buFont typeface="Arial" panose="020B0604020202020204" pitchFamily="34" charset="0"/>
              <a:buChar char="•"/>
            </a:pPr>
            <a:r>
              <a:rPr lang="en-US" sz="1800" dirty="0" smtClean="0"/>
              <a:t>Teaching how to set a SMAT GOAL</a:t>
            </a:r>
          </a:p>
          <a:p>
            <a:endParaRPr lang="en-US" sz="1800" dirty="0" smtClean="0"/>
          </a:p>
        </p:txBody>
      </p:sp>
      <p:sp>
        <p:nvSpPr>
          <p:cNvPr id="3" name="Text Placeholder 2"/>
          <p:cNvSpPr>
            <a:spLocks noGrp="1"/>
          </p:cNvSpPr>
          <p:nvPr>
            <p:ph type="body" sz="quarter" idx="14"/>
          </p:nvPr>
        </p:nvSpPr>
        <p:spPr/>
        <p:txBody>
          <a:bodyPr/>
          <a:lstStyle/>
          <a:p>
            <a:r>
              <a:rPr lang="en-US" dirty="0" smtClean="0"/>
              <a:t>My Bridge of Strength and </a:t>
            </a:r>
            <a:r>
              <a:rPr lang="en-US" dirty="0" smtClean="0"/>
              <a:t>Gap </a:t>
            </a:r>
            <a:endParaRPr lang="en-US" dirty="0"/>
          </a:p>
        </p:txBody>
      </p:sp>
    </p:spTree>
    <p:extLst>
      <p:ext uri="{BB962C8B-B14F-4D97-AF65-F5344CB8AC3E}">
        <p14:creationId xmlns:p14="http://schemas.microsoft.com/office/powerpoint/2010/main" val="35668956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342900" lvl="0" indent="-342900">
              <a:buFont typeface="Arial" panose="020B0604020202020204" pitchFamily="34" charset="0"/>
              <a:buChar char="•"/>
            </a:pPr>
            <a:r>
              <a:rPr lang="en-US" sz="2000" dirty="0"/>
              <a:t>Strength-based approach to program design and mentoring</a:t>
            </a:r>
          </a:p>
          <a:p>
            <a:pPr marL="342900" lvl="0" indent="-342900">
              <a:buFont typeface="Arial" panose="020B0604020202020204" pitchFamily="34" charset="0"/>
              <a:buChar char="•"/>
            </a:pPr>
            <a:r>
              <a:rPr lang="en-US" sz="2000" dirty="0"/>
              <a:t>Encourage participant voice and engagement in program design and evolution</a:t>
            </a:r>
          </a:p>
          <a:p>
            <a:pPr marL="342900" lvl="0" indent="-342900">
              <a:buFont typeface="Arial" panose="020B0604020202020204" pitchFamily="34" charset="0"/>
              <a:buChar char="•"/>
            </a:pPr>
            <a:r>
              <a:rPr lang="en-US" sz="2000" dirty="0"/>
              <a:t>Support private steps families take to strengthen or improve family of independence</a:t>
            </a:r>
          </a:p>
          <a:p>
            <a:pPr marL="342900" lvl="0" indent="-342900">
              <a:buFont typeface="Arial" panose="020B0604020202020204" pitchFamily="34" charset="0"/>
              <a:buChar char="•"/>
            </a:pPr>
            <a:r>
              <a:rPr lang="en-US" sz="2000" dirty="0"/>
              <a:t>Respect the rights and dignity and appreciate the diversity and range of view, opinions and experiences</a:t>
            </a:r>
          </a:p>
          <a:p>
            <a:pPr marL="342900" lvl="0" indent="-342900">
              <a:buFont typeface="Arial" panose="020B0604020202020204" pitchFamily="34" charset="0"/>
              <a:buChar char="•"/>
            </a:pPr>
            <a:r>
              <a:rPr lang="en-US" sz="2000" dirty="0"/>
              <a:t>Utilize defined selection proves in program, eligibility criteria and distribution of </a:t>
            </a:r>
            <a:r>
              <a:rPr lang="en-US" sz="2000" dirty="0" smtClean="0"/>
              <a:t>rewards</a:t>
            </a:r>
            <a:endParaRPr lang="en-US" sz="2000" dirty="0"/>
          </a:p>
          <a:p>
            <a:pPr marL="342900" indent="-342900">
              <a:buFont typeface="Arial" panose="020B0604020202020204" pitchFamily="34" charset="0"/>
              <a:buChar char="•"/>
            </a:pPr>
            <a:r>
              <a:rPr lang="en-US" sz="2000" dirty="0"/>
              <a:t>Seek to grow social capital through peer networks, mentors, and community leadership skills.</a:t>
            </a:r>
          </a:p>
          <a:p>
            <a:endParaRPr lang="en-US" dirty="0"/>
          </a:p>
        </p:txBody>
      </p:sp>
      <p:sp>
        <p:nvSpPr>
          <p:cNvPr id="3" name="Text Placeholder 2"/>
          <p:cNvSpPr>
            <a:spLocks noGrp="1"/>
          </p:cNvSpPr>
          <p:nvPr>
            <p:ph type="body" sz="quarter" idx="14"/>
          </p:nvPr>
        </p:nvSpPr>
        <p:spPr/>
        <p:txBody>
          <a:bodyPr/>
          <a:lstStyle/>
          <a:p>
            <a:r>
              <a:rPr lang="en-US" dirty="0" smtClean="0"/>
              <a:t>Values </a:t>
            </a:r>
            <a:endParaRPr lang="en-US" dirty="0"/>
          </a:p>
        </p:txBody>
      </p:sp>
    </p:spTree>
    <p:extLst>
      <p:ext uri="{BB962C8B-B14F-4D97-AF65-F5344CB8AC3E}">
        <p14:creationId xmlns:p14="http://schemas.microsoft.com/office/powerpoint/2010/main" val="36675405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342900" indent="-342900">
              <a:buFont typeface="Arial" panose="020B0604020202020204" pitchFamily="34" charset="0"/>
              <a:buChar char="•"/>
            </a:pPr>
            <a:r>
              <a:rPr lang="en-US" sz="2000" dirty="0"/>
              <a:t>Blend a strength-based approach with an assessment to clarify participant’s goals and construct participant plans </a:t>
            </a:r>
          </a:p>
          <a:p>
            <a:pPr marL="342900" indent="-342900">
              <a:buFont typeface="Arial" panose="020B0604020202020204" pitchFamily="34" charset="0"/>
              <a:buChar char="•"/>
            </a:pPr>
            <a:r>
              <a:rPr lang="en-US" sz="2000" dirty="0"/>
              <a:t>Participant-centered, strength-based, coaching tool that supports participant’s life long learning</a:t>
            </a:r>
          </a:p>
          <a:p>
            <a:pPr marL="342900" indent="-342900">
              <a:buFont typeface="Arial" panose="020B0604020202020204" pitchFamily="34" charset="0"/>
              <a:buChar char="•"/>
            </a:pPr>
            <a:r>
              <a:rPr lang="en-US" sz="2000" dirty="0"/>
              <a:t>Help participant and counselor to learn ways in which the participant increased their role in choosing one’s goal while working within MFIP requirements</a:t>
            </a:r>
          </a:p>
          <a:p>
            <a:pPr marL="342900" indent="-342900">
              <a:buFont typeface="Arial" panose="020B0604020202020204" pitchFamily="34" charset="0"/>
              <a:buChar char="•"/>
            </a:pPr>
            <a:r>
              <a:rPr lang="en-US" sz="2000" dirty="0" smtClean="0"/>
              <a:t>Use </a:t>
            </a:r>
            <a:r>
              <a:rPr lang="en-US" sz="2000" dirty="0"/>
              <a:t>of Motivational Interview and Coaching to </a:t>
            </a:r>
            <a:r>
              <a:rPr lang="en-US" sz="2000" dirty="0" smtClean="0"/>
              <a:t>solicit </a:t>
            </a:r>
            <a:r>
              <a:rPr lang="en-US" sz="2000" dirty="0"/>
              <a:t>information</a:t>
            </a:r>
          </a:p>
          <a:p>
            <a:pPr marL="457200" indent="-457200">
              <a:buFont typeface="Arial" panose="020B0604020202020204" pitchFamily="34" charset="0"/>
              <a:buChar char="•"/>
            </a:pPr>
            <a:endParaRPr lang="en-US" dirty="0"/>
          </a:p>
        </p:txBody>
      </p:sp>
      <p:sp>
        <p:nvSpPr>
          <p:cNvPr id="3" name="Text Placeholder 2"/>
          <p:cNvSpPr>
            <a:spLocks noGrp="1"/>
          </p:cNvSpPr>
          <p:nvPr>
            <p:ph type="body" sz="quarter" idx="14"/>
          </p:nvPr>
        </p:nvSpPr>
        <p:spPr/>
        <p:txBody>
          <a:bodyPr/>
          <a:lstStyle/>
          <a:p>
            <a:r>
              <a:rPr lang="en-US" dirty="0" smtClean="0"/>
              <a:t>My Bridge of Strength </a:t>
            </a:r>
            <a:endParaRPr lang="en-US" dirty="0"/>
          </a:p>
        </p:txBody>
      </p:sp>
    </p:spTree>
    <p:extLst>
      <p:ext uri="{BB962C8B-B14F-4D97-AF65-F5344CB8AC3E}">
        <p14:creationId xmlns:p14="http://schemas.microsoft.com/office/powerpoint/2010/main" val="26999317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Ramsey County Bridge of Strength </a:t>
            </a:r>
            <a:endParaRPr lang="en-US" dirty="0"/>
          </a:p>
        </p:txBody>
      </p:sp>
      <p:pic>
        <p:nvPicPr>
          <p:cNvPr id="4" name="Picture 2"/>
          <p:cNvPicPr>
            <a:picLocks noGrp="1" noChangeAspect="1" noChangeArrowheads="1"/>
          </p:cNvPicPr>
          <p:nvPr>
            <p:ph sz="quarter" idx="13"/>
          </p:nvPr>
        </p:nvPicPr>
        <p:blipFill>
          <a:blip r:embed="rId2" cstate="print"/>
          <a:srcRect/>
          <a:stretch>
            <a:fillRect/>
          </a:stretch>
        </p:blipFill>
        <p:spPr bwMode="auto">
          <a:xfrm>
            <a:off x="2323915" y="1366838"/>
            <a:ext cx="5983657" cy="4610100"/>
          </a:xfrm>
          <a:prstGeom prst="rect">
            <a:avLst/>
          </a:prstGeom>
          <a:noFill/>
          <a:ln w="9525">
            <a:noFill/>
            <a:miter lim="800000"/>
            <a:headEnd/>
            <a:tailEnd/>
          </a:ln>
        </p:spPr>
      </p:pic>
    </p:spTree>
    <p:extLst>
      <p:ext uri="{BB962C8B-B14F-4D97-AF65-F5344CB8AC3E}">
        <p14:creationId xmlns:p14="http://schemas.microsoft.com/office/powerpoint/2010/main" val="2252235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Specific</a:t>
            </a:r>
          </a:p>
          <a:p>
            <a:r>
              <a:rPr lang="en-US" dirty="0"/>
              <a:t>Measurable</a:t>
            </a:r>
          </a:p>
          <a:p>
            <a:r>
              <a:rPr lang="en-US" dirty="0"/>
              <a:t>Attainable</a:t>
            </a:r>
          </a:p>
          <a:p>
            <a:r>
              <a:rPr lang="en-US" dirty="0"/>
              <a:t>Relevant</a:t>
            </a:r>
          </a:p>
          <a:p>
            <a:r>
              <a:rPr lang="en-US" dirty="0"/>
              <a:t>Time-limited</a:t>
            </a:r>
          </a:p>
          <a:p>
            <a:endParaRPr lang="en-US" dirty="0"/>
          </a:p>
        </p:txBody>
      </p:sp>
      <p:sp>
        <p:nvSpPr>
          <p:cNvPr id="3" name="Text Placeholder 2"/>
          <p:cNvSpPr>
            <a:spLocks noGrp="1"/>
          </p:cNvSpPr>
          <p:nvPr>
            <p:ph type="body" sz="quarter" idx="14"/>
          </p:nvPr>
        </p:nvSpPr>
        <p:spPr/>
        <p:txBody>
          <a:bodyPr/>
          <a:lstStyle/>
          <a:p>
            <a:r>
              <a:rPr lang="en-US" dirty="0" smtClean="0"/>
              <a:t>SMART GOAL </a:t>
            </a:r>
            <a:endParaRPr lang="en-US" dirty="0"/>
          </a:p>
        </p:txBody>
      </p:sp>
    </p:spTree>
    <p:extLst>
      <p:ext uri="{BB962C8B-B14F-4D97-AF65-F5344CB8AC3E}">
        <p14:creationId xmlns:p14="http://schemas.microsoft.com/office/powerpoint/2010/main" val="25764525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Goal Action Plan</a:t>
            </a:r>
            <a:endParaRPr lang="en-US" dirty="0"/>
          </a:p>
        </p:txBody>
      </p:sp>
      <p:pic>
        <p:nvPicPr>
          <p:cNvPr id="4" name="Picture 2"/>
          <p:cNvPicPr>
            <a:picLocks noGrp="1" noChangeAspect="1" noChangeArrowheads="1"/>
          </p:cNvPicPr>
          <p:nvPr>
            <p:ph sz="quarter" idx="13"/>
          </p:nvPr>
        </p:nvPicPr>
        <p:blipFill>
          <a:blip r:embed="rId2" cstate="print"/>
          <a:srcRect/>
          <a:stretch>
            <a:fillRect/>
          </a:stretch>
        </p:blipFill>
        <p:spPr bwMode="auto">
          <a:xfrm>
            <a:off x="2463006" y="1500188"/>
            <a:ext cx="5705475" cy="4343400"/>
          </a:xfrm>
          <a:prstGeom prst="rect">
            <a:avLst/>
          </a:prstGeom>
          <a:noFill/>
          <a:ln w="9525">
            <a:noFill/>
            <a:miter lim="800000"/>
            <a:headEnd/>
            <a:tailEnd/>
          </a:ln>
        </p:spPr>
      </p:pic>
    </p:spTree>
    <p:extLst>
      <p:ext uri="{BB962C8B-B14F-4D97-AF65-F5344CB8AC3E}">
        <p14:creationId xmlns:p14="http://schemas.microsoft.com/office/powerpoint/2010/main" val="22606770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sz="2400" dirty="0"/>
              <a:t>Staff Focus Group </a:t>
            </a:r>
          </a:p>
          <a:p>
            <a:pPr lvl="1"/>
            <a:r>
              <a:rPr lang="en-US" sz="2400" dirty="0"/>
              <a:t>One September 2014, One March 2015</a:t>
            </a:r>
          </a:p>
          <a:p>
            <a:r>
              <a:rPr lang="en-US" sz="2400" dirty="0"/>
              <a:t>Participant Focus Groups </a:t>
            </a:r>
          </a:p>
          <a:p>
            <a:pPr lvl="1"/>
            <a:r>
              <a:rPr lang="en-US" sz="2400" dirty="0"/>
              <a:t>Two September 2014, Two March 2015</a:t>
            </a:r>
          </a:p>
          <a:p>
            <a:r>
              <a:rPr lang="en-US" sz="2400" dirty="0"/>
              <a:t>Staff Evaluations </a:t>
            </a:r>
          </a:p>
          <a:p>
            <a:r>
              <a:rPr lang="en-US" sz="2400" dirty="0"/>
              <a:t>Participant Evaluations </a:t>
            </a:r>
          </a:p>
          <a:p>
            <a:r>
              <a:rPr lang="en-US" sz="2400" dirty="0"/>
              <a:t>Administrative Data – Descriptive Analysis</a:t>
            </a:r>
          </a:p>
          <a:p>
            <a:endParaRPr lang="en-US" dirty="0"/>
          </a:p>
        </p:txBody>
      </p:sp>
      <p:sp>
        <p:nvSpPr>
          <p:cNvPr id="3" name="Text Placeholder 2"/>
          <p:cNvSpPr>
            <a:spLocks noGrp="1"/>
          </p:cNvSpPr>
          <p:nvPr>
            <p:ph type="body" sz="quarter" idx="14"/>
          </p:nvPr>
        </p:nvSpPr>
        <p:spPr/>
        <p:txBody>
          <a:bodyPr/>
          <a:lstStyle/>
          <a:p>
            <a:r>
              <a:rPr lang="en-US" dirty="0" smtClean="0"/>
              <a:t>Evaluation </a:t>
            </a:r>
            <a:endParaRPr lang="en-US" dirty="0"/>
          </a:p>
        </p:txBody>
      </p:sp>
    </p:spTree>
    <p:extLst>
      <p:ext uri="{BB962C8B-B14F-4D97-AF65-F5344CB8AC3E}">
        <p14:creationId xmlns:p14="http://schemas.microsoft.com/office/powerpoint/2010/main" val="26738600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Enhanced Coaching Pilot</a:t>
            </a:r>
            <a:endParaRPr lang="en-US" dirty="0"/>
          </a:p>
        </p:txBody>
      </p:sp>
      <p:sp>
        <p:nvSpPr>
          <p:cNvPr id="3" name="Text Placeholder 2"/>
          <p:cNvSpPr>
            <a:spLocks noGrp="1"/>
          </p:cNvSpPr>
          <p:nvPr>
            <p:ph type="body" sz="quarter" idx="13"/>
          </p:nvPr>
        </p:nvSpPr>
        <p:spPr/>
        <p:txBody>
          <a:bodyPr/>
          <a:lstStyle/>
          <a:p>
            <a:r>
              <a:rPr lang="en-US" sz="2000" dirty="0" smtClean="0"/>
              <a:t>Executive Function: A new Frontier for Workforce and Other Programs that aim to Build Adult Capacities</a:t>
            </a:r>
          </a:p>
          <a:p>
            <a:endParaRPr lang="en-US" dirty="0"/>
          </a:p>
        </p:txBody>
      </p:sp>
    </p:spTree>
    <p:extLst>
      <p:ext uri="{BB962C8B-B14F-4D97-AF65-F5344CB8AC3E}">
        <p14:creationId xmlns:p14="http://schemas.microsoft.com/office/powerpoint/2010/main" val="1812869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lvl="0"/>
            <a:r>
              <a:rPr lang="en-US" sz="1200" dirty="0"/>
              <a:t>Since </a:t>
            </a:r>
            <a:r>
              <a:rPr lang="en-US" sz="1200" dirty="0" smtClean="0"/>
              <a:t>staff started </a:t>
            </a:r>
            <a:r>
              <a:rPr lang="en-US" sz="1200" dirty="0"/>
              <a:t>using the Bridge, what has been your most positive experience?</a:t>
            </a:r>
          </a:p>
          <a:p>
            <a:pPr marL="880110" lvl="1" indent="-514350">
              <a:buFont typeface="+mj-lt"/>
              <a:buAutoNum type="arabicPeriod"/>
            </a:pPr>
            <a:r>
              <a:rPr lang="en-US" sz="1200" b="1" dirty="0"/>
              <a:t>Goals</a:t>
            </a:r>
            <a:r>
              <a:rPr lang="en-US" sz="1200" dirty="0"/>
              <a:t>: Participants that previously didn’t come in, now show up for appointments because they have goals and they are meeting them. </a:t>
            </a:r>
          </a:p>
          <a:p>
            <a:pPr marL="880110" lvl="1" indent="-514350">
              <a:buFont typeface="+mj-lt"/>
              <a:buAutoNum type="arabicPeriod"/>
            </a:pPr>
            <a:r>
              <a:rPr lang="en-US" sz="1200" b="1" dirty="0"/>
              <a:t>Attitude changes: </a:t>
            </a:r>
            <a:r>
              <a:rPr lang="en-US" sz="1200" dirty="0"/>
              <a:t>Noticeable improvement and it shows in results.</a:t>
            </a:r>
          </a:p>
          <a:p>
            <a:pPr marL="880110" lvl="1" indent="-514350">
              <a:buFont typeface="+mj-lt"/>
              <a:buAutoNum type="arabicPeriod"/>
            </a:pPr>
            <a:r>
              <a:rPr lang="en-US" sz="1200" b="1" dirty="0"/>
              <a:t>Home visits</a:t>
            </a:r>
            <a:r>
              <a:rPr lang="en-US" sz="1200" dirty="0"/>
              <a:t>: “What is best able to do with Bridge is going and doing home visits, getting to know their situations and their families.”</a:t>
            </a:r>
          </a:p>
          <a:p>
            <a:pPr marL="880110" lvl="1" indent="-514350">
              <a:buFont typeface="+mj-lt"/>
              <a:buAutoNum type="arabicPeriod"/>
            </a:pPr>
            <a:r>
              <a:rPr lang="en-US" sz="1200" b="1" dirty="0"/>
              <a:t>Additional Quotes:</a:t>
            </a:r>
          </a:p>
          <a:p>
            <a:pPr marL="1401318" lvl="3" indent="-514350">
              <a:buFont typeface="+mj-lt"/>
              <a:buAutoNum type="alphaUcPeriod"/>
            </a:pPr>
            <a:r>
              <a:rPr lang="en-US" sz="1200" dirty="0"/>
              <a:t>“Since implementing the Bridge…very positive…is the collaboration between staff and myself. We work as a team because the best way to success is through team work.”</a:t>
            </a:r>
          </a:p>
          <a:p>
            <a:pPr marL="1401318" lvl="3" indent="-514350">
              <a:buFont typeface="+mj-lt"/>
              <a:buAutoNum type="alphaUcPeriod"/>
            </a:pPr>
            <a:r>
              <a:rPr lang="en-US" sz="1200" dirty="0"/>
              <a:t>“Using Motivational Interviewing to go through the Bridge completion work.”</a:t>
            </a:r>
          </a:p>
          <a:p>
            <a:pPr marL="1401318" lvl="3" indent="-514350">
              <a:buFont typeface="+mj-lt"/>
              <a:buAutoNum type="alphaUcPeriod"/>
            </a:pPr>
            <a:r>
              <a:rPr lang="en-US" sz="1200" dirty="0"/>
              <a:t>“I just developed three action plans with a client who has usually been hard to work with…she is really taking advantage of the opportunities coming to her.” </a:t>
            </a:r>
          </a:p>
          <a:p>
            <a:pPr marL="1401318" lvl="3" indent="-514350">
              <a:buFont typeface="+mj-lt"/>
              <a:buAutoNum type="alphaUcPeriod"/>
            </a:pPr>
            <a:r>
              <a:rPr lang="en-US" sz="1200" dirty="0"/>
              <a:t>“I use the Bridge with housing clients and with a housing advocate present so we can blend the dual expectations into one plan…all tied together.”</a:t>
            </a:r>
          </a:p>
          <a:p>
            <a:endParaRPr lang="en-US" sz="1200" dirty="0"/>
          </a:p>
        </p:txBody>
      </p:sp>
      <p:sp>
        <p:nvSpPr>
          <p:cNvPr id="3" name="Text Placeholder 2"/>
          <p:cNvSpPr>
            <a:spLocks noGrp="1"/>
          </p:cNvSpPr>
          <p:nvPr>
            <p:ph type="body" sz="quarter" idx="14"/>
          </p:nvPr>
        </p:nvSpPr>
        <p:spPr/>
        <p:txBody>
          <a:bodyPr/>
          <a:lstStyle/>
          <a:p>
            <a:r>
              <a:rPr lang="en-US" dirty="0" smtClean="0"/>
              <a:t>Evaluation </a:t>
            </a:r>
            <a:endParaRPr lang="en-US" dirty="0"/>
          </a:p>
        </p:txBody>
      </p:sp>
      <p:sp>
        <p:nvSpPr>
          <p:cNvPr id="4" name="Rectangle 3"/>
          <p:cNvSpPr/>
          <p:nvPr/>
        </p:nvSpPr>
        <p:spPr>
          <a:xfrm>
            <a:off x="2286000" y="-26748492"/>
            <a:ext cx="4572000" cy="4708981"/>
          </a:xfrm>
          <a:prstGeom prst="rect">
            <a:avLst/>
          </a:prstGeom>
        </p:spPr>
        <p:txBody>
          <a:bodyPr>
            <a:spAutoFit/>
          </a:bodyPr>
          <a:lstStyle/>
          <a:p>
            <a:pPr lvl="0"/>
            <a:r>
              <a:rPr lang="en-US" sz="1200" dirty="0"/>
              <a:t>Since you started using the Bridge, what has been your most positive experience?</a:t>
            </a:r>
          </a:p>
          <a:p>
            <a:pPr marL="880110" lvl="1" indent="-514350">
              <a:buFont typeface="+mj-lt"/>
              <a:buAutoNum type="arabicPeriod"/>
            </a:pPr>
            <a:r>
              <a:rPr lang="en-US" sz="1200" b="1" dirty="0"/>
              <a:t>Goals</a:t>
            </a:r>
            <a:r>
              <a:rPr lang="en-US" sz="1200" dirty="0"/>
              <a:t>: Participants that previously didn’t come in, now show up for appointments because they have goals and they are meeting them. </a:t>
            </a:r>
          </a:p>
          <a:p>
            <a:pPr marL="880110" lvl="1" indent="-514350">
              <a:buFont typeface="+mj-lt"/>
              <a:buAutoNum type="arabicPeriod"/>
            </a:pPr>
            <a:r>
              <a:rPr lang="en-US" sz="1200" b="1" dirty="0"/>
              <a:t>Attitude changes: </a:t>
            </a:r>
            <a:r>
              <a:rPr lang="en-US" sz="1200" dirty="0"/>
              <a:t>Noticeable improvement and it shows in results.</a:t>
            </a:r>
          </a:p>
          <a:p>
            <a:pPr marL="880110" lvl="1" indent="-514350">
              <a:buFont typeface="+mj-lt"/>
              <a:buAutoNum type="arabicPeriod"/>
            </a:pPr>
            <a:r>
              <a:rPr lang="en-US" sz="1200" b="1" dirty="0"/>
              <a:t>Home visits</a:t>
            </a:r>
            <a:r>
              <a:rPr lang="en-US" sz="1200" dirty="0"/>
              <a:t>: “What is best able to do with Bridge is going and doing home visits, getting to know their situations and their families.”</a:t>
            </a:r>
          </a:p>
          <a:p>
            <a:pPr marL="880110" lvl="1" indent="-514350">
              <a:buFont typeface="+mj-lt"/>
              <a:buAutoNum type="arabicPeriod"/>
            </a:pPr>
            <a:r>
              <a:rPr lang="en-US" sz="1200" b="1" dirty="0"/>
              <a:t>Additional Quotes:</a:t>
            </a:r>
          </a:p>
          <a:p>
            <a:pPr marL="1401318" lvl="3" indent="-514350">
              <a:buFont typeface="+mj-lt"/>
              <a:buAutoNum type="alphaUcPeriod"/>
            </a:pPr>
            <a:r>
              <a:rPr lang="en-US" sz="1200" dirty="0"/>
              <a:t>“Since implementing the Bridge…very positive…is the collaboration between staff and myself. We work as a team because the best way to success is through team work.”</a:t>
            </a:r>
          </a:p>
          <a:p>
            <a:pPr marL="1401318" lvl="3" indent="-514350">
              <a:buFont typeface="+mj-lt"/>
              <a:buAutoNum type="alphaUcPeriod"/>
            </a:pPr>
            <a:r>
              <a:rPr lang="en-US" sz="1200" dirty="0"/>
              <a:t>“Using Motivational Interviewing to go through the Bridge completion work.”</a:t>
            </a:r>
          </a:p>
          <a:p>
            <a:pPr marL="1401318" lvl="3" indent="-514350">
              <a:buFont typeface="+mj-lt"/>
              <a:buAutoNum type="alphaUcPeriod"/>
            </a:pPr>
            <a:r>
              <a:rPr lang="en-US" sz="1200" dirty="0"/>
              <a:t>“I just developed three action plans with a client who has usually been hard to work with…she is really taking advantage of the opportunities coming to her.” </a:t>
            </a:r>
          </a:p>
          <a:p>
            <a:pPr marL="1401318" lvl="3" indent="-514350">
              <a:buFont typeface="+mj-lt"/>
              <a:buAutoNum type="alphaUcPeriod"/>
            </a:pPr>
            <a:r>
              <a:rPr lang="en-US" sz="1200" dirty="0"/>
              <a:t>“I use the Bridge with housing clients and with a housing advocate present so we can blend the dual expectations into one plan…all tied together.”</a:t>
            </a:r>
          </a:p>
        </p:txBody>
      </p:sp>
    </p:spTree>
    <p:extLst>
      <p:ext uri="{BB962C8B-B14F-4D97-AF65-F5344CB8AC3E}">
        <p14:creationId xmlns:p14="http://schemas.microsoft.com/office/powerpoint/2010/main" val="1411563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lvl="0"/>
            <a:r>
              <a:rPr lang="en-US" sz="1300" dirty="0"/>
              <a:t>From </a:t>
            </a:r>
            <a:r>
              <a:rPr lang="en-US" sz="1300" dirty="0" smtClean="0"/>
              <a:t>staff perspective</a:t>
            </a:r>
            <a:r>
              <a:rPr lang="en-US" sz="1300" dirty="0"/>
              <a:t>, how have participants received the Bridge concept?</a:t>
            </a:r>
          </a:p>
          <a:p>
            <a:pPr marL="880110" lvl="1" indent="-514350">
              <a:buFont typeface="+mj-lt"/>
              <a:buAutoNum type="arabicPeriod"/>
            </a:pPr>
            <a:r>
              <a:rPr lang="en-US" sz="1300" dirty="0">
                <a:solidFill>
                  <a:srgbClr val="C00000"/>
                </a:solidFill>
              </a:rPr>
              <a:t>Doorway</a:t>
            </a:r>
            <a:r>
              <a:rPr lang="en-US" sz="1300" dirty="0"/>
              <a:t> - “They are receiving it...they have a lot of barriers…Bridge is a doorway to address them…”</a:t>
            </a:r>
          </a:p>
          <a:p>
            <a:pPr marL="880110" lvl="1" indent="-514350">
              <a:buFont typeface="+mj-lt"/>
              <a:buAutoNum type="arabicPeriod"/>
            </a:pPr>
            <a:r>
              <a:rPr lang="en-US" sz="1300" dirty="0">
                <a:solidFill>
                  <a:srgbClr val="C00000"/>
                </a:solidFill>
              </a:rPr>
              <a:t>Choices</a:t>
            </a:r>
            <a:r>
              <a:rPr lang="en-US" sz="1300" dirty="0"/>
              <a:t> - “Happy getting to make more and broader choices.” 		“…people see how all difficult aspects of life are tied 		together…leads the client to identify and make 			choices.”</a:t>
            </a:r>
          </a:p>
          <a:p>
            <a:pPr marL="880110" lvl="1" indent="-514350">
              <a:buFont typeface="+mj-lt"/>
              <a:buAutoNum type="arabicPeriod"/>
            </a:pPr>
            <a:r>
              <a:rPr lang="en-US" sz="1300" dirty="0">
                <a:solidFill>
                  <a:srgbClr val="C00000"/>
                </a:solidFill>
              </a:rPr>
              <a:t>Empowering</a:t>
            </a:r>
            <a:r>
              <a:rPr lang="en-US" sz="1300" dirty="0"/>
              <a:t> - “When we tell them it is empowering them, they open their eyes.”</a:t>
            </a:r>
          </a:p>
          <a:p>
            <a:pPr marL="880110" lvl="1" indent="-514350">
              <a:buFont typeface="+mj-lt"/>
              <a:buAutoNum type="arabicPeriod"/>
            </a:pPr>
            <a:r>
              <a:rPr lang="en-US" sz="1300" dirty="0">
                <a:solidFill>
                  <a:srgbClr val="C00000"/>
                </a:solidFill>
              </a:rPr>
              <a:t>Barriers to Potential </a:t>
            </a:r>
            <a:r>
              <a:rPr lang="en-US" sz="1300" dirty="0"/>
              <a:t>- “Be sure to explain to not only see barriers but through explanation they can see how it can open…”</a:t>
            </a:r>
          </a:p>
          <a:p>
            <a:pPr marL="880110" lvl="1" indent="-514350">
              <a:buFont typeface="+mj-lt"/>
              <a:buAutoNum type="arabicPeriod"/>
            </a:pPr>
            <a:r>
              <a:rPr lang="en-US" sz="1300" dirty="0">
                <a:solidFill>
                  <a:srgbClr val="C00000"/>
                </a:solidFill>
              </a:rPr>
              <a:t>Counselor skills </a:t>
            </a:r>
            <a:r>
              <a:rPr lang="en-US" sz="1300" dirty="0"/>
              <a:t>- “Is also a learning process for counselors...”</a:t>
            </a:r>
          </a:p>
          <a:p>
            <a:pPr marL="880110" lvl="1" indent="-514350">
              <a:buFont typeface="+mj-lt"/>
              <a:buAutoNum type="arabicPeriod"/>
            </a:pPr>
            <a:r>
              <a:rPr lang="en-US" sz="1300" dirty="0">
                <a:solidFill>
                  <a:srgbClr val="C00000"/>
                </a:solidFill>
              </a:rPr>
              <a:t>2-way learning </a:t>
            </a:r>
            <a:r>
              <a:rPr lang="en-US" sz="1300" dirty="0"/>
              <a:t>- “Helpful for clients to do the Bridge with the counselor…gets more information and interaction.”</a:t>
            </a:r>
          </a:p>
          <a:p>
            <a:pPr marL="880110" lvl="1" indent="-514350">
              <a:buFont typeface="+mj-lt"/>
              <a:buAutoNum type="arabicPeriod"/>
            </a:pPr>
            <a:r>
              <a:rPr lang="en-US" sz="1300" dirty="0">
                <a:solidFill>
                  <a:srgbClr val="C00000"/>
                </a:solidFill>
              </a:rPr>
              <a:t>A discussion about when to discuss the Bridge with participants is incorporated into ongoing training.</a:t>
            </a:r>
          </a:p>
          <a:p>
            <a:endParaRPr lang="en-US" dirty="0"/>
          </a:p>
        </p:txBody>
      </p:sp>
      <p:sp>
        <p:nvSpPr>
          <p:cNvPr id="3" name="Text Placeholder 2"/>
          <p:cNvSpPr>
            <a:spLocks noGrp="1"/>
          </p:cNvSpPr>
          <p:nvPr>
            <p:ph type="body" sz="quarter" idx="14"/>
          </p:nvPr>
        </p:nvSpPr>
        <p:spPr/>
        <p:txBody>
          <a:bodyPr/>
          <a:lstStyle/>
          <a:p>
            <a:r>
              <a:rPr lang="en-US" dirty="0" smtClean="0"/>
              <a:t>Evaluation </a:t>
            </a:r>
            <a:endParaRPr lang="en-US" dirty="0"/>
          </a:p>
        </p:txBody>
      </p:sp>
    </p:spTree>
    <p:extLst>
      <p:ext uri="{BB962C8B-B14F-4D97-AF65-F5344CB8AC3E}">
        <p14:creationId xmlns:p14="http://schemas.microsoft.com/office/powerpoint/2010/main" val="30196946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sz="1200" dirty="0" smtClean="0"/>
          </a:p>
          <a:p>
            <a:r>
              <a:rPr lang="en-US" sz="2400" dirty="0" smtClean="0"/>
              <a:t>Participant Focus Group (4)</a:t>
            </a:r>
          </a:p>
          <a:p>
            <a:endParaRPr lang="en-US" sz="1200" dirty="0"/>
          </a:p>
          <a:p>
            <a:r>
              <a:rPr lang="en-US" sz="1200" dirty="0" smtClean="0"/>
              <a:t>Was </a:t>
            </a:r>
            <a:r>
              <a:rPr lang="en-US" sz="1200" dirty="0"/>
              <a:t>the Bridge of Strength your first attempt to set goals with your employment guidance counselor?</a:t>
            </a:r>
          </a:p>
          <a:p>
            <a:pPr marL="880110" lvl="1" indent="-514350">
              <a:buFont typeface="+mj-lt"/>
              <a:buAutoNum type="arabicPeriod"/>
            </a:pPr>
            <a:r>
              <a:rPr lang="en-US" sz="1200" dirty="0"/>
              <a:t>Yes (4) Previous counselor told them what to do, but weren’t very interested in their personal goals.</a:t>
            </a:r>
          </a:p>
          <a:p>
            <a:pPr marL="880110" lvl="1" indent="-514350">
              <a:buFont typeface="+mj-lt"/>
              <a:buAutoNum type="arabicPeriod"/>
            </a:pPr>
            <a:r>
              <a:rPr lang="en-US" sz="1200" dirty="0"/>
              <a:t>All completed goals and one already received a job offer, another expects an offer, and the other two have enrolled in education.</a:t>
            </a:r>
          </a:p>
          <a:p>
            <a:pPr marL="880110" lvl="1" indent="-514350">
              <a:buFont typeface="+mj-lt"/>
              <a:buAutoNum type="arabicPeriod"/>
            </a:pPr>
            <a:r>
              <a:rPr lang="en-US" sz="1200" dirty="0"/>
              <a:t>Deadlines are very helpful, they already know they need to get a job, but the goals along the way are necessary and they appreciated being pushed to achieve the goals they set for themselves. They felt involved in the process for the first time.</a:t>
            </a:r>
          </a:p>
          <a:p>
            <a:endParaRPr lang="en-US" dirty="0"/>
          </a:p>
        </p:txBody>
      </p:sp>
      <p:sp>
        <p:nvSpPr>
          <p:cNvPr id="3" name="Text Placeholder 2"/>
          <p:cNvSpPr>
            <a:spLocks noGrp="1"/>
          </p:cNvSpPr>
          <p:nvPr>
            <p:ph type="body" sz="quarter" idx="14"/>
          </p:nvPr>
        </p:nvSpPr>
        <p:spPr/>
        <p:txBody>
          <a:bodyPr/>
          <a:lstStyle/>
          <a:p>
            <a:r>
              <a:rPr lang="en-US" dirty="0" smtClean="0"/>
              <a:t>Evaluation </a:t>
            </a:r>
            <a:endParaRPr lang="en-US" dirty="0"/>
          </a:p>
        </p:txBody>
      </p:sp>
    </p:spTree>
    <p:extLst>
      <p:ext uri="{BB962C8B-B14F-4D97-AF65-F5344CB8AC3E}">
        <p14:creationId xmlns:p14="http://schemas.microsoft.com/office/powerpoint/2010/main" val="34783548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sz="1200" dirty="0"/>
              <a:t>How easy or difficult was it to focus on your strengths as you completed the Bridge of Strength?</a:t>
            </a:r>
          </a:p>
          <a:p>
            <a:pPr marL="880110" lvl="1" indent="-514350"/>
            <a:r>
              <a:rPr lang="en-US" sz="1200" dirty="0"/>
              <a:t>A lot at first, but encouragement of ES counselor really helped</a:t>
            </a:r>
          </a:p>
          <a:p>
            <a:pPr marL="880110" lvl="1" indent="-514350"/>
            <a:r>
              <a:rPr lang="en-US" sz="1200" dirty="0"/>
              <a:t>Motivation was noted by many, needed to feel motivated and focusing on their own goals made that easier than focusing on someone else’s goals.</a:t>
            </a:r>
          </a:p>
          <a:p>
            <a:pPr marL="880110" lvl="1" indent="-514350"/>
            <a:r>
              <a:rPr lang="en-US" sz="1200" dirty="0"/>
              <a:t>Another participant thought the process was easy and one even thought it was too easy, until it came to achieving the goals, but the pressure was a good thing.</a:t>
            </a:r>
          </a:p>
          <a:p>
            <a:pPr marL="171450" indent="-171450">
              <a:buFont typeface="Arial" panose="020B0604020202020204" pitchFamily="34" charset="0"/>
              <a:buChar char="•"/>
            </a:pPr>
            <a:r>
              <a:rPr lang="en-US" sz="1200" dirty="0"/>
              <a:t>What did you like the most about the Bridge of Strength?</a:t>
            </a:r>
          </a:p>
          <a:p>
            <a:pPr marL="880110" lvl="1" indent="-514350"/>
            <a:r>
              <a:rPr lang="en-US" sz="1200" dirty="0"/>
              <a:t>Deadlines and variation in short, medium, and long-term goals (not just “get a job”)</a:t>
            </a:r>
          </a:p>
          <a:p>
            <a:pPr marL="171450" indent="-171450">
              <a:buFont typeface="Arial" panose="020B0604020202020204" pitchFamily="34" charset="0"/>
              <a:buChar char="•"/>
            </a:pPr>
            <a:r>
              <a:rPr lang="en-US" sz="1200" dirty="0"/>
              <a:t>What did you like the least about the Bridge of Strength?</a:t>
            </a:r>
          </a:p>
          <a:p>
            <a:pPr marL="880110" lvl="1" indent="-514350"/>
            <a:r>
              <a:rPr lang="en-US" sz="1200" dirty="0"/>
              <a:t>It didn’t come soon enough (4)</a:t>
            </a:r>
          </a:p>
          <a:p>
            <a:pPr marL="171450" indent="-171450">
              <a:buFont typeface="Arial" panose="020B0604020202020204" pitchFamily="34" charset="0"/>
              <a:buChar char="•"/>
            </a:pPr>
            <a:r>
              <a:rPr lang="en-US" sz="1200" dirty="0"/>
              <a:t>Who do you think the Bridge of Strength could help?</a:t>
            </a:r>
          </a:p>
          <a:p>
            <a:pPr marL="880110" lvl="1" indent="-514350"/>
            <a:r>
              <a:rPr lang="en-US" sz="1200" dirty="0"/>
              <a:t>The Bridge motivates, everyone could benefit.  </a:t>
            </a:r>
          </a:p>
          <a:p>
            <a:endParaRPr lang="en-US" dirty="0"/>
          </a:p>
        </p:txBody>
      </p:sp>
      <p:sp>
        <p:nvSpPr>
          <p:cNvPr id="3" name="Text Placeholder 2"/>
          <p:cNvSpPr>
            <a:spLocks noGrp="1"/>
          </p:cNvSpPr>
          <p:nvPr>
            <p:ph type="body" sz="quarter" idx="14"/>
          </p:nvPr>
        </p:nvSpPr>
        <p:spPr/>
        <p:txBody>
          <a:bodyPr/>
          <a:lstStyle/>
          <a:p>
            <a:r>
              <a:rPr lang="en-US" dirty="0" smtClean="0"/>
              <a:t>Evaluation </a:t>
            </a:r>
            <a:endParaRPr lang="en-US" dirty="0"/>
          </a:p>
        </p:txBody>
      </p:sp>
    </p:spTree>
    <p:extLst>
      <p:ext uri="{BB962C8B-B14F-4D97-AF65-F5344CB8AC3E}">
        <p14:creationId xmlns:p14="http://schemas.microsoft.com/office/powerpoint/2010/main" val="4568073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dirty="0"/>
          </a:p>
        </p:txBody>
      </p:sp>
      <p:sp>
        <p:nvSpPr>
          <p:cNvPr id="3" name="Text Placeholder 2"/>
          <p:cNvSpPr>
            <a:spLocks noGrp="1"/>
          </p:cNvSpPr>
          <p:nvPr>
            <p:ph type="body" sz="quarter" idx="14"/>
          </p:nvPr>
        </p:nvSpPr>
        <p:spPr/>
        <p:txBody>
          <a:bodyPr/>
          <a:lstStyle/>
          <a:p>
            <a:r>
              <a:rPr lang="en-US" dirty="0" smtClean="0"/>
              <a:t>Evaluation </a:t>
            </a:r>
            <a:endParaRPr lang="en-US" dirty="0"/>
          </a:p>
        </p:txBody>
      </p:sp>
      <p:sp>
        <p:nvSpPr>
          <p:cNvPr id="4" name="Rectangle 3"/>
          <p:cNvSpPr/>
          <p:nvPr/>
        </p:nvSpPr>
        <p:spPr>
          <a:xfrm>
            <a:off x="2286000" y="1997839"/>
            <a:ext cx="4572000" cy="2862322"/>
          </a:xfrm>
          <a:prstGeom prst="rect">
            <a:avLst/>
          </a:prstGeom>
        </p:spPr>
        <p:txBody>
          <a:bodyPr>
            <a:spAutoFit/>
          </a:bodyPr>
          <a:lstStyle/>
          <a:p>
            <a:pPr marL="285750" indent="-285750">
              <a:buFont typeface="Arial" panose="020B0604020202020204" pitchFamily="34" charset="0"/>
              <a:buChar char="•"/>
            </a:pPr>
            <a:r>
              <a:rPr lang="en-US" dirty="0"/>
              <a:t>36 (nearly 1/3) counselors using Bridge and Goal Action Plan since November, 2014.</a:t>
            </a:r>
          </a:p>
          <a:p>
            <a:pPr marL="285750" indent="-285750">
              <a:buFont typeface="Arial" panose="020B0604020202020204" pitchFamily="34" charset="0"/>
              <a:buChar char="•"/>
            </a:pPr>
            <a:r>
              <a:rPr lang="en-US" dirty="0"/>
              <a:t>Range from general caseload to targeted on new enrollees, teen parents, extended cases, racially and culturally specific and IPS service recipients.</a:t>
            </a:r>
          </a:p>
          <a:p>
            <a:pPr marL="285750" indent="-285750">
              <a:buFont typeface="Arial" panose="020B0604020202020204" pitchFamily="34" charset="0"/>
              <a:buChar char="•"/>
            </a:pPr>
            <a:r>
              <a:rPr lang="en-US" dirty="0"/>
              <a:t>Total number of participants engaging in the Bridge and/or Goal Action Plan is expected to be more than 100 by the time we conduct the March focus groups.</a:t>
            </a:r>
          </a:p>
        </p:txBody>
      </p:sp>
    </p:spTree>
    <p:extLst>
      <p:ext uri="{BB962C8B-B14F-4D97-AF65-F5344CB8AC3E}">
        <p14:creationId xmlns:p14="http://schemas.microsoft.com/office/powerpoint/2010/main" val="16933641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Evaluation: Moving Forward </a:t>
            </a:r>
            <a:br>
              <a:rPr lang="en-US" dirty="0"/>
            </a:br>
            <a:endParaRPr lang="en-US" dirty="0" smtClean="0"/>
          </a:p>
          <a:p>
            <a:pPr marL="457200" indent="-457200">
              <a:buFont typeface="Arial" panose="020B0604020202020204" pitchFamily="34" charset="0"/>
              <a:buChar char="•"/>
            </a:pPr>
            <a:r>
              <a:rPr lang="en-US" dirty="0" smtClean="0"/>
              <a:t>Rapid Cycle Evaluation</a:t>
            </a:r>
          </a:p>
          <a:p>
            <a:pPr marL="1200150" lvl="1" indent="-457200">
              <a:buFont typeface="Arial" panose="020B0604020202020204" pitchFamily="34" charset="0"/>
              <a:buChar char="•"/>
            </a:pPr>
            <a:r>
              <a:rPr lang="en-US" dirty="0" smtClean="0"/>
              <a:t>Evaluate outcomes from agency level.</a:t>
            </a:r>
          </a:p>
          <a:p>
            <a:pPr marL="1200150" lvl="1" indent="-457200">
              <a:buFont typeface="Arial" panose="020B0604020202020204" pitchFamily="34" charset="0"/>
              <a:buChar char="•"/>
            </a:pPr>
            <a:r>
              <a:rPr lang="en-US" dirty="0" smtClean="0"/>
              <a:t>Additional staff and participant focus groups.</a:t>
            </a:r>
          </a:p>
          <a:p>
            <a:pPr marL="1200150" lvl="1" indent="-457200">
              <a:buFont typeface="Arial" panose="020B0604020202020204" pitchFamily="34" charset="0"/>
              <a:buChar char="•"/>
            </a:pPr>
            <a:r>
              <a:rPr lang="en-US" dirty="0" smtClean="0"/>
              <a:t>Wrap into over plan and integrate into national evaluation.</a:t>
            </a:r>
            <a:endParaRPr lang="en-US" dirty="0"/>
          </a:p>
          <a:p>
            <a:pPr marL="1200150" lvl="1" indent="-457200">
              <a:buFont typeface="Arial" panose="020B0604020202020204" pitchFamily="34" charset="0"/>
              <a:buChar char="•"/>
            </a:pPr>
            <a:endParaRPr lang="en-US" dirty="0" smtClean="0"/>
          </a:p>
        </p:txBody>
      </p:sp>
      <p:sp>
        <p:nvSpPr>
          <p:cNvPr id="3" name="Text Placeholder 2"/>
          <p:cNvSpPr>
            <a:spLocks noGrp="1"/>
          </p:cNvSpPr>
          <p:nvPr>
            <p:ph type="body" sz="quarter" idx="14"/>
          </p:nvPr>
        </p:nvSpPr>
        <p:spPr/>
        <p:txBody>
          <a:bodyPr/>
          <a:lstStyle/>
          <a:p>
            <a:r>
              <a:rPr lang="en-US" dirty="0" smtClean="0"/>
              <a:t>Evaluation </a:t>
            </a:r>
            <a:endParaRPr lang="en-US" dirty="0"/>
          </a:p>
        </p:txBody>
      </p:sp>
    </p:spTree>
    <p:extLst>
      <p:ext uri="{BB962C8B-B14F-4D97-AF65-F5344CB8AC3E}">
        <p14:creationId xmlns:p14="http://schemas.microsoft.com/office/powerpoint/2010/main" val="18644055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sz="1400" dirty="0"/>
              <a:t>Don’t be pushed by your problems; be led by your dreams. </a:t>
            </a:r>
          </a:p>
          <a:p>
            <a:endParaRPr lang="en-US" sz="1400" dirty="0"/>
          </a:p>
          <a:p>
            <a:r>
              <a:rPr lang="en-US" sz="1400" dirty="0"/>
              <a:t>If you imagine persistence as the engine of success, then courage is its fuel.	</a:t>
            </a:r>
          </a:p>
          <a:p>
            <a:r>
              <a:rPr lang="en-US" sz="1400" dirty="0"/>
              <a:t>All dreams have an inherent risk to them. Part of the power of finding courage is in being able to recognize your fears and do what you need to do any way.</a:t>
            </a:r>
          </a:p>
          <a:p>
            <a:r>
              <a:rPr lang="en-US" sz="1400" dirty="0"/>
              <a:t>		</a:t>
            </a:r>
          </a:p>
          <a:p>
            <a:r>
              <a:rPr lang="en-US" sz="1400" dirty="0"/>
              <a:t>As you move toward a dream, the dream moves toward you. Julie Cameron</a:t>
            </a:r>
          </a:p>
          <a:p>
            <a:endParaRPr lang="en-US" sz="1400" dirty="0"/>
          </a:p>
          <a:p>
            <a:r>
              <a:rPr lang="en-US" sz="1400" dirty="0"/>
              <a:t>Obstacles are what you see when you take your eyes off your goals.</a:t>
            </a:r>
          </a:p>
          <a:p>
            <a:endParaRPr lang="en-US" sz="1400" dirty="0"/>
          </a:p>
          <a:p>
            <a:r>
              <a:rPr lang="en-US" sz="1400" dirty="0"/>
              <a:t>Become a </a:t>
            </a:r>
            <a:r>
              <a:rPr lang="en-US" sz="1400" dirty="0" err="1"/>
              <a:t>possibilitarian</a:t>
            </a:r>
            <a:r>
              <a:rPr lang="en-US" sz="1400" dirty="0"/>
              <a:t>. No matter how dark things seem to be or actually are, raise your sights and see the possibilities – always see them, for they’re always there.	Norman Vincent Peale</a:t>
            </a:r>
          </a:p>
          <a:p>
            <a:endParaRPr lang="en-US" sz="1400" dirty="0"/>
          </a:p>
          <a:p>
            <a:r>
              <a:rPr lang="en-US" sz="1400" dirty="0"/>
              <a:t>Goals determine what you are going to be. Julius Irving</a:t>
            </a:r>
          </a:p>
          <a:p>
            <a:endParaRPr lang="en-US" dirty="0"/>
          </a:p>
        </p:txBody>
      </p:sp>
      <p:sp>
        <p:nvSpPr>
          <p:cNvPr id="3" name="Text Placeholder 2"/>
          <p:cNvSpPr>
            <a:spLocks noGrp="1"/>
          </p:cNvSpPr>
          <p:nvPr>
            <p:ph type="body" sz="quarter" idx="14"/>
          </p:nvPr>
        </p:nvSpPr>
        <p:spPr/>
        <p:txBody>
          <a:bodyPr/>
          <a:lstStyle/>
          <a:p>
            <a:r>
              <a:rPr lang="en-US" dirty="0" smtClean="0"/>
              <a:t>Teach Families to Dream</a:t>
            </a:r>
            <a:endParaRPr lang="en-US" dirty="0"/>
          </a:p>
        </p:txBody>
      </p:sp>
    </p:spTree>
    <p:extLst>
      <p:ext uri="{BB962C8B-B14F-4D97-AF65-F5344CB8AC3E}">
        <p14:creationId xmlns:p14="http://schemas.microsoft.com/office/powerpoint/2010/main" val="33428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sz="1800" dirty="0"/>
              <a:t>Individuals  may be faced with problem situations and/or goals that others have set for them that they do </a:t>
            </a:r>
            <a:r>
              <a:rPr lang="en-US" sz="1800" dirty="0" smtClean="0"/>
              <a:t>not </a:t>
            </a:r>
            <a:r>
              <a:rPr lang="en-US" sz="1800" dirty="0"/>
              <a:t>see as important. Hence, there is no internally generated motivation to activate and sustain goal-directed behavior. For this reason, and in the absence of internal motivation, it is important to externalize motivation. This means utilizing some artificial means to create an extrinsic source of motivation.</a:t>
            </a:r>
          </a:p>
          <a:p>
            <a:endParaRPr lang="en-US" sz="2400" dirty="0"/>
          </a:p>
        </p:txBody>
      </p:sp>
      <p:sp>
        <p:nvSpPr>
          <p:cNvPr id="3" name="Text Placeholder 2"/>
          <p:cNvSpPr>
            <a:spLocks noGrp="1"/>
          </p:cNvSpPr>
          <p:nvPr>
            <p:ph type="body" sz="quarter" idx="14"/>
          </p:nvPr>
        </p:nvSpPr>
        <p:spPr/>
        <p:txBody>
          <a:bodyPr/>
          <a:lstStyle/>
          <a:p>
            <a:r>
              <a:rPr lang="en-US" dirty="0" smtClean="0"/>
              <a:t>Goals Set by Someone Else </a:t>
            </a:r>
            <a:endParaRPr lang="en-US" dirty="0"/>
          </a:p>
        </p:txBody>
      </p:sp>
    </p:spTree>
    <p:extLst>
      <p:ext uri="{BB962C8B-B14F-4D97-AF65-F5344CB8AC3E}">
        <p14:creationId xmlns:p14="http://schemas.microsoft.com/office/powerpoint/2010/main" val="3390773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sz="2400" dirty="0"/>
              <a:t>When an individual has a goal that is important to her, behavior in the service of obtaining that goal can increase the likelihood of learning and practicing goal-relevant skills. Achieving that goal may </a:t>
            </a:r>
            <a:r>
              <a:rPr lang="en-US" sz="2400" dirty="0" smtClean="0"/>
              <a:t>well involve </a:t>
            </a:r>
            <a:r>
              <a:rPr lang="en-US" sz="2400" dirty="0"/>
              <a:t>what we consider to be executive functions, such as working memory, flexibility, and response inhibition, among others. To the extent that they are important to the individual, goals offer a vehicle for the acquisition and practice of executive functions.</a:t>
            </a:r>
          </a:p>
          <a:p>
            <a:endParaRPr lang="en-US" dirty="0"/>
          </a:p>
        </p:txBody>
      </p:sp>
      <p:sp>
        <p:nvSpPr>
          <p:cNvPr id="3" name="Text Placeholder 2"/>
          <p:cNvSpPr>
            <a:spLocks noGrp="1"/>
          </p:cNvSpPr>
          <p:nvPr>
            <p:ph type="body" sz="quarter" idx="14"/>
          </p:nvPr>
        </p:nvSpPr>
        <p:spPr/>
        <p:txBody>
          <a:bodyPr/>
          <a:lstStyle/>
          <a:p>
            <a:r>
              <a:rPr lang="en-US" dirty="0" smtClean="0"/>
              <a:t>Goals Set by Individual </a:t>
            </a:r>
            <a:endParaRPr lang="en-US" dirty="0"/>
          </a:p>
        </p:txBody>
      </p:sp>
    </p:spTree>
    <p:extLst>
      <p:ext uri="{BB962C8B-B14F-4D97-AF65-F5344CB8AC3E}">
        <p14:creationId xmlns:p14="http://schemas.microsoft.com/office/powerpoint/2010/main" val="19877596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sz="2400" dirty="0"/>
              <a:t>Goals serve four primary functions:</a:t>
            </a:r>
          </a:p>
          <a:p>
            <a:r>
              <a:rPr lang="en-US" sz="2400" dirty="0"/>
              <a:t>First, they direct behavior toward goal-relevant activities and away from goal-irrelevant activities</a:t>
            </a:r>
          </a:p>
          <a:p>
            <a:r>
              <a:rPr lang="en-US" sz="2400" dirty="0"/>
              <a:t>Second, they energize – high goals lead to greater effort than do low goals</a:t>
            </a:r>
          </a:p>
          <a:p>
            <a:r>
              <a:rPr lang="en-US" sz="2400" dirty="0"/>
              <a:t>Third, they encourage persistence</a:t>
            </a:r>
          </a:p>
          <a:p>
            <a:r>
              <a:rPr lang="en-US" sz="2400" dirty="0"/>
              <a:t>Finally, they motivate individuals to discover or use task-relevant knowledge or strategies</a:t>
            </a:r>
          </a:p>
        </p:txBody>
      </p:sp>
      <p:sp>
        <p:nvSpPr>
          <p:cNvPr id="3" name="Text Placeholder 2"/>
          <p:cNvSpPr>
            <a:spLocks noGrp="1"/>
          </p:cNvSpPr>
          <p:nvPr>
            <p:ph type="body" sz="quarter" idx="14"/>
          </p:nvPr>
        </p:nvSpPr>
        <p:spPr/>
        <p:txBody>
          <a:bodyPr/>
          <a:lstStyle/>
          <a:p>
            <a:r>
              <a:rPr lang="en-US" dirty="0" smtClean="0"/>
              <a:t>Benefits of Goal Setting </a:t>
            </a:r>
            <a:endParaRPr lang="en-US" dirty="0"/>
          </a:p>
        </p:txBody>
      </p:sp>
    </p:spTree>
    <p:extLst>
      <p:ext uri="{BB962C8B-B14F-4D97-AF65-F5344CB8AC3E}">
        <p14:creationId xmlns:p14="http://schemas.microsoft.com/office/powerpoint/2010/main" val="26445984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Goodwill/Easter Seals MN</a:t>
            </a:r>
          </a:p>
          <a:p>
            <a:pPr marL="457200" indent="-457200">
              <a:buFont typeface="Arial" panose="020B0604020202020204" pitchFamily="34" charset="0"/>
              <a:buChar char="•"/>
            </a:pPr>
            <a:r>
              <a:rPr lang="en-US" dirty="0" smtClean="0"/>
              <a:t>Co-create</a:t>
            </a:r>
          </a:p>
          <a:p>
            <a:pPr marL="457200" indent="-457200">
              <a:buFont typeface="Arial" panose="020B0604020202020204" pitchFamily="34" charset="0"/>
              <a:buChar char="•"/>
            </a:pPr>
            <a:r>
              <a:rPr lang="en-US" dirty="0" smtClean="0"/>
              <a:t>Co-present</a:t>
            </a:r>
          </a:p>
          <a:p>
            <a:pPr marL="457200" indent="-457200">
              <a:buFont typeface="Arial" panose="020B0604020202020204" pitchFamily="34" charset="0"/>
              <a:buChar char="•"/>
            </a:pPr>
            <a:r>
              <a:rPr lang="en-US" dirty="0" smtClean="0"/>
              <a:t>Co-sponsored</a:t>
            </a:r>
          </a:p>
          <a:p>
            <a:pPr marL="457200" indent="-457200">
              <a:buFont typeface="Arial" panose="020B0604020202020204" pitchFamily="34" charset="0"/>
              <a:buChar char="•"/>
            </a:pPr>
            <a:r>
              <a:rPr lang="en-US" dirty="0" smtClean="0"/>
              <a:t>Co-shared vision, mission and value</a:t>
            </a:r>
          </a:p>
          <a:p>
            <a:pPr marL="457200" indent="-457200">
              <a:buFont typeface="Arial" panose="020B0604020202020204" pitchFamily="34" charset="0"/>
              <a:buChar char="•"/>
            </a:pPr>
            <a:r>
              <a:rPr lang="en-US" dirty="0" smtClean="0"/>
              <a:t>Co-believe</a:t>
            </a:r>
          </a:p>
          <a:p>
            <a:pPr marL="457200" indent="-457200">
              <a:buFont typeface="Arial" panose="020B0604020202020204" pitchFamily="34" charset="0"/>
              <a:buChar char="•"/>
            </a:pPr>
            <a:r>
              <a:rPr lang="en-US" dirty="0" smtClean="0"/>
              <a:t>Evaluation/outcome drive </a:t>
            </a:r>
            <a:endParaRPr lang="en-US" dirty="0"/>
          </a:p>
        </p:txBody>
      </p:sp>
      <p:sp>
        <p:nvSpPr>
          <p:cNvPr id="3" name="Text Placeholder 2"/>
          <p:cNvSpPr>
            <a:spLocks noGrp="1"/>
          </p:cNvSpPr>
          <p:nvPr>
            <p:ph type="body" sz="quarter" idx="14"/>
          </p:nvPr>
        </p:nvSpPr>
        <p:spPr/>
        <p:txBody>
          <a:bodyPr/>
          <a:lstStyle/>
          <a:p>
            <a:r>
              <a:rPr lang="en-US" dirty="0" smtClean="0"/>
              <a:t>Partner </a:t>
            </a:r>
            <a:endParaRPr lang="en-US" dirty="0"/>
          </a:p>
        </p:txBody>
      </p:sp>
    </p:spTree>
    <p:extLst>
      <p:ext uri="{BB962C8B-B14F-4D97-AF65-F5344CB8AC3E}">
        <p14:creationId xmlns:p14="http://schemas.microsoft.com/office/powerpoint/2010/main" val="7043462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sz="1600" dirty="0"/>
              <a:t>“The EP must include the participant’s overall employment goal; activities and steps necessary to reach that goal.”</a:t>
            </a:r>
          </a:p>
          <a:p>
            <a:endParaRPr lang="en-US" sz="1600" dirty="0"/>
          </a:p>
          <a:p>
            <a:r>
              <a:rPr lang="en-US" sz="1600" dirty="0"/>
              <a:t>“The function of the EP is to identify the participant’s self-support and employment goals, breaking those goals into smaller objectives, and listing the steps the participant must take to achieve the goals in the shortest time reasonably possible</a:t>
            </a:r>
            <a:r>
              <a:rPr lang="en-US" sz="1600" dirty="0" smtClean="0"/>
              <a:t>.”</a:t>
            </a:r>
          </a:p>
          <a:p>
            <a:endParaRPr lang="en-US" sz="1600" dirty="0" smtClean="0"/>
          </a:p>
          <a:p>
            <a:r>
              <a:rPr lang="en-US" sz="1600" dirty="0" smtClean="0"/>
              <a:t>Always go back to Employment Manual</a:t>
            </a:r>
          </a:p>
          <a:p>
            <a:r>
              <a:rPr lang="en-US" sz="1600" dirty="0" smtClean="0"/>
              <a:t>Activities that count are the same as activities that matter </a:t>
            </a:r>
          </a:p>
          <a:p>
            <a:r>
              <a:rPr lang="en-US" sz="1600" dirty="0" smtClean="0"/>
              <a:t>Motivation and outcome based program maintain WPR level</a:t>
            </a:r>
          </a:p>
          <a:p>
            <a:r>
              <a:rPr lang="en-US" sz="1600" dirty="0" smtClean="0"/>
              <a:t>Engaged participant- employment- leaving assistance with employment </a:t>
            </a:r>
          </a:p>
          <a:p>
            <a:endParaRPr lang="en-US" sz="1600" dirty="0"/>
          </a:p>
          <a:p>
            <a:r>
              <a:rPr lang="en-US" sz="1600" dirty="0" smtClean="0"/>
              <a:t>Always tie your change to DHS/Ramsey County Board Goals</a:t>
            </a:r>
            <a:endParaRPr lang="en-US" sz="1600" dirty="0"/>
          </a:p>
          <a:p>
            <a:endParaRPr lang="en-US" dirty="0"/>
          </a:p>
        </p:txBody>
      </p:sp>
      <p:sp>
        <p:nvSpPr>
          <p:cNvPr id="3" name="Text Placeholder 2"/>
          <p:cNvSpPr>
            <a:spLocks noGrp="1"/>
          </p:cNvSpPr>
          <p:nvPr>
            <p:ph type="body" sz="quarter" idx="14"/>
          </p:nvPr>
        </p:nvSpPr>
        <p:spPr/>
        <p:txBody>
          <a:bodyPr/>
          <a:lstStyle/>
          <a:p>
            <a:r>
              <a:rPr lang="en-US" dirty="0" smtClean="0"/>
              <a:t>Employment Manual </a:t>
            </a:r>
            <a:endParaRPr lang="en-US" dirty="0"/>
          </a:p>
        </p:txBody>
      </p:sp>
    </p:spTree>
    <p:extLst>
      <p:ext uri="{BB962C8B-B14F-4D97-AF65-F5344CB8AC3E}">
        <p14:creationId xmlns:p14="http://schemas.microsoft.com/office/powerpoint/2010/main" val="41869282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Lifelong Learning </a:t>
            </a:r>
            <a:r>
              <a:rPr lang="en-US" u="sng" dirty="0"/>
              <a:t>skill development </a:t>
            </a:r>
            <a:r>
              <a:rPr lang="en-US" dirty="0"/>
              <a:t>techniques strive for more simplified and participant goal-driven content delivery, case management, and engagement strategies.</a:t>
            </a:r>
          </a:p>
          <a:p>
            <a:endParaRPr lang="en-US" dirty="0"/>
          </a:p>
        </p:txBody>
      </p:sp>
      <p:sp>
        <p:nvSpPr>
          <p:cNvPr id="3" name="Text Placeholder 2"/>
          <p:cNvSpPr>
            <a:spLocks noGrp="1"/>
          </p:cNvSpPr>
          <p:nvPr>
            <p:ph type="body" sz="quarter" idx="14"/>
          </p:nvPr>
        </p:nvSpPr>
        <p:spPr/>
        <p:txBody>
          <a:bodyPr/>
          <a:lstStyle/>
          <a:p>
            <a:r>
              <a:rPr lang="en-US" sz="1050" dirty="0" smtClean="0"/>
              <a:t>Lifelong Learning:Techiniques for </a:t>
            </a:r>
            <a:r>
              <a:rPr lang="en-US" dirty="0" smtClean="0"/>
              <a:t>staff</a:t>
            </a:r>
            <a:endParaRPr lang="en-US" dirty="0"/>
          </a:p>
        </p:txBody>
      </p:sp>
    </p:spTree>
    <p:extLst>
      <p:ext uri="{BB962C8B-B14F-4D97-AF65-F5344CB8AC3E}">
        <p14:creationId xmlns:p14="http://schemas.microsoft.com/office/powerpoint/2010/main" val="26614720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sz="2000" b="1" u="sng" dirty="0"/>
              <a:t>Reduce noise</a:t>
            </a:r>
            <a:r>
              <a:rPr lang="en-US" sz="2000" dirty="0"/>
              <a:t>- (literally) and other distractions in the environment such as messy desks or walls.</a:t>
            </a:r>
          </a:p>
          <a:p>
            <a:pPr lvl="1"/>
            <a:r>
              <a:rPr lang="en-US" sz="2000" dirty="0"/>
              <a:t>Help  children stay occupied with toys/crayons so parents can concentrate.</a:t>
            </a:r>
          </a:p>
          <a:p>
            <a:pPr lvl="1">
              <a:buNone/>
            </a:pPr>
            <a:endParaRPr lang="en-US" sz="2000" dirty="0"/>
          </a:p>
          <a:p>
            <a:pPr marL="365760" lvl="1" indent="-256032">
              <a:spcBef>
                <a:spcPts val="400"/>
              </a:spcBef>
              <a:buSzPct val="68000"/>
              <a:buFont typeface="Wingdings 3"/>
              <a:buChar char=""/>
            </a:pPr>
            <a:r>
              <a:rPr lang="en-US" sz="2000" b="1" u="sng" dirty="0"/>
              <a:t>Be consistent</a:t>
            </a:r>
            <a:r>
              <a:rPr lang="en-US" sz="2000" dirty="0"/>
              <a:t>- plan ahead, return voicemails in a timely manner.</a:t>
            </a:r>
          </a:p>
          <a:p>
            <a:pPr marL="365760" lvl="1" indent="-256032">
              <a:spcBef>
                <a:spcPts val="400"/>
              </a:spcBef>
              <a:buSzPct val="68000"/>
              <a:buFont typeface="Wingdings 3"/>
              <a:buChar char=""/>
            </a:pPr>
            <a:endParaRPr lang="en-US" sz="2000" dirty="0"/>
          </a:p>
          <a:p>
            <a:pPr marL="365760" lvl="1" indent="-256032">
              <a:spcBef>
                <a:spcPts val="400"/>
              </a:spcBef>
              <a:buSzPct val="68000"/>
              <a:buFont typeface="Wingdings 3"/>
              <a:buChar char=""/>
            </a:pPr>
            <a:r>
              <a:rPr lang="en-US" sz="2000" b="1" u="sng" dirty="0"/>
              <a:t>Remember Details </a:t>
            </a:r>
            <a:r>
              <a:rPr lang="en-US" sz="2000" dirty="0"/>
              <a:t>– helps to build rapport, ask about their children, work, school, etc.</a:t>
            </a:r>
          </a:p>
          <a:p>
            <a:endParaRPr lang="en-US" dirty="0"/>
          </a:p>
        </p:txBody>
      </p:sp>
      <p:sp>
        <p:nvSpPr>
          <p:cNvPr id="3" name="Text Placeholder 2"/>
          <p:cNvSpPr>
            <a:spLocks noGrp="1"/>
          </p:cNvSpPr>
          <p:nvPr>
            <p:ph type="body" sz="quarter" idx="14"/>
          </p:nvPr>
        </p:nvSpPr>
        <p:spPr/>
        <p:txBody>
          <a:bodyPr/>
          <a:lstStyle/>
          <a:p>
            <a:r>
              <a:rPr lang="en-US" dirty="0" smtClean="0"/>
              <a:t>Techniques for Front Line Staff </a:t>
            </a:r>
            <a:endParaRPr lang="en-US" dirty="0"/>
          </a:p>
        </p:txBody>
      </p:sp>
    </p:spTree>
    <p:extLst>
      <p:ext uri="{BB962C8B-B14F-4D97-AF65-F5344CB8AC3E}">
        <p14:creationId xmlns:p14="http://schemas.microsoft.com/office/powerpoint/2010/main" val="17428926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b="1" u="sng" dirty="0"/>
              <a:t>Serve and return content delivery</a:t>
            </a:r>
            <a:r>
              <a:rPr lang="en-US" dirty="0"/>
              <a:t>: like tennis or volley ball, the interaction between participant and counselor must be responsive, interactive and Non-</a:t>
            </a:r>
            <a:r>
              <a:rPr lang="en-US" sz="2600" dirty="0"/>
              <a:t>Authoritarian.</a:t>
            </a:r>
          </a:p>
          <a:p>
            <a:pPr lvl="1"/>
            <a:r>
              <a:rPr lang="en-US" dirty="0"/>
              <a:t>Prepare for participant meeting – do not firmly follow your agenda, be flexible and listen to participant. </a:t>
            </a:r>
          </a:p>
          <a:p>
            <a:endParaRPr lang="en-US" dirty="0"/>
          </a:p>
        </p:txBody>
      </p:sp>
      <p:sp>
        <p:nvSpPr>
          <p:cNvPr id="3" name="Text Placeholder 2"/>
          <p:cNvSpPr>
            <a:spLocks noGrp="1"/>
          </p:cNvSpPr>
          <p:nvPr>
            <p:ph type="body" sz="quarter" idx="14"/>
          </p:nvPr>
        </p:nvSpPr>
        <p:spPr/>
        <p:txBody>
          <a:bodyPr/>
          <a:lstStyle/>
          <a:p>
            <a:r>
              <a:rPr lang="en-US" dirty="0" smtClean="0"/>
              <a:t>Techniques for Front Line Staff </a:t>
            </a:r>
            <a:endParaRPr lang="en-US" dirty="0"/>
          </a:p>
        </p:txBody>
      </p:sp>
    </p:spTree>
    <p:extLst>
      <p:ext uri="{BB962C8B-B14F-4D97-AF65-F5344CB8AC3E}">
        <p14:creationId xmlns:p14="http://schemas.microsoft.com/office/powerpoint/2010/main" val="7041216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sz="2000" b="1" u="sng" dirty="0"/>
              <a:t>Make program materials easy to read, relatable to the participant and limit jargon.</a:t>
            </a:r>
          </a:p>
          <a:p>
            <a:pPr lvl="1">
              <a:buFont typeface="Wingdings" pitchFamily="2" charset="2"/>
              <a:buChar char="§"/>
            </a:pPr>
            <a:r>
              <a:rPr lang="en-US" sz="2000" dirty="0"/>
              <a:t>After writing EP, go through each activity section (use highlighters). </a:t>
            </a:r>
          </a:p>
          <a:p>
            <a:pPr lvl="1">
              <a:buFont typeface="Wingdings" pitchFamily="2" charset="2"/>
              <a:buChar char="§"/>
            </a:pPr>
            <a:r>
              <a:rPr lang="en-US" sz="2000" dirty="0"/>
              <a:t>Assist clients with job logs (especially first time) and other forms. </a:t>
            </a:r>
          </a:p>
          <a:p>
            <a:pPr lvl="1">
              <a:buFont typeface="Wingdings" pitchFamily="2" charset="2"/>
              <a:buChar char="§"/>
            </a:pPr>
            <a:r>
              <a:rPr lang="en-US" sz="2000" dirty="0"/>
              <a:t>Accept FSS verbal documentation of activities if more convenient for participant. </a:t>
            </a:r>
          </a:p>
          <a:p>
            <a:pPr lvl="1">
              <a:buFont typeface="Wingdings" pitchFamily="2" charset="2"/>
              <a:buChar char="§"/>
            </a:pPr>
            <a:r>
              <a:rPr lang="en-US" sz="2000" dirty="0"/>
              <a:t>If referred to MN Ready or other workshops- may be helpful to print calendar so they know their schedule (make add wake time, time to feed children, </a:t>
            </a:r>
            <a:r>
              <a:rPr lang="en-US" sz="2000" dirty="0" err="1"/>
              <a:t>etc</a:t>
            </a:r>
            <a:r>
              <a:rPr lang="en-US" sz="2000" dirty="0"/>
              <a:t>). </a:t>
            </a:r>
          </a:p>
          <a:p>
            <a:endParaRPr lang="en-US" dirty="0"/>
          </a:p>
        </p:txBody>
      </p:sp>
      <p:sp>
        <p:nvSpPr>
          <p:cNvPr id="3" name="Text Placeholder 2"/>
          <p:cNvSpPr>
            <a:spLocks noGrp="1"/>
          </p:cNvSpPr>
          <p:nvPr>
            <p:ph type="body" sz="quarter" idx="14"/>
          </p:nvPr>
        </p:nvSpPr>
        <p:spPr/>
        <p:txBody>
          <a:bodyPr/>
          <a:lstStyle/>
          <a:p>
            <a:r>
              <a:rPr lang="en-US" dirty="0" smtClean="0"/>
              <a:t>Techniques for Front Line Staff </a:t>
            </a:r>
            <a:endParaRPr lang="en-US" dirty="0"/>
          </a:p>
        </p:txBody>
      </p:sp>
    </p:spTree>
    <p:extLst>
      <p:ext uri="{BB962C8B-B14F-4D97-AF65-F5344CB8AC3E}">
        <p14:creationId xmlns:p14="http://schemas.microsoft.com/office/powerpoint/2010/main" val="2943053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sz="2400" b="1" u="sng" dirty="0"/>
              <a:t>Bundle services</a:t>
            </a:r>
            <a:r>
              <a:rPr lang="en-US" sz="2400" dirty="0"/>
              <a:t> so that it’s easier for participants to gain all that they need for success. Help them with calendar and logistics planning, etc.</a:t>
            </a:r>
          </a:p>
          <a:p>
            <a:pPr lvl="1">
              <a:buFont typeface="Wingdings" pitchFamily="2" charset="2"/>
              <a:buChar char="§"/>
            </a:pPr>
            <a:r>
              <a:rPr lang="en-US" sz="2400" dirty="0"/>
              <a:t>Continuous Support – Help them along (CC application process, HRF), help to be their liaison between their FW and CCW.</a:t>
            </a:r>
          </a:p>
          <a:p>
            <a:pPr lvl="1">
              <a:buFont typeface="Wingdings" pitchFamily="2" charset="2"/>
              <a:buChar char="§"/>
            </a:pPr>
            <a:r>
              <a:rPr lang="en-US" sz="2400" dirty="0"/>
              <a:t>Communicate and Collaborate with other professionals they are working with (ARMHS worker, Mental health provider, Case Managers).</a:t>
            </a:r>
          </a:p>
          <a:p>
            <a:endParaRPr lang="en-US" dirty="0"/>
          </a:p>
        </p:txBody>
      </p:sp>
      <p:sp>
        <p:nvSpPr>
          <p:cNvPr id="3" name="Text Placeholder 2"/>
          <p:cNvSpPr>
            <a:spLocks noGrp="1"/>
          </p:cNvSpPr>
          <p:nvPr>
            <p:ph type="body" sz="quarter" idx="14"/>
          </p:nvPr>
        </p:nvSpPr>
        <p:spPr/>
        <p:txBody>
          <a:bodyPr/>
          <a:lstStyle/>
          <a:p>
            <a:r>
              <a:rPr lang="en-US" dirty="0" smtClean="0"/>
              <a:t>Techniques for Front-Line Staff </a:t>
            </a:r>
            <a:endParaRPr lang="en-US" dirty="0"/>
          </a:p>
        </p:txBody>
      </p:sp>
    </p:spTree>
    <p:extLst>
      <p:ext uri="{BB962C8B-B14F-4D97-AF65-F5344CB8AC3E}">
        <p14:creationId xmlns:p14="http://schemas.microsoft.com/office/powerpoint/2010/main" val="5147078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sz="2400" b="1" u="sng" dirty="0"/>
              <a:t>Flexible readmission to programs- </a:t>
            </a:r>
            <a:r>
              <a:rPr lang="en-US" sz="2400" dirty="0"/>
              <a:t>if a participant is engaged at ANY LEVEL, then work with them to help them reach their success- don’t always go to sanction as your first tool.</a:t>
            </a:r>
          </a:p>
          <a:p>
            <a:endParaRPr lang="en-US" sz="2400" dirty="0"/>
          </a:p>
          <a:p>
            <a:r>
              <a:rPr lang="en-US" sz="2400" b="1" u="sng" dirty="0"/>
              <a:t>Staff training</a:t>
            </a:r>
            <a:r>
              <a:rPr lang="en-US" sz="2400" dirty="0"/>
              <a:t>- do you recognize the impacts of stress on your life and others? Consider ways in which your own EF Skills are compromised</a:t>
            </a:r>
            <a:r>
              <a:rPr lang="en-US" dirty="0"/>
              <a:t>.</a:t>
            </a:r>
          </a:p>
          <a:p>
            <a:endParaRPr lang="en-US" dirty="0"/>
          </a:p>
        </p:txBody>
      </p:sp>
      <p:sp>
        <p:nvSpPr>
          <p:cNvPr id="3" name="Text Placeholder 2"/>
          <p:cNvSpPr>
            <a:spLocks noGrp="1"/>
          </p:cNvSpPr>
          <p:nvPr>
            <p:ph type="body" sz="quarter" idx="14"/>
          </p:nvPr>
        </p:nvSpPr>
        <p:spPr/>
        <p:txBody>
          <a:bodyPr/>
          <a:lstStyle/>
          <a:p>
            <a:r>
              <a:rPr lang="en-US" dirty="0" smtClean="0"/>
              <a:t>Techniques for Front Line Staff </a:t>
            </a:r>
            <a:endParaRPr lang="en-US" dirty="0"/>
          </a:p>
        </p:txBody>
      </p:sp>
    </p:spTree>
    <p:extLst>
      <p:ext uri="{BB962C8B-B14F-4D97-AF65-F5344CB8AC3E}">
        <p14:creationId xmlns:p14="http://schemas.microsoft.com/office/powerpoint/2010/main" val="25046242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457200" indent="-457200">
              <a:buFont typeface="Arial" panose="020B0604020202020204" pitchFamily="34" charset="0"/>
              <a:buChar char="•"/>
            </a:pPr>
            <a:r>
              <a:rPr lang="en-US" sz="1800" dirty="0" smtClean="0"/>
              <a:t>Major intervention, co-design based on RC System need</a:t>
            </a:r>
          </a:p>
          <a:p>
            <a:pPr marL="457200" indent="-457200">
              <a:buFont typeface="Arial" panose="020B0604020202020204" pitchFamily="34" charset="0"/>
              <a:buChar char="•"/>
            </a:pPr>
            <a:r>
              <a:rPr lang="en-US" sz="1800" dirty="0" smtClean="0"/>
              <a:t>Support Motivational Interview</a:t>
            </a:r>
          </a:p>
          <a:p>
            <a:pPr marL="457200" indent="-457200">
              <a:buFont typeface="Arial" panose="020B0604020202020204" pitchFamily="34" charset="0"/>
              <a:buChar char="•"/>
            </a:pPr>
            <a:r>
              <a:rPr lang="en-US" sz="1800" dirty="0" smtClean="0"/>
              <a:t>Issue RFP</a:t>
            </a:r>
          </a:p>
          <a:p>
            <a:pPr marL="457200" indent="-457200">
              <a:buFont typeface="Arial" panose="020B0604020202020204" pitchFamily="34" charset="0"/>
              <a:buChar char="•"/>
            </a:pPr>
            <a:r>
              <a:rPr lang="en-US" sz="1800" dirty="0" smtClean="0"/>
              <a:t>Training for they full system for sustainability</a:t>
            </a:r>
          </a:p>
          <a:p>
            <a:pPr marL="457200" indent="-457200">
              <a:buFont typeface="Arial" panose="020B0604020202020204" pitchFamily="34" charset="0"/>
              <a:buChar char="•"/>
            </a:pPr>
            <a:r>
              <a:rPr lang="en-US" sz="1800" dirty="0" smtClean="0"/>
              <a:t>PCG is our partner</a:t>
            </a:r>
          </a:p>
          <a:p>
            <a:pPr marL="457200" indent="-457200">
              <a:buFont typeface="Arial" panose="020B0604020202020204" pitchFamily="34" charset="0"/>
              <a:buChar char="•"/>
            </a:pPr>
            <a:r>
              <a:rPr lang="en-US" sz="1800" dirty="0" smtClean="0"/>
              <a:t>Co- hort model  (beginners, intermediate, train the trainer)</a:t>
            </a:r>
          </a:p>
          <a:p>
            <a:pPr marL="457200" indent="-457200">
              <a:buFont typeface="Arial" panose="020B0604020202020204" pitchFamily="34" charset="0"/>
              <a:buChar char="•"/>
            </a:pPr>
            <a:r>
              <a:rPr lang="en-US" sz="1800" dirty="0" smtClean="0"/>
              <a:t>Special co-hort for admin and front line supervisor</a:t>
            </a:r>
          </a:p>
          <a:p>
            <a:pPr marL="457200" indent="-457200">
              <a:buFont typeface="Arial" panose="020B0604020202020204" pitchFamily="34" charset="0"/>
              <a:buChar char="•"/>
            </a:pPr>
            <a:r>
              <a:rPr lang="en-US" sz="1800" dirty="0" smtClean="0"/>
              <a:t>Coaching from Top to the Bottom and Across</a:t>
            </a:r>
          </a:p>
          <a:p>
            <a:pPr marL="457200" indent="-457200">
              <a:buFont typeface="Arial" panose="020B0604020202020204" pitchFamily="34" charset="0"/>
              <a:buChar char="•"/>
            </a:pPr>
            <a:r>
              <a:rPr lang="en-US" sz="1800" dirty="0" smtClean="0"/>
              <a:t>Partnered with My Bridge Of Strength and Goal Action Plan</a:t>
            </a:r>
          </a:p>
          <a:p>
            <a:pPr marL="457200" indent="-457200">
              <a:buFont typeface="Arial" panose="020B0604020202020204" pitchFamily="34" charset="0"/>
              <a:buChar char="•"/>
            </a:pPr>
            <a:r>
              <a:rPr lang="en-US" sz="1800" dirty="0" smtClean="0"/>
              <a:t>Evaluation build in into delivery</a:t>
            </a:r>
          </a:p>
          <a:p>
            <a:pPr marL="457200" indent="-457200">
              <a:buFont typeface="Arial" panose="020B0604020202020204" pitchFamily="34" charset="0"/>
              <a:buChar char="•"/>
            </a:pPr>
            <a:r>
              <a:rPr lang="en-US" sz="1800" dirty="0" smtClean="0"/>
              <a:t>Importance of consistency</a:t>
            </a:r>
          </a:p>
          <a:p>
            <a:pPr marL="457200" indent="-457200">
              <a:buFont typeface="Arial" panose="020B0604020202020204" pitchFamily="34" charset="0"/>
              <a:buChar char="•"/>
            </a:pPr>
            <a:r>
              <a:rPr lang="en-US" sz="1800" dirty="0" smtClean="0"/>
              <a:t>Can be achieve in short term relationships</a:t>
            </a:r>
          </a:p>
          <a:p>
            <a:endParaRPr lang="en-US" sz="1800" dirty="0" smtClean="0"/>
          </a:p>
          <a:p>
            <a:endParaRPr lang="en-US" sz="2000" dirty="0" smtClean="0"/>
          </a:p>
          <a:p>
            <a:pPr marL="457200" indent="-457200">
              <a:buFont typeface="Arial" panose="020B0604020202020204" pitchFamily="34" charset="0"/>
              <a:buChar char="•"/>
            </a:pPr>
            <a:endParaRPr lang="en-US" sz="2000" dirty="0" smtClean="0"/>
          </a:p>
          <a:p>
            <a:pPr marL="457200" indent="-457200">
              <a:buFont typeface="Arial" panose="020B0604020202020204" pitchFamily="34" charset="0"/>
              <a:buChar char="•"/>
            </a:pPr>
            <a:endParaRPr lang="en-US" dirty="0"/>
          </a:p>
        </p:txBody>
      </p:sp>
      <p:sp>
        <p:nvSpPr>
          <p:cNvPr id="3" name="Text Placeholder 2"/>
          <p:cNvSpPr>
            <a:spLocks noGrp="1"/>
          </p:cNvSpPr>
          <p:nvPr>
            <p:ph type="body" sz="quarter" idx="14"/>
          </p:nvPr>
        </p:nvSpPr>
        <p:spPr/>
        <p:txBody>
          <a:bodyPr/>
          <a:lstStyle/>
          <a:p>
            <a:r>
              <a:rPr lang="en-US" dirty="0" smtClean="0"/>
              <a:t>Coaching </a:t>
            </a:r>
            <a:endParaRPr lang="en-US" dirty="0"/>
          </a:p>
        </p:txBody>
      </p:sp>
    </p:spTree>
    <p:extLst>
      <p:ext uri="{BB962C8B-B14F-4D97-AF65-F5344CB8AC3E}">
        <p14:creationId xmlns:p14="http://schemas.microsoft.com/office/powerpoint/2010/main" val="42600596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457200" indent="-457200">
              <a:buFont typeface="Arial" panose="020B0604020202020204" pitchFamily="34" charset="0"/>
              <a:buChar char="•"/>
            </a:pPr>
            <a:r>
              <a:rPr lang="en-US" dirty="0" smtClean="0"/>
              <a:t>Lobby Redesign, family space</a:t>
            </a:r>
          </a:p>
          <a:p>
            <a:pPr marL="457200" indent="-457200">
              <a:buFont typeface="Arial" panose="020B0604020202020204" pitchFamily="34" charset="0"/>
              <a:buChar char="•"/>
            </a:pPr>
            <a:r>
              <a:rPr lang="en-US" dirty="0" smtClean="0"/>
              <a:t>Resource center  Redesign</a:t>
            </a:r>
          </a:p>
          <a:p>
            <a:pPr marL="457200" indent="-457200">
              <a:buFont typeface="Arial" panose="020B0604020202020204" pitchFamily="34" charset="0"/>
              <a:buChar char="•"/>
            </a:pPr>
            <a:r>
              <a:rPr lang="en-US" dirty="0" smtClean="0"/>
              <a:t>Service delivery change –greeter station, information desk hubs, everyone engaged, goal plan </a:t>
            </a:r>
          </a:p>
          <a:p>
            <a:r>
              <a:rPr lang="en-US" dirty="0" smtClean="0"/>
              <a:t>(Share Resource </a:t>
            </a:r>
            <a:r>
              <a:rPr lang="en-US" smtClean="0"/>
              <a:t>Center Vision) </a:t>
            </a:r>
            <a:endParaRPr lang="en-US" dirty="0"/>
          </a:p>
        </p:txBody>
      </p:sp>
      <p:sp>
        <p:nvSpPr>
          <p:cNvPr id="3" name="Text Placeholder 2"/>
          <p:cNvSpPr>
            <a:spLocks noGrp="1"/>
          </p:cNvSpPr>
          <p:nvPr>
            <p:ph type="body" sz="quarter" idx="14"/>
          </p:nvPr>
        </p:nvSpPr>
        <p:spPr/>
        <p:txBody>
          <a:bodyPr/>
          <a:lstStyle/>
          <a:p>
            <a:r>
              <a:rPr lang="en-US" dirty="0" smtClean="0"/>
              <a:t>Space for Service Delivery </a:t>
            </a:r>
            <a:endParaRPr lang="en-US" dirty="0"/>
          </a:p>
        </p:txBody>
      </p:sp>
    </p:spTree>
    <p:extLst>
      <p:ext uri="{BB962C8B-B14F-4D97-AF65-F5344CB8AC3E}">
        <p14:creationId xmlns:p14="http://schemas.microsoft.com/office/powerpoint/2010/main" val="37122959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285750" indent="-285750">
              <a:buFont typeface="Arial" panose="020B0604020202020204" pitchFamily="34" charset="0"/>
              <a:buChar char="•"/>
            </a:pPr>
            <a:r>
              <a:rPr lang="en-US" sz="1800" dirty="0" smtClean="0"/>
              <a:t>Asking powerful questions</a:t>
            </a:r>
          </a:p>
          <a:p>
            <a:pPr marL="285750" indent="-285750">
              <a:buFont typeface="Arial" panose="020B0604020202020204" pitchFamily="34" charset="0"/>
              <a:buChar char="•"/>
            </a:pPr>
            <a:r>
              <a:rPr lang="en-US" sz="1800" dirty="0" smtClean="0"/>
              <a:t>Assist individual in establishing and attaining personal, long term multi-faceted goals for life improvement</a:t>
            </a:r>
          </a:p>
          <a:p>
            <a:pPr marL="285750" indent="-285750">
              <a:buFont typeface="Arial" panose="020B0604020202020204" pitchFamily="34" charset="0"/>
              <a:buChar char="•"/>
            </a:pPr>
            <a:r>
              <a:rPr lang="en-US" sz="1800" dirty="0" smtClean="0"/>
              <a:t>Coaching for life change and complex individual goals’ attainment, including referrals and developing of networks</a:t>
            </a:r>
          </a:p>
          <a:p>
            <a:pPr marL="285750" indent="-285750">
              <a:buFont typeface="Arial" panose="020B0604020202020204" pitchFamily="34" charset="0"/>
              <a:buChar char="•"/>
            </a:pPr>
            <a:r>
              <a:rPr lang="en-US" sz="1800" dirty="0" smtClean="0"/>
              <a:t>Tracking individual program towards long term goal, individual outcomes that lead towards program outcomes ( share report card, talk about data specialists) </a:t>
            </a:r>
          </a:p>
          <a:p>
            <a:pPr marL="285750" indent="-285750">
              <a:buFont typeface="Arial" panose="020B0604020202020204" pitchFamily="34" charset="0"/>
              <a:buChar char="•"/>
            </a:pPr>
            <a:r>
              <a:rPr lang="en-US" sz="1800" dirty="0" smtClean="0"/>
              <a:t>Goal includes personal growth and sustained change in behavior that leads towards economic independence </a:t>
            </a:r>
          </a:p>
          <a:p>
            <a:endParaRPr lang="en-US" sz="1600" dirty="0"/>
          </a:p>
        </p:txBody>
      </p:sp>
      <p:sp>
        <p:nvSpPr>
          <p:cNvPr id="3" name="Text Placeholder 2"/>
          <p:cNvSpPr>
            <a:spLocks noGrp="1"/>
          </p:cNvSpPr>
          <p:nvPr>
            <p:ph type="body" sz="quarter" idx="14"/>
          </p:nvPr>
        </p:nvSpPr>
        <p:spPr/>
        <p:txBody>
          <a:bodyPr/>
          <a:lstStyle/>
          <a:p>
            <a:r>
              <a:rPr lang="en-US" dirty="0" smtClean="0"/>
              <a:t>Coaching is</a:t>
            </a:r>
            <a:endParaRPr lang="en-US" dirty="0"/>
          </a:p>
        </p:txBody>
      </p:sp>
    </p:spTree>
    <p:extLst>
      <p:ext uri="{BB962C8B-B14F-4D97-AF65-F5344CB8AC3E}">
        <p14:creationId xmlns:p14="http://schemas.microsoft.com/office/powerpoint/2010/main" val="10958585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457200" indent="-457200">
              <a:buFont typeface="Arial" panose="020B0604020202020204" pitchFamily="34" charset="0"/>
              <a:buChar char="•"/>
            </a:pPr>
            <a:r>
              <a:rPr lang="en-US" dirty="0" smtClean="0"/>
              <a:t>Starting</a:t>
            </a:r>
          </a:p>
          <a:p>
            <a:pPr marL="457200" indent="-457200">
              <a:buFont typeface="Arial" panose="020B0604020202020204" pitchFamily="34" charset="0"/>
              <a:buChar char="•"/>
            </a:pPr>
            <a:r>
              <a:rPr lang="en-US" dirty="0" smtClean="0"/>
              <a:t>Why it is important </a:t>
            </a:r>
          </a:p>
          <a:p>
            <a:pPr marL="457200" indent="-457200">
              <a:buFont typeface="Arial" panose="020B0604020202020204" pitchFamily="34" charset="0"/>
              <a:buChar char="•"/>
            </a:pPr>
            <a:r>
              <a:rPr lang="en-US" dirty="0" smtClean="0"/>
              <a:t>Life Long Learning</a:t>
            </a:r>
          </a:p>
          <a:p>
            <a:pPr marL="457200" indent="-457200">
              <a:buFont typeface="Arial" panose="020B0604020202020204" pitchFamily="34" charset="0"/>
              <a:buChar char="•"/>
            </a:pPr>
            <a:r>
              <a:rPr lang="en-US" dirty="0" smtClean="0"/>
              <a:t>Emerging Service Strategies and Interventions</a:t>
            </a:r>
          </a:p>
          <a:p>
            <a:pPr marL="457200" indent="-457200">
              <a:buFont typeface="Arial" panose="020B0604020202020204" pitchFamily="34" charset="0"/>
              <a:buChar char="•"/>
            </a:pPr>
            <a:r>
              <a:rPr lang="en-US" dirty="0" smtClean="0"/>
              <a:t>Enhanced Coaching Project</a:t>
            </a:r>
          </a:p>
          <a:p>
            <a:pPr marL="457200" indent="-457200">
              <a:buFont typeface="Arial" panose="020B0604020202020204" pitchFamily="34" charset="0"/>
              <a:buChar char="•"/>
            </a:pPr>
            <a:r>
              <a:rPr lang="en-US" dirty="0" smtClean="0"/>
              <a:t>Evaluation</a:t>
            </a:r>
          </a:p>
          <a:p>
            <a:pPr marL="457200" indent="-457200">
              <a:buFont typeface="Arial" panose="020B0604020202020204" pitchFamily="34" charset="0"/>
              <a:buChar char="•"/>
            </a:pPr>
            <a:endParaRPr lang="en-US" dirty="0"/>
          </a:p>
        </p:txBody>
      </p:sp>
      <p:sp>
        <p:nvSpPr>
          <p:cNvPr id="3" name="Text Placeholder 2"/>
          <p:cNvSpPr>
            <a:spLocks noGrp="1"/>
          </p:cNvSpPr>
          <p:nvPr>
            <p:ph type="body" sz="quarter" idx="14"/>
          </p:nvPr>
        </p:nvSpPr>
        <p:spPr/>
        <p:txBody>
          <a:bodyPr/>
          <a:lstStyle/>
          <a:p>
            <a:r>
              <a:rPr lang="en-US" dirty="0" smtClean="0"/>
              <a:t>Covered Today </a:t>
            </a:r>
            <a:endParaRPr lang="en-US" dirty="0"/>
          </a:p>
        </p:txBody>
      </p:sp>
    </p:spTree>
    <p:extLst>
      <p:ext uri="{BB962C8B-B14F-4D97-AF65-F5344CB8AC3E}">
        <p14:creationId xmlns:p14="http://schemas.microsoft.com/office/powerpoint/2010/main" val="19984547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342900" indent="-342900">
              <a:buFont typeface="Arial" panose="020B0604020202020204" pitchFamily="34" charset="0"/>
              <a:buChar char="•"/>
            </a:pPr>
            <a:r>
              <a:rPr lang="en-US" sz="2400" dirty="0"/>
              <a:t>Create family centered system that helps families to  get education , find and sustain employment, reduce isolation and create prosperous communities </a:t>
            </a:r>
          </a:p>
          <a:p>
            <a:pPr marL="342900" indent="-342900">
              <a:buFont typeface="Arial" panose="020B0604020202020204" pitchFamily="34" charset="0"/>
              <a:buChar char="•"/>
            </a:pPr>
            <a:r>
              <a:rPr lang="en-US" sz="2400" dirty="0"/>
              <a:t>Service delivery at home, community sites and in the offices</a:t>
            </a:r>
          </a:p>
          <a:p>
            <a:pPr marL="342900" indent="-342900">
              <a:buFont typeface="Arial" panose="020B0604020202020204" pitchFamily="34" charset="0"/>
              <a:buChar char="•"/>
            </a:pPr>
            <a:r>
              <a:rPr lang="en-US" sz="2400" dirty="0"/>
              <a:t>Have 2-4 major evidence based interventions that work for multiple families </a:t>
            </a:r>
          </a:p>
          <a:p>
            <a:pPr marL="342900" indent="-342900">
              <a:buFont typeface="Arial" panose="020B0604020202020204" pitchFamily="34" charset="0"/>
              <a:buChar char="•"/>
            </a:pPr>
            <a:r>
              <a:rPr lang="en-US" sz="2400" dirty="0"/>
              <a:t>Invest funds based on a need of families and level of intervention </a:t>
            </a:r>
            <a:endParaRPr lang="en-GB" sz="2400" dirty="0"/>
          </a:p>
          <a:p>
            <a:endParaRPr lang="en-US" dirty="0"/>
          </a:p>
        </p:txBody>
      </p:sp>
      <p:sp>
        <p:nvSpPr>
          <p:cNvPr id="3" name="Text Placeholder 2"/>
          <p:cNvSpPr>
            <a:spLocks noGrp="1"/>
          </p:cNvSpPr>
          <p:nvPr>
            <p:ph type="body" sz="quarter" idx="14"/>
          </p:nvPr>
        </p:nvSpPr>
        <p:spPr/>
        <p:txBody>
          <a:bodyPr/>
          <a:lstStyle/>
          <a:p>
            <a:r>
              <a:rPr lang="en-US" dirty="0" smtClean="0"/>
              <a:t>2015-2018</a:t>
            </a:r>
            <a:endParaRPr lang="en-US" dirty="0"/>
          </a:p>
        </p:txBody>
      </p:sp>
    </p:spTree>
    <p:extLst>
      <p:ext uri="{BB962C8B-B14F-4D97-AF65-F5344CB8AC3E}">
        <p14:creationId xmlns:p14="http://schemas.microsoft.com/office/powerpoint/2010/main" val="19724936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457200" indent="-457200">
              <a:buFont typeface="Arial" panose="020B0604020202020204" pitchFamily="34" charset="0"/>
              <a:buChar char="•"/>
            </a:pPr>
            <a:r>
              <a:rPr lang="en-US" dirty="0"/>
              <a:t>Increase opportunities for improved employment and family stability, support and impact economic prosperity</a:t>
            </a:r>
          </a:p>
          <a:p>
            <a:pPr marL="457200" indent="-457200">
              <a:buFont typeface="Arial" panose="020B0604020202020204" pitchFamily="34" charset="0"/>
              <a:buChar char="•"/>
            </a:pPr>
            <a:r>
              <a:rPr lang="en-US" dirty="0"/>
              <a:t>Help participant develop executive skills, strengthen their personal agency and self-determination, as well as choose and pursue the activities that matter in achieving goals for self –sufficiency</a:t>
            </a:r>
          </a:p>
          <a:p>
            <a:endParaRPr lang="en-US" dirty="0"/>
          </a:p>
        </p:txBody>
      </p:sp>
      <p:sp>
        <p:nvSpPr>
          <p:cNvPr id="3" name="Text Placeholder 2"/>
          <p:cNvSpPr>
            <a:spLocks noGrp="1"/>
          </p:cNvSpPr>
          <p:nvPr>
            <p:ph type="body" sz="quarter" idx="14"/>
          </p:nvPr>
        </p:nvSpPr>
        <p:spPr/>
        <p:txBody>
          <a:bodyPr/>
          <a:lstStyle/>
          <a:p>
            <a:r>
              <a:rPr lang="en-US" dirty="0" smtClean="0"/>
              <a:t>2014-2018 System Vision </a:t>
            </a:r>
            <a:endParaRPr lang="en-US" dirty="0"/>
          </a:p>
        </p:txBody>
      </p:sp>
    </p:spTree>
    <p:extLst>
      <p:ext uri="{BB962C8B-B14F-4D97-AF65-F5344CB8AC3E}">
        <p14:creationId xmlns:p14="http://schemas.microsoft.com/office/powerpoint/2010/main" val="20067734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sz="2400" dirty="0"/>
              <a:t>Bridge and Goal Action Plan (GAP) Pilot – Ended October 2014</a:t>
            </a:r>
          </a:p>
          <a:p>
            <a:r>
              <a:rPr lang="en-US" sz="2400" dirty="0"/>
              <a:t>GAP and Bridge System-Wide Implementation-April 2015</a:t>
            </a:r>
          </a:p>
          <a:p>
            <a:r>
              <a:rPr lang="en-US" sz="2400" dirty="0"/>
              <a:t>Coaching Training System Wide Implementation - 2015</a:t>
            </a:r>
          </a:p>
          <a:p>
            <a:r>
              <a:rPr lang="en-US" sz="2400" dirty="0"/>
              <a:t>Enhanced Coaching Pilot – September 2015</a:t>
            </a:r>
          </a:p>
          <a:p>
            <a:r>
              <a:rPr lang="en-US" sz="2400" dirty="0"/>
              <a:t>Young Adult and Teen Families Expansion - late 2016</a:t>
            </a:r>
          </a:p>
          <a:p>
            <a:r>
              <a:rPr lang="en-US" sz="2400" dirty="0"/>
              <a:t>System-Wide Implementation -2017</a:t>
            </a:r>
          </a:p>
          <a:p>
            <a:endParaRPr lang="en-US" dirty="0"/>
          </a:p>
        </p:txBody>
      </p:sp>
      <p:sp>
        <p:nvSpPr>
          <p:cNvPr id="3" name="Text Placeholder 2"/>
          <p:cNvSpPr>
            <a:spLocks noGrp="1"/>
          </p:cNvSpPr>
          <p:nvPr>
            <p:ph type="body" sz="quarter" idx="14"/>
          </p:nvPr>
        </p:nvSpPr>
        <p:spPr/>
        <p:txBody>
          <a:bodyPr/>
          <a:lstStyle/>
          <a:p>
            <a:r>
              <a:rPr lang="en-US" dirty="0" smtClean="0"/>
              <a:t>Next Steps </a:t>
            </a:r>
            <a:endParaRPr lang="en-US" dirty="0"/>
          </a:p>
        </p:txBody>
      </p:sp>
    </p:spTree>
    <p:extLst>
      <p:ext uri="{BB962C8B-B14F-4D97-AF65-F5344CB8AC3E}">
        <p14:creationId xmlns:p14="http://schemas.microsoft.com/office/powerpoint/2010/main" val="30742612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342900" lvl="0" indent="-342900">
              <a:buFont typeface="Arial"/>
              <a:buChar char="•"/>
            </a:pPr>
            <a:r>
              <a:rPr lang="en-US" dirty="0">
                <a:solidFill>
                  <a:srgbClr val="0057B8"/>
                </a:solidFill>
                <a:latin typeface="Calibri"/>
                <a:cs typeface="+mn-cs"/>
              </a:rPr>
              <a:t>Test comprehensive model that incorporates coaching with executive skills informed interventions, strategies &amp; tools</a:t>
            </a:r>
          </a:p>
          <a:p>
            <a:pPr marL="342900" lvl="0" indent="-342900">
              <a:buFont typeface="Arial"/>
              <a:buChar char="•"/>
            </a:pPr>
            <a:r>
              <a:rPr lang="en-US" dirty="0">
                <a:solidFill>
                  <a:srgbClr val="0057B8"/>
                </a:solidFill>
                <a:latin typeface="Calibri"/>
                <a:cs typeface="+mn-cs"/>
              </a:rPr>
              <a:t>Closely examine what interventions, strategies &amp;tools work and what doesn’t work</a:t>
            </a:r>
          </a:p>
          <a:p>
            <a:pPr marL="342900" lvl="0" indent="-342900">
              <a:buFont typeface="Arial"/>
              <a:buChar char="•"/>
            </a:pPr>
            <a:r>
              <a:rPr lang="en-US" dirty="0">
                <a:solidFill>
                  <a:srgbClr val="0057B8"/>
                </a:solidFill>
                <a:latin typeface="Calibri"/>
                <a:cs typeface="+mn-cs"/>
              </a:rPr>
              <a:t>Measure engagement, employment, retention and educational outcomes to determine effectiveness</a:t>
            </a:r>
          </a:p>
          <a:p>
            <a:endParaRPr lang="en-US" dirty="0"/>
          </a:p>
        </p:txBody>
      </p:sp>
      <p:sp>
        <p:nvSpPr>
          <p:cNvPr id="3" name="Text Placeholder 2"/>
          <p:cNvSpPr>
            <a:spLocks noGrp="1"/>
          </p:cNvSpPr>
          <p:nvPr>
            <p:ph type="body" sz="quarter" idx="14"/>
          </p:nvPr>
        </p:nvSpPr>
        <p:spPr/>
        <p:txBody>
          <a:bodyPr/>
          <a:lstStyle/>
          <a:p>
            <a:r>
              <a:rPr lang="en-US" dirty="0" smtClean="0"/>
              <a:t>Enhanced Coaching Pilot Goals </a:t>
            </a:r>
            <a:endParaRPr lang="en-US" dirty="0"/>
          </a:p>
        </p:txBody>
      </p:sp>
    </p:spTree>
    <p:extLst>
      <p:ext uri="{BB962C8B-B14F-4D97-AF65-F5344CB8AC3E}">
        <p14:creationId xmlns:p14="http://schemas.microsoft.com/office/powerpoint/2010/main" val="31012182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sz="1200" dirty="0"/>
              <a:t>Culture and Systems Change</a:t>
            </a:r>
          </a:p>
          <a:p>
            <a:pPr lvl="1"/>
            <a:r>
              <a:rPr lang="en-US" sz="1200" dirty="0"/>
              <a:t>ES Informed Practice Principles</a:t>
            </a:r>
          </a:p>
          <a:p>
            <a:pPr lvl="1"/>
            <a:r>
              <a:rPr lang="en-US" sz="1200" dirty="0"/>
              <a:t>Executive Skills Sustainability Model</a:t>
            </a:r>
          </a:p>
          <a:p>
            <a:pPr lvl="1"/>
            <a:r>
              <a:rPr lang="en-US" sz="1200" dirty="0"/>
              <a:t>Job Roles and Expectations, Hiring Practices</a:t>
            </a:r>
          </a:p>
          <a:p>
            <a:r>
              <a:rPr lang="en-US" sz="1200" dirty="0"/>
              <a:t>ES Methodology Created</a:t>
            </a:r>
          </a:p>
          <a:p>
            <a:pPr lvl="1"/>
            <a:r>
              <a:rPr lang="en-US" sz="1200" dirty="0"/>
              <a:t>11 Key Executive Skills: Behaviors and Interventions</a:t>
            </a:r>
          </a:p>
          <a:p>
            <a:pPr lvl="1"/>
            <a:r>
              <a:rPr lang="en-US" sz="1200" dirty="0"/>
              <a:t>Enhanced Coaching: Goal Focused, Short time horizon, small steps, intervention-based</a:t>
            </a:r>
          </a:p>
          <a:p>
            <a:pPr lvl="1"/>
            <a:r>
              <a:rPr lang="en-US" sz="1200" dirty="0"/>
              <a:t>Goal-directed behavior incentives</a:t>
            </a:r>
          </a:p>
          <a:p>
            <a:pPr lvl="1"/>
            <a:r>
              <a:rPr lang="en-US" sz="1200" dirty="0"/>
              <a:t>Groups Redesigned: organize, streamline information delivered and customize learning</a:t>
            </a:r>
          </a:p>
          <a:p>
            <a:pPr lvl="1"/>
            <a:r>
              <a:rPr lang="en-US" sz="1200" dirty="0"/>
              <a:t>Environmental and Paperwork modifications: minimize distractions, streamline information</a:t>
            </a:r>
          </a:p>
          <a:p>
            <a:pPr lvl="1"/>
            <a:r>
              <a:rPr lang="en-US" sz="1200" dirty="0"/>
              <a:t>Stress Reduction</a:t>
            </a:r>
          </a:p>
          <a:p>
            <a:pPr lvl="1"/>
            <a:r>
              <a:rPr lang="en-US" sz="1200" dirty="0"/>
              <a:t>Peer Support</a:t>
            </a:r>
          </a:p>
          <a:p>
            <a:r>
              <a:rPr lang="en-US" sz="1200" dirty="0"/>
              <a:t>Concrete Tools and Strategies</a:t>
            </a:r>
          </a:p>
          <a:p>
            <a:pPr lvl="1"/>
            <a:r>
              <a:rPr lang="en-US" sz="1200" dirty="0"/>
              <a:t>Goal Action Plan</a:t>
            </a:r>
          </a:p>
          <a:p>
            <a:pPr lvl="1"/>
            <a:r>
              <a:rPr lang="en-US" sz="1200" dirty="0"/>
              <a:t>Bridge of Strength</a:t>
            </a:r>
          </a:p>
          <a:p>
            <a:pPr lvl="1"/>
            <a:r>
              <a:rPr lang="en-US" sz="1200" dirty="0"/>
              <a:t>ES Questionnaire</a:t>
            </a:r>
          </a:p>
          <a:p>
            <a:pPr lvl="1"/>
            <a:r>
              <a:rPr lang="en-US" sz="1200" dirty="0"/>
              <a:t>Self accountability check lists for staff and participants</a:t>
            </a:r>
          </a:p>
        </p:txBody>
      </p:sp>
      <p:sp>
        <p:nvSpPr>
          <p:cNvPr id="3" name="Text Placeholder 2"/>
          <p:cNvSpPr>
            <a:spLocks noGrp="1"/>
          </p:cNvSpPr>
          <p:nvPr>
            <p:ph type="body" sz="quarter" idx="14"/>
          </p:nvPr>
        </p:nvSpPr>
        <p:spPr/>
        <p:txBody>
          <a:bodyPr/>
          <a:lstStyle/>
          <a:p>
            <a:r>
              <a:rPr lang="en-US" dirty="0" smtClean="0"/>
              <a:t>Enhanced Coaching Pilot Feature </a:t>
            </a:r>
            <a:endParaRPr lang="en-US" dirty="0"/>
          </a:p>
        </p:txBody>
      </p:sp>
    </p:spTree>
    <p:extLst>
      <p:ext uri="{BB962C8B-B14F-4D97-AF65-F5344CB8AC3E}">
        <p14:creationId xmlns:p14="http://schemas.microsoft.com/office/powerpoint/2010/main" val="37083653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sz="1400" dirty="0"/>
              <a:t> All people have strengths and weaknesses with executive functioning skills.</a:t>
            </a:r>
          </a:p>
          <a:p>
            <a:endParaRPr lang="en-US" sz="1400" dirty="0"/>
          </a:p>
          <a:p>
            <a:r>
              <a:rPr lang="en-US" sz="1400" dirty="0"/>
              <a:t>Building executive functioning skills starts with the reduction or elimination of immediate stressors. </a:t>
            </a:r>
          </a:p>
          <a:p>
            <a:endParaRPr lang="en-US" sz="1400" dirty="0"/>
          </a:p>
          <a:p>
            <a:r>
              <a:rPr lang="en-US" sz="1400" dirty="0"/>
              <a:t>“Goodness of fit” between a person’s goals and her/his current (EFS) skill level is important for success. </a:t>
            </a:r>
          </a:p>
          <a:p>
            <a:endParaRPr lang="en-US" sz="1400" dirty="0"/>
          </a:p>
          <a:p>
            <a:r>
              <a:rPr lang="en-US" sz="1400" dirty="0"/>
              <a:t>Goal-setting is a critically important, active and client-owned process. </a:t>
            </a:r>
          </a:p>
          <a:p>
            <a:endParaRPr lang="en-US" sz="1400" dirty="0"/>
          </a:p>
          <a:p>
            <a:r>
              <a:rPr lang="en-US" sz="1400" dirty="0"/>
              <a:t>Small action steps over a short amount of time are critical for goal attainment.</a:t>
            </a:r>
          </a:p>
          <a:p>
            <a:endParaRPr lang="en-US" sz="1400" dirty="0"/>
          </a:p>
          <a:p>
            <a:r>
              <a:rPr lang="en-US" sz="1400" dirty="0"/>
              <a:t>Goal development and progress must be a concrete and an explicit process.</a:t>
            </a:r>
          </a:p>
          <a:p>
            <a:endParaRPr lang="en-US" sz="1400" dirty="0"/>
          </a:p>
          <a:p>
            <a:r>
              <a:rPr lang="en-US" sz="1400" dirty="0"/>
              <a:t>Teaching skills, modifying the environment and changing incentives are primary interventions for addressing executive functioning deficits.  </a:t>
            </a:r>
          </a:p>
          <a:p>
            <a:endParaRPr lang="en-US" sz="1400" dirty="0"/>
          </a:p>
          <a:p>
            <a:r>
              <a:rPr lang="en-US" sz="1400" dirty="0"/>
              <a:t>Success is determined by the degree to which individuals confidently make their own decisions and are self-regulating and self-determining.</a:t>
            </a:r>
          </a:p>
          <a:p>
            <a:endParaRPr lang="en-US" dirty="0"/>
          </a:p>
        </p:txBody>
      </p:sp>
      <p:sp>
        <p:nvSpPr>
          <p:cNvPr id="3" name="Text Placeholder 2"/>
          <p:cNvSpPr>
            <a:spLocks noGrp="1"/>
          </p:cNvSpPr>
          <p:nvPr>
            <p:ph type="body" sz="quarter" idx="14"/>
          </p:nvPr>
        </p:nvSpPr>
        <p:spPr>
          <a:xfrm>
            <a:off x="6342929" y="79372"/>
            <a:ext cx="2722562" cy="269875"/>
          </a:xfrm>
        </p:spPr>
        <p:txBody>
          <a:bodyPr/>
          <a:lstStyle/>
          <a:p>
            <a:r>
              <a:rPr lang="en-US" dirty="0" smtClean="0"/>
              <a:t>Executive Skills Informed Practice  Principals </a:t>
            </a:r>
            <a:endParaRPr lang="en-US" dirty="0"/>
          </a:p>
        </p:txBody>
      </p:sp>
    </p:spTree>
    <p:extLst>
      <p:ext uri="{BB962C8B-B14F-4D97-AF65-F5344CB8AC3E}">
        <p14:creationId xmlns:p14="http://schemas.microsoft.com/office/powerpoint/2010/main" val="28101553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sz="1000" dirty="0" smtClean="0"/>
              <a:t>Executive Skills Informed Services Sustainability model </a:t>
            </a:r>
            <a:endParaRPr lang="en-US" sz="1000" dirty="0"/>
          </a:p>
        </p:txBody>
      </p:sp>
      <p:pic>
        <p:nvPicPr>
          <p:cNvPr id="4"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366982" y="1080659"/>
            <a:ext cx="6520873" cy="4766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02387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Thank you</a:t>
            </a:r>
          </a:p>
          <a:p>
            <a:r>
              <a:rPr lang="en-US" dirty="0" smtClean="0"/>
              <a:t>Questions, Feedback</a:t>
            </a:r>
          </a:p>
          <a:p>
            <a:r>
              <a:rPr lang="en-US" dirty="0" smtClean="0"/>
              <a:t>Please contact</a:t>
            </a:r>
          </a:p>
          <a:p>
            <a:r>
              <a:rPr lang="en-US" dirty="0" smtClean="0"/>
              <a:t>Kate Probert Fagundes</a:t>
            </a:r>
          </a:p>
          <a:p>
            <a:r>
              <a:rPr lang="en-US" dirty="0" smtClean="0">
                <a:hlinkClick r:id="rId2"/>
              </a:rPr>
              <a:t>kate.prober@co.ramsey.mn.us</a:t>
            </a:r>
            <a:r>
              <a:rPr lang="en-US" dirty="0" smtClean="0"/>
              <a:t> </a:t>
            </a:r>
          </a:p>
          <a:p>
            <a:r>
              <a:rPr lang="en-US" dirty="0" smtClean="0"/>
              <a:t>651-779-5655</a:t>
            </a:r>
            <a:endParaRPr lang="en-US" dirty="0"/>
          </a:p>
        </p:txBody>
      </p:sp>
      <p:sp>
        <p:nvSpPr>
          <p:cNvPr id="3" name="Text Placeholder 2"/>
          <p:cNvSpPr>
            <a:spLocks noGrp="1"/>
          </p:cNvSpPr>
          <p:nvPr>
            <p:ph type="body" sz="quarter" idx="14"/>
          </p:nvPr>
        </p:nvSpPr>
        <p:spPr/>
        <p:txBody>
          <a:bodyPr/>
          <a:lstStyle/>
          <a:p>
            <a:r>
              <a:rPr lang="en-US" dirty="0" smtClean="0"/>
              <a:t>Thank you </a:t>
            </a:r>
            <a:endParaRPr lang="en-US" dirty="0"/>
          </a:p>
        </p:txBody>
      </p:sp>
    </p:spTree>
    <p:extLst>
      <p:ext uri="{BB962C8B-B14F-4D97-AF65-F5344CB8AC3E}">
        <p14:creationId xmlns:p14="http://schemas.microsoft.com/office/powerpoint/2010/main" val="1348360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457200" indent="-457200">
              <a:buFont typeface="Arial" panose="020B0604020202020204" pitchFamily="34" charset="0"/>
              <a:buChar char="•"/>
            </a:pPr>
            <a:r>
              <a:rPr lang="en-US" sz="1600" dirty="0" smtClean="0"/>
              <a:t>FAST Program</a:t>
            </a:r>
          </a:p>
          <a:p>
            <a:pPr marL="457200" indent="-457200">
              <a:buFont typeface="Arial" panose="020B0604020202020204" pitchFamily="34" charset="0"/>
              <a:buChar char="•"/>
            </a:pPr>
            <a:r>
              <a:rPr lang="en-US" sz="1600" dirty="0" smtClean="0"/>
              <a:t>Preparation for the overall RFP</a:t>
            </a:r>
          </a:p>
          <a:p>
            <a:pPr marL="457200" indent="-457200">
              <a:buFont typeface="Arial" panose="020B0604020202020204" pitchFamily="34" charset="0"/>
              <a:buChar char="•"/>
            </a:pPr>
            <a:r>
              <a:rPr lang="en-US" sz="1600" dirty="0" smtClean="0"/>
              <a:t>Evaluation and Research</a:t>
            </a:r>
          </a:p>
          <a:p>
            <a:pPr marL="457200" indent="-457200">
              <a:buFont typeface="Arial" panose="020B0604020202020204" pitchFamily="34" charset="0"/>
              <a:buChar char="•"/>
            </a:pPr>
            <a:r>
              <a:rPr lang="en-US" sz="1600" dirty="0" smtClean="0"/>
              <a:t>Review of current outcomes</a:t>
            </a:r>
          </a:p>
          <a:p>
            <a:pPr marL="457200" indent="-457200">
              <a:buFont typeface="Arial" panose="020B0604020202020204" pitchFamily="34" charset="0"/>
              <a:buChar char="•"/>
            </a:pPr>
            <a:r>
              <a:rPr lang="en-US" sz="1600" dirty="0" smtClean="0"/>
              <a:t>Review and understanding of current Labor Market Conditions in MN</a:t>
            </a:r>
          </a:p>
          <a:p>
            <a:pPr marL="457200" indent="-457200">
              <a:buFont typeface="Arial" panose="020B0604020202020204" pitchFamily="34" charset="0"/>
              <a:buChar char="•"/>
            </a:pPr>
            <a:r>
              <a:rPr lang="en-US" sz="1600" dirty="0" smtClean="0"/>
              <a:t>Creating a vision for the Ramsey County MFIP/DWP system ( share vision hand out) </a:t>
            </a:r>
          </a:p>
          <a:p>
            <a:pPr marL="457200" indent="-457200">
              <a:buFont typeface="Arial" panose="020B0604020202020204" pitchFamily="34" charset="0"/>
              <a:buChar char="•"/>
            </a:pPr>
            <a:r>
              <a:rPr lang="en-US" sz="1600" dirty="0" smtClean="0"/>
              <a:t>Setting import key goals-engagement, education, employment, employment retention</a:t>
            </a:r>
          </a:p>
          <a:p>
            <a:pPr marL="457200" indent="-457200">
              <a:buFont typeface="Arial" panose="020B0604020202020204" pitchFamily="34" charset="0"/>
              <a:buChar char="•"/>
            </a:pPr>
            <a:r>
              <a:rPr lang="en-US" sz="1600" dirty="0" smtClean="0"/>
              <a:t>WIOA </a:t>
            </a:r>
          </a:p>
          <a:p>
            <a:pPr marL="457200" indent="-457200">
              <a:buFont typeface="Arial" panose="020B0604020202020204" pitchFamily="34" charset="0"/>
              <a:buChar char="•"/>
            </a:pPr>
            <a:r>
              <a:rPr lang="en-US" sz="1600" dirty="0" smtClean="0"/>
              <a:t>DHS goals</a:t>
            </a:r>
          </a:p>
          <a:p>
            <a:pPr marL="457200" indent="-457200">
              <a:buFont typeface="Arial" panose="020B0604020202020204" pitchFamily="34" charset="0"/>
              <a:buChar char="•"/>
            </a:pPr>
            <a:r>
              <a:rPr lang="en-US" sz="1600" dirty="0" smtClean="0"/>
              <a:t>Change in MFIP educational policy</a:t>
            </a:r>
          </a:p>
          <a:p>
            <a:pPr marL="457200" indent="-457200">
              <a:buFont typeface="Arial" panose="020B0604020202020204" pitchFamily="34" charset="0"/>
              <a:buChar char="•"/>
            </a:pPr>
            <a:r>
              <a:rPr lang="en-US" sz="1600" dirty="0" smtClean="0"/>
              <a:t>Emerging research</a:t>
            </a:r>
          </a:p>
          <a:p>
            <a:pPr marL="457200" indent="-457200">
              <a:buFont typeface="Arial" panose="020B0604020202020204" pitchFamily="34" charset="0"/>
              <a:buChar char="•"/>
            </a:pPr>
            <a:r>
              <a:rPr lang="en-US" sz="1600" dirty="0" smtClean="0"/>
              <a:t>Cuts in funds</a:t>
            </a:r>
          </a:p>
          <a:p>
            <a:pPr marL="457200" indent="-457200">
              <a:buFont typeface="Arial" panose="020B0604020202020204" pitchFamily="34" charset="0"/>
              <a:buChar char="•"/>
            </a:pPr>
            <a:r>
              <a:rPr lang="en-US" sz="1600" dirty="0" smtClean="0"/>
              <a:t>Ramsey County Board Goal</a:t>
            </a:r>
          </a:p>
          <a:p>
            <a:pPr marL="457200" indent="-457200">
              <a:buFont typeface="Arial" panose="020B0604020202020204" pitchFamily="34" charset="0"/>
              <a:buChar char="•"/>
            </a:pPr>
            <a:r>
              <a:rPr lang="en-US" sz="1600" dirty="0" smtClean="0"/>
              <a:t>WIB Goals and Strategic Planning </a:t>
            </a:r>
          </a:p>
          <a:p>
            <a:pPr marL="457200" indent="-457200">
              <a:buFont typeface="Arial" panose="020B0604020202020204" pitchFamily="34" charset="0"/>
              <a:buChar char="•"/>
            </a:pPr>
            <a:endParaRPr lang="en-US" sz="2000" dirty="0"/>
          </a:p>
        </p:txBody>
      </p:sp>
      <p:sp>
        <p:nvSpPr>
          <p:cNvPr id="3" name="Text Placeholder 2"/>
          <p:cNvSpPr>
            <a:spLocks noGrp="1"/>
          </p:cNvSpPr>
          <p:nvPr>
            <p:ph type="body" sz="quarter" idx="14"/>
          </p:nvPr>
        </p:nvSpPr>
        <p:spPr/>
        <p:txBody>
          <a:bodyPr/>
          <a:lstStyle/>
          <a:p>
            <a:r>
              <a:rPr lang="en-US" dirty="0" smtClean="0"/>
              <a:t>Start 2012-2013</a:t>
            </a:r>
            <a:endParaRPr lang="en-US" dirty="0"/>
          </a:p>
        </p:txBody>
      </p:sp>
    </p:spTree>
    <p:extLst>
      <p:ext uri="{BB962C8B-B14F-4D97-AF65-F5344CB8AC3E}">
        <p14:creationId xmlns:p14="http://schemas.microsoft.com/office/powerpoint/2010/main" val="15154679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defRPr/>
            </a:pPr>
            <a:r>
              <a:rPr lang="en-US" dirty="0"/>
              <a:t>Who are these Families</a:t>
            </a:r>
            <a:br>
              <a:rPr lang="en-US" dirty="0"/>
            </a:br>
            <a:endParaRPr lang="en-US" dirty="0"/>
          </a:p>
          <a:p>
            <a:pPr>
              <a:defRPr/>
            </a:pPr>
            <a:r>
              <a:rPr lang="en-US" dirty="0"/>
              <a:t>Growing number of FSS Families</a:t>
            </a:r>
            <a:br>
              <a:rPr lang="en-US" dirty="0"/>
            </a:br>
            <a:endParaRPr lang="en-US" dirty="0"/>
          </a:p>
          <a:p>
            <a:pPr>
              <a:defRPr/>
            </a:pPr>
            <a:r>
              <a:rPr lang="en-US" dirty="0"/>
              <a:t>Long Reach of Early Childhood Poverty</a:t>
            </a:r>
          </a:p>
          <a:p>
            <a:pPr>
              <a:defRPr/>
            </a:pPr>
            <a:endParaRPr lang="en-US" dirty="0"/>
          </a:p>
          <a:p>
            <a:pPr>
              <a:defRPr/>
            </a:pPr>
            <a:r>
              <a:rPr lang="en-US" dirty="0"/>
              <a:t>Experience with transitional work and FSS</a:t>
            </a:r>
          </a:p>
          <a:p>
            <a:pPr>
              <a:defRPr/>
            </a:pPr>
            <a:endParaRPr lang="en-US" dirty="0"/>
          </a:p>
          <a:p>
            <a:pPr>
              <a:defRPr/>
            </a:pPr>
            <a:r>
              <a:rPr lang="en-US" dirty="0"/>
              <a:t>Experience with SSI advocacy service</a:t>
            </a:r>
          </a:p>
        </p:txBody>
      </p:sp>
      <p:sp>
        <p:nvSpPr>
          <p:cNvPr id="3" name="Text Placeholder 2"/>
          <p:cNvSpPr>
            <a:spLocks noGrp="1"/>
          </p:cNvSpPr>
          <p:nvPr>
            <p:ph type="body" sz="quarter" idx="14"/>
          </p:nvPr>
        </p:nvSpPr>
        <p:spPr/>
        <p:txBody>
          <a:bodyPr/>
          <a:lstStyle/>
          <a:p>
            <a:r>
              <a:rPr lang="en-US" dirty="0" smtClean="0"/>
              <a:t>Start</a:t>
            </a:r>
            <a:endParaRPr lang="en-US" dirty="0"/>
          </a:p>
        </p:txBody>
      </p:sp>
    </p:spTree>
    <p:extLst>
      <p:ext uri="{BB962C8B-B14F-4D97-AF65-F5344CB8AC3E}">
        <p14:creationId xmlns:p14="http://schemas.microsoft.com/office/powerpoint/2010/main" val="35738536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No real change in Employment and Engagement outcomes</a:t>
            </a:r>
          </a:p>
          <a:p>
            <a:r>
              <a:rPr lang="en-US" dirty="0"/>
              <a:t>Focus on process and not outcomes</a:t>
            </a:r>
          </a:p>
          <a:p>
            <a:r>
              <a:rPr lang="en-US" dirty="0"/>
              <a:t>Focus on case management vs. coaching</a:t>
            </a:r>
          </a:p>
          <a:p>
            <a:r>
              <a:rPr lang="en-US" dirty="0"/>
              <a:t>Focus on being an expert as staff vs believing that participant is an expert</a:t>
            </a:r>
          </a:p>
          <a:p>
            <a:r>
              <a:rPr lang="en-US" dirty="0"/>
              <a:t>System that supported disabilities vs seeing abilities</a:t>
            </a:r>
          </a:p>
          <a:p>
            <a:endParaRPr lang="en-US" dirty="0"/>
          </a:p>
        </p:txBody>
      </p:sp>
      <p:sp>
        <p:nvSpPr>
          <p:cNvPr id="3" name="Text Placeholder 2"/>
          <p:cNvSpPr>
            <a:spLocks noGrp="1"/>
          </p:cNvSpPr>
          <p:nvPr>
            <p:ph type="body" sz="quarter" idx="14"/>
          </p:nvPr>
        </p:nvSpPr>
        <p:spPr/>
        <p:txBody>
          <a:bodyPr/>
          <a:lstStyle/>
          <a:p>
            <a:r>
              <a:rPr lang="en-US" dirty="0" smtClean="0"/>
              <a:t>MFIP/DWP system assessment </a:t>
            </a:r>
            <a:endParaRPr lang="en-US" dirty="0"/>
          </a:p>
        </p:txBody>
      </p:sp>
    </p:spTree>
    <p:extLst>
      <p:ext uri="{BB962C8B-B14F-4D97-AF65-F5344CB8AC3E}">
        <p14:creationId xmlns:p14="http://schemas.microsoft.com/office/powerpoint/2010/main" val="28471758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457200" indent="-457200">
              <a:buFont typeface="Arial" panose="020B0604020202020204" pitchFamily="34" charset="0"/>
              <a:buChar char="•"/>
            </a:pPr>
            <a:r>
              <a:rPr lang="en-US" dirty="0" smtClean="0"/>
              <a:t>Ramsey County RFP</a:t>
            </a:r>
          </a:p>
          <a:p>
            <a:pPr marL="457200" indent="-457200">
              <a:buFont typeface="Arial" panose="020B0604020202020204" pitchFamily="34" charset="0"/>
              <a:buChar char="•"/>
            </a:pPr>
            <a:r>
              <a:rPr lang="en-US" dirty="0" smtClean="0"/>
              <a:t>Defining a need for a better outcome based system</a:t>
            </a:r>
          </a:p>
          <a:p>
            <a:endParaRPr lang="en-US" dirty="0"/>
          </a:p>
        </p:txBody>
      </p:sp>
      <p:sp>
        <p:nvSpPr>
          <p:cNvPr id="3" name="Text Placeholder 2"/>
          <p:cNvSpPr>
            <a:spLocks noGrp="1"/>
          </p:cNvSpPr>
          <p:nvPr>
            <p:ph type="body" sz="quarter" idx="14"/>
          </p:nvPr>
        </p:nvSpPr>
        <p:spPr/>
        <p:txBody>
          <a:bodyPr/>
          <a:lstStyle/>
          <a:p>
            <a:r>
              <a:rPr lang="en-US" dirty="0" smtClean="0"/>
              <a:t>2013 RFP</a:t>
            </a:r>
            <a:endParaRPr lang="en-US" dirty="0"/>
          </a:p>
        </p:txBody>
      </p:sp>
    </p:spTree>
    <p:extLst>
      <p:ext uri="{BB962C8B-B14F-4D97-AF65-F5344CB8AC3E}">
        <p14:creationId xmlns:p14="http://schemas.microsoft.com/office/powerpoint/2010/main" val="30993251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457200" indent="-457200">
              <a:buFont typeface="Arial" panose="020B0604020202020204" pitchFamily="34" charset="0"/>
              <a:buChar char="•"/>
            </a:pPr>
            <a:r>
              <a:rPr lang="en-US" dirty="0" smtClean="0"/>
              <a:t>System training and education</a:t>
            </a:r>
          </a:p>
          <a:p>
            <a:pPr marL="457200" indent="-457200">
              <a:buFont typeface="Arial" panose="020B0604020202020204" pitchFamily="34" charset="0"/>
              <a:buChar char="•"/>
            </a:pPr>
            <a:r>
              <a:rPr lang="en-US" dirty="0" smtClean="0"/>
              <a:t>System change</a:t>
            </a:r>
          </a:p>
          <a:p>
            <a:pPr marL="457200" indent="-457200">
              <a:buFont typeface="Arial" panose="020B0604020202020204" pitchFamily="34" charset="0"/>
              <a:buChar char="•"/>
            </a:pPr>
            <a:r>
              <a:rPr lang="en-US" dirty="0" smtClean="0"/>
              <a:t>Advocacy for the change</a:t>
            </a:r>
          </a:p>
          <a:p>
            <a:pPr marL="457200" indent="-457200">
              <a:buFont typeface="Arial" panose="020B0604020202020204" pitchFamily="34" charset="0"/>
              <a:buChar char="•"/>
            </a:pPr>
            <a:r>
              <a:rPr lang="en-US" dirty="0" smtClean="0"/>
              <a:t>Creating of new tools</a:t>
            </a:r>
          </a:p>
          <a:p>
            <a:pPr marL="457200" indent="-457200">
              <a:buFont typeface="Arial" panose="020B0604020202020204" pitchFamily="34" charset="0"/>
              <a:buChar char="•"/>
            </a:pPr>
            <a:r>
              <a:rPr lang="en-US" dirty="0" smtClean="0"/>
              <a:t>Investing into families</a:t>
            </a:r>
          </a:p>
          <a:p>
            <a:endParaRPr lang="en-US" dirty="0"/>
          </a:p>
        </p:txBody>
      </p:sp>
      <p:sp>
        <p:nvSpPr>
          <p:cNvPr id="3" name="Text Placeholder 2"/>
          <p:cNvSpPr>
            <a:spLocks noGrp="1"/>
          </p:cNvSpPr>
          <p:nvPr>
            <p:ph type="body" sz="quarter" idx="14"/>
          </p:nvPr>
        </p:nvSpPr>
        <p:spPr/>
        <p:txBody>
          <a:bodyPr/>
          <a:lstStyle/>
          <a:p>
            <a:r>
              <a:rPr lang="en-US" dirty="0" smtClean="0"/>
              <a:t>2014 Training/Education</a:t>
            </a:r>
            <a:endParaRPr lang="en-US" dirty="0"/>
          </a:p>
        </p:txBody>
      </p:sp>
    </p:spTree>
    <p:extLst>
      <p:ext uri="{BB962C8B-B14F-4D97-AF65-F5344CB8AC3E}">
        <p14:creationId xmlns:p14="http://schemas.microsoft.com/office/powerpoint/2010/main" val="23225288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036BDCC5415F44863819C227746D56" ma:contentTypeVersion="1" ma:contentTypeDescription="Create a new document." ma:contentTypeScope="" ma:versionID="b65f1468678bfdc65b68c0f37525bd4e">
  <xsd:schema xmlns:xsd="http://www.w3.org/2001/XMLSchema" xmlns:xs="http://www.w3.org/2001/XMLSchema" xmlns:p="http://schemas.microsoft.com/office/2006/metadata/properties" xmlns:ns3="a80cf20c-7540-4248-b6d4-bf7ea2101ad0" targetNamespace="http://schemas.microsoft.com/office/2006/metadata/properties" ma:root="true" ma:fieldsID="294247690b502c450682369fc8e1eb66" ns3:_="">
    <xsd:import namespace="a80cf20c-7540-4248-b6d4-bf7ea2101ad0"/>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0cf20c-7540-4248-b6d4-bf7ea2101ad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CD8CF2-C0A7-4322-9641-CD2AD8147660}"/>
</file>

<file path=customXml/itemProps2.xml><?xml version="1.0" encoding="utf-8"?>
<ds:datastoreItem xmlns:ds="http://schemas.openxmlformats.org/officeDocument/2006/customXml" ds:itemID="{E1B9E171-F95A-4002-99D9-8CC8A8B0FAFD}"/>
</file>

<file path=customXml/itemProps3.xml><?xml version="1.0" encoding="utf-8"?>
<ds:datastoreItem xmlns:ds="http://schemas.openxmlformats.org/officeDocument/2006/customXml" ds:itemID="{54DDA7D7-C90D-4144-9F18-0E17E53675A4}"/>
</file>

<file path=docProps/app.xml><?xml version="1.0" encoding="utf-8"?>
<Properties xmlns="http://schemas.openxmlformats.org/officeDocument/2006/extended-properties" xmlns:vt="http://schemas.openxmlformats.org/officeDocument/2006/docPropsVTypes">
  <TotalTime>395</TotalTime>
  <Words>2648</Words>
  <Application>Microsoft Office PowerPoint</Application>
  <PresentationFormat>On-screen Show (4:3)</PresentationFormat>
  <Paragraphs>320</Paragraphs>
  <Slides>47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Wingdings</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mod&amp;co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Jana Soiseth</dc:creator>
  <cp:lastModifiedBy>Probert, Kate</cp:lastModifiedBy>
  <cp:revision>22</cp:revision>
  <cp:lastPrinted>2015-02-17T16:15:44Z</cp:lastPrinted>
  <dcterms:created xsi:type="dcterms:W3CDTF">2014-03-27T18:23:43Z</dcterms:created>
  <dcterms:modified xsi:type="dcterms:W3CDTF">2015-02-17T21:55:11Z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1211388539</vt:i4>
  </property>
  <property fmtid="{D5CDD505-2E9C-101B-9397-08002B2CF9AE}" pid="3" name="_NewReviewCycle">
    <vt:lpwstr/>
  </property>
  <property fmtid="{D5CDD505-2E9C-101B-9397-08002B2CF9AE}" pid="4" name="_EmailSubject">
    <vt:lpwstr>Presentation</vt:lpwstr>
  </property>
  <property fmtid="{D5CDD505-2E9C-101B-9397-08002B2CF9AE}" pid="5" name="_AuthorEmail">
    <vt:lpwstr>larry.timmerman@CO.RAMSEY.MN.US</vt:lpwstr>
  </property>
  <property fmtid="{D5CDD505-2E9C-101B-9397-08002B2CF9AE}" pid="6" name="_AuthorEmailDisplayName">
    <vt:lpwstr>Timmerman, Larry</vt:lpwstr>
  </property>
  <property fmtid="{D5CDD505-2E9C-101B-9397-08002B2CF9AE}" pid="7" name="ContentTypeId">
    <vt:lpwstr>0x010100E9036BDCC5415F44863819C227746D56</vt:lpwstr>
  </property>
</Properties>
</file>