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92" r:id="rId5"/>
    <p:sldId id="283" r:id="rId6"/>
    <p:sldId id="293" r:id="rId7"/>
    <p:sldId id="294" r:id="rId8"/>
    <p:sldId id="297" r:id="rId9"/>
    <p:sldId id="295" r:id="rId10"/>
    <p:sldId id="298" r:id="rId11"/>
    <p:sldId id="312" r:id="rId12"/>
    <p:sldId id="300" r:id="rId13"/>
    <p:sldId id="303" r:id="rId14"/>
    <p:sldId id="304" r:id="rId15"/>
    <p:sldId id="296" r:id="rId16"/>
    <p:sldId id="301" r:id="rId17"/>
    <p:sldId id="302" r:id="rId18"/>
    <p:sldId id="305" r:id="rId19"/>
    <p:sldId id="314" r:id="rId20"/>
    <p:sldId id="313" r:id="rId21"/>
    <p:sldId id="308" r:id="rId22"/>
    <p:sldId id="266" r:id="rId23"/>
  </p:sldIdLst>
  <p:sldSz cx="9144000" cy="6858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188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George" initials="CG" lastIdx="15" clrIdx="0"/>
  <p:cmAuthor id="1" name="Daryl Hall" initials="DH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ECC"/>
    <a:srgbClr val="E7E9ED"/>
    <a:srgbClr val="FFFFFF"/>
    <a:srgbClr val="A15B0F"/>
    <a:srgbClr val="4C8A3E"/>
    <a:srgbClr val="B2DE82"/>
    <a:srgbClr val="8DC765"/>
    <a:srgbClr val="82C157"/>
    <a:srgbClr val="79BD4B"/>
    <a:srgbClr val="509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12" autoAdjust="0"/>
  </p:normalViewPr>
  <p:slideViewPr>
    <p:cSldViewPr snapToGrid="0" snapToObjects="1">
      <p:cViewPr varScale="1">
        <p:scale>
          <a:sx n="113" d="100"/>
          <a:sy n="113" d="100"/>
        </p:scale>
        <p:origin x="1512" y="96"/>
      </p:cViewPr>
      <p:guideLst>
        <p:guide orient="horz"/>
        <p:guide pos="1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D8D50-D660-4A6E-894F-3F210647BD2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7E588-8630-48EB-BBB6-A28B65EF6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53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E8AB9-16C0-3645-A6DD-63975CC3464D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D313F-63BD-DA45-B361-F8C94543D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5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95612" y="2130425"/>
            <a:ext cx="5809721" cy="1470025"/>
          </a:xfrm>
        </p:spPr>
        <p:txBody>
          <a:bodyPr>
            <a:normAutofit/>
          </a:bodyPr>
          <a:lstStyle>
            <a:lvl1pPr>
              <a:defRPr sz="2600" b="1" baseline="0">
                <a:solidFill>
                  <a:schemeClr val="tx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Presentation Title: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95612" y="3851910"/>
            <a:ext cx="5737862" cy="59478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 baseline="0">
                <a:solidFill>
                  <a:schemeClr val="tx1"/>
                </a:solidFill>
                <a:latin typeface="Arial Blac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at the xxx Conference, city, state (location)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88733" y="3717400"/>
            <a:ext cx="5334000" cy="15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2988733" y="4909075"/>
            <a:ext cx="5334000" cy="15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228600" y="5791200"/>
            <a:ext cx="8686800" cy="7450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32120" y="6153679"/>
            <a:ext cx="8674812" cy="1588"/>
          </a:xfrm>
          <a:prstGeom prst="line">
            <a:avLst/>
          </a:prstGeom>
          <a:ln w="12700" cap="flat" cmpd="sng" algn="ctr">
            <a:solidFill>
              <a:srgbClr val="D2243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2915603" y="2411095"/>
            <a:ext cx="5806440" cy="914400"/>
          </a:xfrm>
        </p:spPr>
        <p:txBody>
          <a:bodyPr>
            <a:noAutofit/>
          </a:bodyPr>
          <a:lstStyle>
            <a:lvl1pPr>
              <a:buNone/>
              <a:defRPr sz="2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600">
                <a:latin typeface="Arial" pitchFamily="34" charset="0"/>
                <a:cs typeface="Arial" pitchFamily="34" charset="0"/>
              </a:defRPr>
            </a:lvl2pPr>
            <a:lvl3pPr>
              <a:defRPr sz="2600">
                <a:latin typeface="Arial" pitchFamily="34" charset="0"/>
                <a:cs typeface="Arial" pitchFamily="34" charset="0"/>
              </a:defRPr>
            </a:lvl3pPr>
            <a:lvl4pPr>
              <a:defRPr sz="2600">
                <a:latin typeface="Arial" pitchFamily="34" charset="0"/>
                <a:cs typeface="Arial" pitchFamily="34" charset="0"/>
              </a:defRPr>
            </a:lvl4pPr>
            <a:lvl5pPr>
              <a:defRPr sz="2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Subtitle (after colon) in this font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2898648" y="5132388"/>
            <a:ext cx="5806440" cy="914400"/>
          </a:xfrm>
        </p:spPr>
        <p:txBody>
          <a:bodyPr>
            <a:normAutofit/>
          </a:bodyPr>
          <a:lstStyle>
            <a:lvl1pPr>
              <a:spcBef>
                <a:spcPct val="20000"/>
              </a:spcBef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20000"/>
              </a:spcBef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Author • Author</a:t>
            </a:r>
            <a:r>
              <a:rPr lang="en-US" sz="1600" dirty="0" smtClean="0">
                <a:latin typeface="Arial"/>
                <a:cs typeface="Arial"/>
              </a:rPr>
              <a:t> • Author</a:t>
            </a:r>
            <a:endParaRPr kumimoji="0" lang="en-US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lvl="0">
              <a:spcBef>
                <a:spcPct val="20000"/>
              </a:spcBef>
            </a:pPr>
            <a:r>
              <a:rPr lang="en-US" sz="1600" dirty="0" smtClean="0">
                <a:latin typeface="Arial"/>
                <a:cs typeface="Arial"/>
              </a:rPr>
              <a:t>Author • Author • Author</a:t>
            </a:r>
            <a:endParaRPr kumimoji="0" lang="en-US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2896235" y="4610100"/>
            <a:ext cx="5859146" cy="335598"/>
          </a:xfrm>
        </p:spPr>
        <p:txBody>
          <a:bodyPr>
            <a:normAutofit/>
          </a:bodyPr>
          <a:lstStyle>
            <a:lvl1pPr>
              <a:buNone/>
              <a:defRPr sz="1500" baseline="0">
                <a:latin typeface="Arial Black" pitchFamily="34" charset="0"/>
              </a:defRPr>
            </a:lvl1pPr>
          </a:lstStyle>
          <a:p>
            <a:pPr lvl="0"/>
            <a:r>
              <a:rPr lang="en-US" dirty="0" smtClean="0"/>
              <a:t>Enter conference date</a:t>
            </a:r>
          </a:p>
        </p:txBody>
      </p:sp>
      <p:pic>
        <p:nvPicPr>
          <p:cNvPr id="14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43840" y="207437"/>
            <a:ext cx="1764430" cy="58424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Text--One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57200" y="1173480"/>
            <a:ext cx="8229599" cy="4846320"/>
          </a:xfrm>
        </p:spPr>
        <p:txBody>
          <a:bodyPr/>
          <a:lstStyle>
            <a:lvl1pPr marL="228600" indent="-228600"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115000"/>
              <a:defRPr sz="1600" b="1">
                <a:latin typeface="Arial Bold" pitchFamily="34" charset="0"/>
                <a:cs typeface="Arial Bold" pitchFamily="34" charset="0"/>
              </a:defRPr>
            </a:lvl1pPr>
            <a:lvl2pPr marL="457200" indent="-228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defRPr sz="1600" b="1">
                <a:latin typeface="Arial Bold" pitchFamily="34" charset="0"/>
                <a:cs typeface="Arial Bold" pitchFamily="34" charset="0"/>
              </a:defRPr>
            </a:lvl2pPr>
            <a:lvl3pPr marL="685800" indent="-228600">
              <a:spcBef>
                <a:spcPts val="300"/>
              </a:spcBef>
              <a:buClr>
                <a:schemeClr val="tx1"/>
              </a:buClr>
              <a:defRPr sz="1400"/>
            </a:lvl3pPr>
            <a:lvl4pPr marL="1316038" indent="-346075">
              <a:spcBef>
                <a:spcPts val="300"/>
              </a:spcBef>
              <a:defRPr sz="1400"/>
            </a:lvl4pPr>
            <a:lvl5pPr marL="1660525" indent="-344488">
              <a:spcBef>
                <a:spcPts val="300"/>
              </a:spcBef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6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Text--Two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57200" y="1642188"/>
            <a:ext cx="4021493" cy="4273420"/>
          </a:xfrm>
        </p:spPr>
        <p:txBody>
          <a:bodyPr/>
          <a:lstStyle>
            <a:lvl1pPr marL="228600" indent="-228600"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115000"/>
              <a:defRPr sz="1600" b="1">
                <a:latin typeface="Arial Bold" pitchFamily="34" charset="0"/>
                <a:cs typeface="Arial Bold" pitchFamily="34" charset="0"/>
              </a:defRPr>
            </a:lvl1pPr>
            <a:lvl2pPr marL="457200" indent="-228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defRPr sz="1600">
                <a:latin typeface="Arial Bold" pitchFamily="34" charset="0"/>
                <a:cs typeface="Arial Bold" pitchFamily="34" charset="0"/>
              </a:defRPr>
            </a:lvl2pPr>
            <a:lvl3pPr marL="685800" indent="-228600">
              <a:spcBef>
                <a:spcPts val="300"/>
              </a:spcBef>
              <a:buClr>
                <a:schemeClr val="tx1"/>
              </a:buClr>
              <a:defRPr sz="1400"/>
            </a:lvl3pPr>
            <a:lvl4pPr marL="1316038" indent="-346075">
              <a:spcBef>
                <a:spcPts val="300"/>
              </a:spcBef>
              <a:defRPr sz="1400"/>
            </a:lvl4pPr>
            <a:lvl5pPr marL="1660525" indent="-344488">
              <a:spcBef>
                <a:spcPts val="300"/>
              </a:spcBef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702624" y="1642188"/>
            <a:ext cx="3984175" cy="4273420"/>
          </a:xfrm>
        </p:spPr>
        <p:txBody>
          <a:bodyPr/>
          <a:lstStyle>
            <a:lvl1pPr marL="228600" indent="-228600"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115000"/>
              <a:defRPr sz="1600" b="1">
                <a:latin typeface="Arial Bold" pitchFamily="34" charset="0"/>
                <a:cs typeface="Arial Bold" pitchFamily="34" charset="0"/>
              </a:defRPr>
            </a:lvl1pPr>
            <a:lvl2pPr marL="457200" indent="-228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defRPr sz="1600">
                <a:latin typeface="Arial Bold" pitchFamily="34" charset="0"/>
                <a:cs typeface="Arial Bold" pitchFamily="34" charset="0"/>
              </a:defRPr>
            </a:lvl2pPr>
            <a:lvl3pPr marL="685800" indent="-228600">
              <a:spcBef>
                <a:spcPts val="300"/>
              </a:spcBef>
              <a:buClr>
                <a:schemeClr val="tx1"/>
              </a:buClr>
              <a:defRPr sz="1400"/>
            </a:lvl3pPr>
            <a:lvl4pPr marL="1316038" indent="-346075">
              <a:spcBef>
                <a:spcPts val="300"/>
              </a:spcBef>
              <a:defRPr sz="1400"/>
            </a:lvl4pPr>
            <a:lvl5pPr marL="1660525" indent="-344488">
              <a:spcBef>
                <a:spcPts val="300"/>
              </a:spcBef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2"/>
          <p:cNvSpPr>
            <a:spLocks noGrp="1"/>
          </p:cNvSpPr>
          <p:nvPr userDrawn="1">
            <p:ph type="body" sz="quarter" idx="10"/>
          </p:nvPr>
        </p:nvSpPr>
        <p:spPr>
          <a:xfrm>
            <a:off x="457199" y="1166813"/>
            <a:ext cx="4021495" cy="475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 userDrawn="1">
            <p:ph type="body" sz="quarter" idx="12"/>
          </p:nvPr>
        </p:nvSpPr>
        <p:spPr>
          <a:xfrm>
            <a:off x="4702624" y="1166813"/>
            <a:ext cx="3984175" cy="475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206888"/>
            <a:ext cx="7772400" cy="15001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aseline="0">
                <a:solidFill>
                  <a:schemeClr val="tx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Slide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pic>
        <p:nvPicPr>
          <p:cNvPr id="7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Table Title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54983" y="5272161"/>
            <a:ext cx="8443782" cy="914400"/>
          </a:xfrm>
        </p:spPr>
        <p:txBody>
          <a:bodyPr>
            <a:noAutofit/>
          </a:bodyPr>
          <a:lstStyle>
            <a:lvl1pPr marL="709613" indent="-1074738">
              <a:buNone/>
              <a:defRPr sz="120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Add Source and Notes here.</a:t>
            </a:r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1"/>
          </p:nvPr>
        </p:nvSpPr>
        <p:spPr>
          <a:xfrm>
            <a:off x="354983" y="1045029"/>
            <a:ext cx="8443782" cy="4105469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pic>
        <p:nvPicPr>
          <p:cNvPr id="9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or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Figure or Chart Title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54983" y="5272161"/>
            <a:ext cx="8443782" cy="914400"/>
          </a:xfrm>
        </p:spPr>
        <p:txBody>
          <a:bodyPr>
            <a:noAutofit/>
          </a:bodyPr>
          <a:lstStyle>
            <a:lvl1pPr marL="709613" indent="-1074738">
              <a:buNone/>
              <a:defRPr sz="120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Add Source and Notes here.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1"/>
          </p:nvPr>
        </p:nvSpPr>
        <p:spPr>
          <a:xfrm>
            <a:off x="354983" y="1035698"/>
            <a:ext cx="8443782" cy="412413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pic>
        <p:nvPicPr>
          <p:cNvPr id="9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pic>
        <p:nvPicPr>
          <p:cNvPr id="6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120" y="274638"/>
            <a:ext cx="8454680" cy="6482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686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" y="922861"/>
            <a:ext cx="8686800" cy="50223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32120" y="922861"/>
            <a:ext cx="8674812" cy="1588"/>
          </a:xfrm>
          <a:prstGeom prst="line">
            <a:avLst/>
          </a:prstGeom>
          <a:ln w="50800" cap="flat" cmpd="sng" algn="ctr">
            <a:solidFill>
              <a:srgbClr val="E7003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2120" y="6149338"/>
            <a:ext cx="8674812" cy="1588"/>
          </a:xfrm>
          <a:prstGeom prst="line">
            <a:avLst/>
          </a:prstGeom>
          <a:ln w="12700" cap="flat" cmpd="sng" algn="ctr">
            <a:solidFill>
              <a:srgbClr val="E7003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60" r:id="rId5"/>
    <p:sldLayoutId id="2147483661" r:id="rId6"/>
    <p:sldLayoutId id="2147483654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MDerr@mathematica-mpr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of an Executive Skills Informed, Goal-Oriented Job Search/Job Readiness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0335A"/>
                </a:solidFill>
              </a:rPr>
              <a:t>Presentation at the Executive Function Meeting</a:t>
            </a:r>
          </a:p>
          <a:p>
            <a:r>
              <a:rPr lang="en-US" b="1" dirty="0" smtClean="0">
                <a:solidFill>
                  <a:srgbClr val="10335A"/>
                </a:solidFill>
              </a:rPr>
              <a:t>Washington, DC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10335A"/>
                </a:solidFill>
                <a:latin typeface="Arial"/>
                <a:cs typeface="Arial"/>
              </a:rPr>
              <a:t>Michelle K. Derr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February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Attainment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Set – Establish meaningful, achievable goals</a:t>
            </a:r>
          </a:p>
          <a:p>
            <a:r>
              <a:rPr lang="en-US" sz="2400" dirty="0" smtClean="0"/>
              <a:t>Plan – Develop a plan for meeting goals</a:t>
            </a:r>
          </a:p>
          <a:p>
            <a:r>
              <a:rPr lang="en-US" sz="2400" dirty="0" smtClean="0"/>
              <a:t>Act – Put the plan into action</a:t>
            </a:r>
          </a:p>
          <a:p>
            <a:r>
              <a:rPr lang="en-US" sz="2400" dirty="0" smtClean="0"/>
              <a:t>Review/Revise – Review the plan to assess what worked and revise it as necessary</a:t>
            </a:r>
          </a:p>
          <a:p>
            <a:r>
              <a:rPr lang="en-US" sz="2400" dirty="0" smtClean="0"/>
              <a:t>Worker serves as a facilitator—the client </a:t>
            </a:r>
            <a:r>
              <a:rPr lang="en-US" sz="2400" dirty="0"/>
              <a:t>“owns” their </a:t>
            </a:r>
            <a:r>
              <a:rPr lang="en-US" sz="2400" dirty="0" smtClean="0"/>
              <a:t>plan</a:t>
            </a:r>
          </a:p>
          <a:p>
            <a:r>
              <a:rPr lang="en-US" sz="2400" dirty="0" smtClean="0"/>
              <a:t>“Backward” planning process where there is an overarching goal with smaller steps to achieve it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790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20" y="132736"/>
            <a:ext cx="8454680" cy="790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Behaviorally-based Executive Skills and Troubleshooting (BEST)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Resources for identifying and troubleshooting problem behaviors that interfere with goal attainment</a:t>
            </a:r>
          </a:p>
          <a:p>
            <a:r>
              <a:rPr lang="en-US" sz="2400" dirty="0" smtClean="0"/>
              <a:t>Accessible, user-friendly tools for direct service staff</a:t>
            </a:r>
          </a:p>
          <a:p>
            <a:r>
              <a:rPr lang="en-US" sz="2400" dirty="0" smtClean="0"/>
              <a:t>Modularized resources that are anchored in executive and other motivational skills</a:t>
            </a:r>
          </a:p>
          <a:p>
            <a:r>
              <a:rPr lang="en-US" sz="2400" dirty="0" smtClean="0"/>
              <a:t>Recommendations for:</a:t>
            </a:r>
          </a:p>
          <a:p>
            <a:pPr lvl="1"/>
            <a:r>
              <a:rPr lang="en-US" sz="1900" dirty="0" smtClean="0"/>
              <a:t>Reducing the things that impair executive skills (e.g., stress, lack of sleep)</a:t>
            </a:r>
          </a:p>
          <a:p>
            <a:pPr lvl="1"/>
            <a:r>
              <a:rPr lang="en-US" sz="1900" dirty="0" smtClean="0"/>
              <a:t>Reducing the demands on executive skills </a:t>
            </a:r>
          </a:p>
          <a:p>
            <a:pPr lvl="1"/>
            <a:r>
              <a:rPr lang="en-US" sz="1900" dirty="0" smtClean="0"/>
              <a:t>Building executive skills</a:t>
            </a:r>
          </a:p>
        </p:txBody>
      </p:sp>
    </p:spTree>
    <p:extLst>
      <p:ext uri="{BB962C8B-B14F-4D97-AF65-F5344CB8AC3E}">
        <p14:creationId xmlns:p14="http://schemas.microsoft.com/office/powerpoint/2010/main" val="289899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Resources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097" y="1173480"/>
            <a:ext cx="5925771" cy="46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85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Coaching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Progress is achieved through simple steps</a:t>
            </a:r>
          </a:p>
          <a:p>
            <a:r>
              <a:rPr lang="en-US" sz="2400" dirty="0" smtClean="0"/>
              <a:t>Coach models healthy behaviors</a:t>
            </a:r>
          </a:p>
          <a:p>
            <a:r>
              <a:rPr lang="en-US" sz="2400" dirty="0" smtClean="0"/>
              <a:t>Practice, practice, practice</a:t>
            </a:r>
          </a:p>
          <a:p>
            <a:r>
              <a:rPr lang="en-US" sz="2400" dirty="0" smtClean="0"/>
              <a:t>Affirming, corrective feedback</a:t>
            </a:r>
          </a:p>
          <a:p>
            <a:r>
              <a:rPr lang="en-US" sz="2400" dirty="0" smtClean="0"/>
              <a:t>Use of incentives and consequences to encourage desired behavior</a:t>
            </a:r>
          </a:p>
        </p:txBody>
      </p:sp>
    </p:spTree>
    <p:extLst>
      <p:ext uri="{BB962C8B-B14F-4D97-AF65-F5344CB8AC3E}">
        <p14:creationId xmlns:p14="http://schemas.microsoft.com/office/powerpoint/2010/main" val="3734851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Organizational Integration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 smtClean="0"/>
              <a:t>Invest in a “top down,” “bottom up” approach</a:t>
            </a:r>
          </a:p>
          <a:p>
            <a:r>
              <a:rPr lang="en-US" sz="2400" dirty="0" smtClean="0"/>
              <a:t>Infuse the goal attainment process and executive skills at all levels within the organization</a:t>
            </a:r>
          </a:p>
          <a:p>
            <a:r>
              <a:rPr lang="en-US" sz="2400" dirty="0"/>
              <a:t>Start the goal attainment process from the initial </a:t>
            </a:r>
            <a:r>
              <a:rPr lang="en-US" sz="2400" dirty="0" smtClean="0"/>
              <a:t>conversation and throughout service delivery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9579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might this look like in the field?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 smtClean="0"/>
              <a:t>Implementation of different components of the pyramid</a:t>
            </a:r>
          </a:p>
          <a:p>
            <a:r>
              <a:rPr lang="en-US" sz="2400" dirty="0" smtClean="0"/>
              <a:t>Possible mix of individual and group activities</a:t>
            </a:r>
          </a:p>
          <a:p>
            <a:r>
              <a:rPr lang="en-US" sz="2400" dirty="0" smtClean="0"/>
              <a:t>Toolkit of resources to create quality, consistency,  and fidelity in service delivery</a:t>
            </a:r>
          </a:p>
          <a:p>
            <a:r>
              <a:rPr lang="en-US" sz="2400" dirty="0" smtClean="0"/>
              <a:t>Measures of progress and short- and long-term outcomes 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956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this different than current practice?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Model is anchored in the best available evidence</a:t>
            </a:r>
          </a:p>
          <a:p>
            <a:r>
              <a:rPr lang="en-US" sz="2400" dirty="0" smtClean="0"/>
              <a:t>Effort to change the framing and language that is empowering and still maintains accountability</a:t>
            </a:r>
          </a:p>
          <a:p>
            <a:r>
              <a:rPr lang="en-US" sz="2400" dirty="0"/>
              <a:t>Intentionality of smaller steps leading to bigger goals</a:t>
            </a:r>
          </a:p>
          <a:p>
            <a:r>
              <a:rPr lang="en-US" sz="2400" dirty="0" smtClean="0"/>
              <a:t>Changes the relationship between direct service provider and client where the client “owns” the plan</a:t>
            </a:r>
          </a:p>
          <a:p>
            <a:r>
              <a:rPr lang="en-US" sz="2400" dirty="0" smtClean="0"/>
              <a:t>Use of adult learning principles and dialogue education practices for staff training and direct service materials</a:t>
            </a:r>
          </a:p>
          <a:p>
            <a:r>
              <a:rPr lang="en-US" sz="2400" dirty="0" smtClean="0"/>
              <a:t>Use of “test and tweak” approach where evaluation helps inform and improve policy and practice decisions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75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Strategic plan for process and partnerships</a:t>
            </a:r>
          </a:p>
          <a:p>
            <a:r>
              <a:rPr lang="en-US" sz="2400" dirty="0" smtClean="0"/>
              <a:t>Deciding on model options and an implementation plan</a:t>
            </a:r>
          </a:p>
          <a:p>
            <a:r>
              <a:rPr lang="en-US" sz="2400" dirty="0" smtClean="0"/>
              <a:t>Assessing existing fiscal and organizational resources and identifying additional needs</a:t>
            </a:r>
          </a:p>
          <a:p>
            <a:pPr lvl="1"/>
            <a:r>
              <a:rPr lang="en-US" sz="1800" dirty="0" err="1" smtClean="0"/>
              <a:t>CBPP</a:t>
            </a:r>
            <a:r>
              <a:rPr lang="en-US" sz="1800" dirty="0" smtClean="0"/>
              <a:t>, Mathematica, </a:t>
            </a:r>
            <a:r>
              <a:rPr lang="en-US" sz="1800" dirty="0" err="1" smtClean="0"/>
              <a:t>Abt</a:t>
            </a:r>
            <a:r>
              <a:rPr lang="en-US" sz="1800" dirty="0" smtClean="0"/>
              <a:t>, Global Learning Partners</a:t>
            </a:r>
          </a:p>
          <a:p>
            <a:pPr lvl="1"/>
            <a:r>
              <a:rPr lang="en-US" sz="1800" dirty="0" smtClean="0"/>
              <a:t>ACF (</a:t>
            </a:r>
            <a:r>
              <a:rPr lang="en-US" sz="1800" dirty="0" err="1" smtClean="0"/>
              <a:t>OPRE</a:t>
            </a:r>
            <a:r>
              <a:rPr lang="en-US" sz="1800" dirty="0" smtClean="0"/>
              <a:t>, </a:t>
            </a:r>
            <a:r>
              <a:rPr lang="en-US" sz="1800" dirty="0" err="1" smtClean="0"/>
              <a:t>OFA</a:t>
            </a:r>
            <a:r>
              <a:rPr lang="en-US" sz="1800" dirty="0" smtClean="0"/>
              <a:t>), state and local sites</a:t>
            </a:r>
          </a:p>
          <a:p>
            <a:r>
              <a:rPr lang="en-US" sz="2400" dirty="0" smtClean="0"/>
              <a:t>Recruiting and developing “test sites”</a:t>
            </a:r>
          </a:p>
          <a:p>
            <a:r>
              <a:rPr lang="en-US" sz="2400" dirty="0" smtClean="0"/>
              <a:t>Develop a flexible, evolving evaluation plan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43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2313" y="1961535"/>
            <a:ext cx="7772400" cy="2772697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questions:</a:t>
            </a:r>
          </a:p>
          <a:p>
            <a:r>
              <a:rPr lang="en-US" dirty="0" smtClean="0"/>
              <a:t>What are your reactions?</a:t>
            </a:r>
          </a:p>
          <a:p>
            <a:r>
              <a:rPr lang="en-US" dirty="0" smtClean="0"/>
              <a:t>What do you find useful? </a:t>
            </a:r>
          </a:p>
          <a:p>
            <a:r>
              <a:rPr lang="en-US" dirty="0" smtClean="0"/>
              <a:t>What questions come up for you?</a:t>
            </a:r>
          </a:p>
        </p:txBody>
      </p:sp>
    </p:spTree>
    <p:extLst>
      <p:ext uri="{BB962C8B-B14F-4D97-AF65-F5344CB8AC3E}">
        <p14:creationId xmlns:p14="http://schemas.microsoft.com/office/powerpoint/2010/main" val="179078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0335A"/>
                </a:solidFill>
              </a:rPr>
              <a:t>For More Information</a:t>
            </a:r>
            <a:endParaRPr lang="en-US" dirty="0">
              <a:solidFill>
                <a:srgbClr val="10335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42188"/>
            <a:ext cx="8229600" cy="4060642"/>
          </a:xfrm>
        </p:spPr>
        <p:txBody>
          <a:bodyPr>
            <a:normAutofit/>
          </a:bodyPr>
          <a:lstStyle/>
          <a:p>
            <a:pPr marL="225425" indent="-225425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10335A"/>
                </a:solidFill>
                <a:latin typeface="Arial Black" pitchFamily="34" charset="0"/>
                <a:cs typeface="Arial" pitchFamily="34" charset="0"/>
              </a:rPr>
              <a:t>Michelle Derr</a:t>
            </a:r>
          </a:p>
          <a:p>
            <a:pPr marL="625475" lvl="1" indent="-225425">
              <a:buClr>
                <a:srgbClr val="00A0AF"/>
              </a:buClr>
              <a:buNone/>
            </a:pPr>
            <a:r>
              <a:rPr lang="en-US" sz="1600" dirty="0" smtClean="0">
                <a:solidFill>
                  <a:srgbClr val="10335A"/>
                </a:solidFill>
                <a:cs typeface="Arial" pitchFamily="34" charset="0"/>
                <a:hlinkClick r:id="rId2"/>
              </a:rPr>
              <a:t>MDerr@mathematica-mpr.com</a:t>
            </a:r>
            <a:endParaRPr lang="en-US" sz="1600" dirty="0" smtClean="0">
              <a:solidFill>
                <a:srgbClr val="10335A"/>
              </a:solidFill>
              <a:cs typeface="Arial" pitchFamily="34" charset="0"/>
            </a:endParaRPr>
          </a:p>
          <a:p>
            <a:pPr marL="0" indent="0">
              <a:buClr>
                <a:srgbClr val="00A0AF"/>
              </a:buClr>
              <a:buNone/>
            </a:pPr>
            <a:endParaRPr lang="en-US" sz="1800" dirty="0" smtClean="0">
              <a:solidFill>
                <a:srgbClr val="00A0AF"/>
              </a:solidFill>
              <a:latin typeface="Arial Black" pitchFamily="34" charset="0"/>
              <a:cs typeface="Arial" pitchFamily="34" charset="0"/>
            </a:endParaRPr>
          </a:p>
          <a:p>
            <a:pPr marL="285750" lvl="1" indent="0">
              <a:spcBef>
                <a:spcPts val="0"/>
              </a:spcBef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285750" lvl="1" indent="0">
              <a:spcBef>
                <a:spcPts val="0"/>
              </a:spcBef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0335A"/>
                </a:solidFill>
              </a:rPr>
              <a:t>WOOP</a:t>
            </a:r>
            <a:endParaRPr lang="en-US" dirty="0">
              <a:solidFill>
                <a:srgbClr val="10335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Work in partnership with </a:t>
            </a:r>
            <a:r>
              <a:rPr lang="en-US" sz="2400" dirty="0" err="1" smtClean="0"/>
              <a:t>TANF</a:t>
            </a:r>
            <a:r>
              <a:rPr lang="en-US" sz="2400" dirty="0" smtClean="0"/>
              <a:t> agencies (at all levels) and our “dream team” to create an effective and feasible employment and training program that improves short- and long-term outcomes for low-income individuals and families.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568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Improve long-term employment and parenting outcomes and general well-being.</a:t>
            </a:r>
          </a:p>
        </p:txBody>
      </p:sp>
    </p:spTree>
    <p:extLst>
      <p:ext uri="{BB962C8B-B14F-4D97-AF65-F5344CB8AC3E}">
        <p14:creationId xmlns:p14="http://schemas.microsoft.com/office/powerpoint/2010/main" val="43068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 smtClean="0"/>
              <a:t>Building a model that honors the evidence, but is simple to implement.</a:t>
            </a:r>
          </a:p>
          <a:p>
            <a:r>
              <a:rPr lang="en-US" sz="2400" dirty="0" smtClean="0"/>
              <a:t>Moving quickly enough to capitalize on the opportunities and energy, but slowly enough to create a smart and thoughtful process. </a:t>
            </a:r>
          </a:p>
          <a:p>
            <a:r>
              <a:rPr lang="en-US" sz="2400" dirty="0" smtClean="0"/>
              <a:t>Creating a model that is affordable for states and localities.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0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Actively contribute to the “dream team’s” vision, passion, and grit around this initiative.</a:t>
            </a:r>
          </a:p>
          <a:p>
            <a:r>
              <a:rPr lang="en-US" sz="2400" dirty="0" smtClean="0"/>
              <a:t>Continue to involve both researchers and </a:t>
            </a:r>
            <a:r>
              <a:rPr lang="en-US" sz="2400" dirty="0" err="1" smtClean="0"/>
              <a:t>TANF</a:t>
            </a:r>
            <a:r>
              <a:rPr lang="en-US" sz="2400" dirty="0" smtClean="0"/>
              <a:t> agencies in the model development and implementation. </a:t>
            </a:r>
          </a:p>
          <a:p>
            <a:r>
              <a:rPr lang="en-US" sz="2400" dirty="0" smtClean="0"/>
              <a:t>Create a thoughtful strategic plan that includes doable activities, useful products, and timely process.  </a:t>
            </a:r>
          </a:p>
          <a:p>
            <a:r>
              <a:rPr lang="en-US" sz="2400" dirty="0" smtClean="0"/>
              <a:t>Be fiscally conscious AND develop the “business case” for policymakers highlighting the opportunity costs of investing in this practice model.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404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2313" y="1401097"/>
            <a:ext cx="7772400" cy="439501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WOOP</a:t>
            </a:r>
            <a:r>
              <a:rPr lang="en-US" dirty="0" smtClean="0"/>
              <a:t> Your Program</a:t>
            </a:r>
          </a:p>
          <a:p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How do you see the executive skills and goal-oriented concepts playing out in your program?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What is the wish for your program?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What is your best outcome?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What is the main obstacle?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What is the plan?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6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“it”?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591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3" name="Title 1"/>
          <p:cNvSpPr>
            <a:spLocks noGrp="1"/>
          </p:cNvSpPr>
          <p:nvPr>
            <p:ph type="title"/>
          </p:nvPr>
        </p:nvSpPr>
        <p:spPr>
          <a:xfrm>
            <a:off x="414338" y="446038"/>
            <a:ext cx="8330184" cy="333425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Draft Core Program Components</a:t>
            </a:r>
            <a:endParaRPr lang="nl-NL" dirty="0"/>
          </a:p>
        </p:txBody>
      </p:sp>
      <p:sp>
        <p:nvSpPr>
          <p:cNvPr id="694282" name="Freeform 9"/>
          <p:cNvSpPr>
            <a:spLocks/>
          </p:cNvSpPr>
          <p:nvPr/>
        </p:nvSpPr>
        <p:spPr bwMode="blackWhite">
          <a:xfrm>
            <a:off x="1435699" y="5011103"/>
            <a:ext cx="5843976" cy="1039084"/>
          </a:xfrm>
          <a:custGeom>
            <a:avLst/>
            <a:gdLst>
              <a:gd name="T0" fmla="*/ 2147483647 w 2676"/>
              <a:gd name="T1" fmla="*/ 0 h 484"/>
              <a:gd name="T2" fmla="*/ 0 w 2676"/>
              <a:gd name="T3" fmla="*/ 2147483647 h 484"/>
              <a:gd name="T4" fmla="*/ 2147483647 w 2676"/>
              <a:gd name="T5" fmla="*/ 2147483647 h 484"/>
              <a:gd name="T6" fmla="*/ 2147483647 w 2676"/>
              <a:gd name="T7" fmla="*/ 0 h 484"/>
              <a:gd name="T8" fmla="*/ 2147483647 w 2676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6"/>
              <a:gd name="T16" fmla="*/ 0 h 484"/>
              <a:gd name="T17" fmla="*/ 2676 w 2676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6" h="484">
                <a:moveTo>
                  <a:pt x="271" y="0"/>
                </a:moveTo>
                <a:lnTo>
                  <a:pt x="0" y="483"/>
                </a:lnTo>
                <a:lnTo>
                  <a:pt x="2675" y="483"/>
                </a:lnTo>
                <a:lnTo>
                  <a:pt x="2404" y="0"/>
                </a:lnTo>
                <a:lnTo>
                  <a:pt x="271" y="0"/>
                </a:lnTo>
              </a:path>
            </a:pathLst>
          </a:custGeom>
          <a:solidFill>
            <a:schemeClr val="accent1"/>
          </a:solidFill>
          <a:ln w="9525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59" name="Freeform 10"/>
          <p:cNvSpPr>
            <a:spLocks/>
          </p:cNvSpPr>
          <p:nvPr/>
        </p:nvSpPr>
        <p:spPr bwMode="blackWhite">
          <a:xfrm>
            <a:off x="3369768" y="981737"/>
            <a:ext cx="1945182" cy="1693199"/>
          </a:xfrm>
          <a:custGeom>
            <a:avLst/>
            <a:gdLst>
              <a:gd name="T0" fmla="*/ 0 w 939"/>
              <a:gd name="T1" fmla="*/ 818174 h 839"/>
              <a:gd name="T2" fmla="*/ 1011746 w 939"/>
              <a:gd name="T3" fmla="*/ 818174 h 839"/>
              <a:gd name="T4" fmla="*/ 505873 w 939"/>
              <a:gd name="T5" fmla="*/ 0 h 839"/>
              <a:gd name="T6" fmla="*/ 0 w 939"/>
              <a:gd name="T7" fmla="*/ 818174 h 839"/>
              <a:gd name="T8" fmla="*/ 0 60000 65536"/>
              <a:gd name="T9" fmla="*/ 0 60000 65536"/>
              <a:gd name="T10" fmla="*/ 0 60000 65536"/>
              <a:gd name="T11" fmla="*/ 0 60000 65536"/>
              <a:gd name="T12" fmla="*/ 0 w 939"/>
              <a:gd name="T13" fmla="*/ 0 h 839"/>
              <a:gd name="T14" fmla="*/ 939 w 939"/>
              <a:gd name="T15" fmla="*/ 839 h 8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9" h="839">
                <a:moveTo>
                  <a:pt x="0" y="838"/>
                </a:moveTo>
                <a:lnTo>
                  <a:pt x="938" y="838"/>
                </a:lnTo>
                <a:lnTo>
                  <a:pt x="469" y="0"/>
                </a:lnTo>
                <a:lnTo>
                  <a:pt x="0" y="838"/>
                </a:lnTo>
              </a:path>
            </a:pathLst>
          </a:custGeom>
          <a:solidFill>
            <a:srgbClr val="FD9F59"/>
          </a:solidFill>
          <a:ln w="9525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60" name="Freeform 11"/>
          <p:cNvSpPr>
            <a:spLocks/>
          </p:cNvSpPr>
          <p:nvPr/>
        </p:nvSpPr>
        <p:spPr bwMode="blackWhite">
          <a:xfrm>
            <a:off x="2706777" y="2675348"/>
            <a:ext cx="3301817" cy="1219623"/>
          </a:xfrm>
          <a:custGeom>
            <a:avLst/>
            <a:gdLst>
              <a:gd name="T0" fmla="*/ 0 w 1536"/>
              <a:gd name="T1" fmla="*/ 519723 h 533"/>
              <a:gd name="T2" fmla="*/ 1653098 w 1536"/>
              <a:gd name="T3" fmla="*/ 519723 h 533"/>
              <a:gd name="T4" fmla="*/ 1332171 w 1536"/>
              <a:gd name="T5" fmla="*/ 0 h 533"/>
              <a:gd name="T6" fmla="*/ 322004 w 1536"/>
              <a:gd name="T7" fmla="*/ 0 h 533"/>
              <a:gd name="T8" fmla="*/ 0 w 1536"/>
              <a:gd name="T9" fmla="*/ 519723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36"/>
              <a:gd name="T16" fmla="*/ 0 h 533"/>
              <a:gd name="T17" fmla="*/ 1536 w 1536"/>
              <a:gd name="T18" fmla="*/ 533 h 5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36" h="533">
                <a:moveTo>
                  <a:pt x="0" y="532"/>
                </a:moveTo>
                <a:lnTo>
                  <a:pt x="1535" y="532"/>
                </a:lnTo>
                <a:lnTo>
                  <a:pt x="1237" y="0"/>
                </a:lnTo>
                <a:lnTo>
                  <a:pt x="299" y="0"/>
                </a:lnTo>
                <a:lnTo>
                  <a:pt x="0" y="532"/>
                </a:lnTo>
              </a:path>
            </a:pathLst>
          </a:custGeom>
          <a:solidFill>
            <a:srgbClr val="B2DE82"/>
          </a:solidFill>
          <a:ln w="9525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694285" name="Freeform 12"/>
          <p:cNvSpPr>
            <a:spLocks/>
          </p:cNvSpPr>
          <p:nvPr/>
        </p:nvSpPr>
        <p:spPr bwMode="blackWhite">
          <a:xfrm>
            <a:off x="2033068" y="3894971"/>
            <a:ext cx="4618577" cy="1140817"/>
          </a:xfrm>
          <a:custGeom>
            <a:avLst/>
            <a:gdLst>
              <a:gd name="T0" fmla="*/ 2147483647 w 2134"/>
              <a:gd name="T1" fmla="*/ 0 h 535"/>
              <a:gd name="T2" fmla="*/ 0 w 2134"/>
              <a:gd name="T3" fmla="*/ 2147483647 h 535"/>
              <a:gd name="T4" fmla="*/ 2147483647 w 2134"/>
              <a:gd name="T5" fmla="*/ 2147483647 h 535"/>
              <a:gd name="T6" fmla="*/ 2147483647 w 2134"/>
              <a:gd name="T7" fmla="*/ 0 h 535"/>
              <a:gd name="T8" fmla="*/ 2147483647 w 2134"/>
              <a:gd name="T9" fmla="*/ 0 h 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4"/>
              <a:gd name="T16" fmla="*/ 0 h 535"/>
              <a:gd name="T17" fmla="*/ 2134 w 2134"/>
              <a:gd name="T18" fmla="*/ 535 h 5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4" h="535">
                <a:moveTo>
                  <a:pt x="299" y="0"/>
                </a:moveTo>
                <a:lnTo>
                  <a:pt x="0" y="534"/>
                </a:lnTo>
                <a:lnTo>
                  <a:pt x="2133" y="534"/>
                </a:lnTo>
                <a:lnTo>
                  <a:pt x="1834" y="0"/>
                </a:lnTo>
                <a:lnTo>
                  <a:pt x="299" y="0"/>
                </a:lnTo>
              </a:path>
            </a:pathLst>
          </a:custGeom>
          <a:solidFill>
            <a:schemeClr val="accent2"/>
          </a:solidFill>
          <a:ln w="9525" cap="rnd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085347" y="5245388"/>
            <a:ext cx="25140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pPr algn="ctr" defTabSz="787400">
              <a:lnSpc>
                <a:spcPct val="95000"/>
              </a:lnSpc>
              <a:spcBef>
                <a:spcPct val="80000"/>
              </a:spcBef>
              <a:buClr>
                <a:schemeClr val="tx1"/>
              </a:buClr>
              <a:buFont typeface="Wingdings 2" pitchFamily="18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+mj-lt"/>
              </a:rPr>
              <a:t>Organizational Integration</a:t>
            </a:r>
            <a:endParaRPr lang="en-GB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100673" y="4319185"/>
            <a:ext cx="2514023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pPr algn="ctr" defTabSz="787400">
              <a:lnSpc>
                <a:spcPct val="95000"/>
              </a:lnSpc>
              <a:spcBef>
                <a:spcPct val="80000"/>
              </a:spcBef>
              <a:buClr>
                <a:schemeClr val="tx1"/>
              </a:buClr>
              <a:buFont typeface="Wingdings 2" pitchFamily="18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+mj-lt"/>
              </a:rPr>
              <a:t>Coaching</a:t>
            </a:r>
            <a:endParaRPr lang="en-GB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085346" y="3132462"/>
            <a:ext cx="2514023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pPr algn="ctr" defTabSz="787400">
              <a:lnSpc>
                <a:spcPct val="95000"/>
              </a:lnSpc>
              <a:spcBef>
                <a:spcPct val="80000"/>
              </a:spcBef>
              <a:buClr>
                <a:schemeClr val="tx1"/>
              </a:buClr>
              <a:buFont typeface="Wingdings 2" pitchFamily="18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+mj-lt"/>
              </a:rPr>
              <a:t>BEST Resources</a:t>
            </a:r>
            <a:endParaRPr lang="en-GB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101651" y="1852500"/>
            <a:ext cx="2514023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pPr algn="ctr" defTabSz="787400">
              <a:lnSpc>
                <a:spcPct val="95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Goal </a:t>
            </a:r>
          </a:p>
          <a:p>
            <a:pPr algn="ctr" defTabSz="787400">
              <a:lnSpc>
                <a:spcPct val="95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Attainment        </a:t>
            </a:r>
          </a:p>
          <a:p>
            <a:pPr algn="ctr" defTabSz="787400">
              <a:lnSpc>
                <a:spcPct val="95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Process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59151" y="1713491"/>
            <a:ext cx="3110617" cy="11381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sz="2400" dirty="0" smtClean="0">
              <a:latin typeface="+mj-lt"/>
            </a:endParaRPr>
          </a:p>
          <a:p>
            <a:endParaRPr lang="en-US" altLang="en-US" sz="1800" dirty="0">
              <a:latin typeface="+mj-lt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5633905" y="1713490"/>
            <a:ext cx="3110617" cy="11381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sz="2400" dirty="0" smtClean="0">
              <a:latin typeface="+mj-lt"/>
            </a:endParaRPr>
          </a:p>
          <a:p>
            <a:endParaRPr lang="en-US" altLang="en-US" sz="1800" dirty="0">
              <a:latin typeface="+mj-lt"/>
            </a:endParaRPr>
          </a:p>
        </p:txBody>
      </p:sp>
      <p:sp>
        <p:nvSpPr>
          <p:cNvPr id="2" name="Isosceles Triangle 1"/>
          <p:cNvSpPr/>
          <p:nvPr/>
        </p:nvSpPr>
        <p:spPr>
          <a:xfrm>
            <a:off x="3369768" y="1017535"/>
            <a:ext cx="1945182" cy="1644805"/>
          </a:xfrm>
          <a:prstGeom prst="triangle">
            <a:avLst/>
          </a:prstGeom>
          <a:noFill/>
          <a:ln w="762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9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9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9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9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282" grpId="0" animBg="1"/>
      <p:bldP spid="59" grpId="0" animBg="1"/>
      <p:bldP spid="60" grpId="0" animBg="1"/>
      <p:bldP spid="694285" grpId="0" animBg="1"/>
      <p:bldP spid="11" grpId="0"/>
      <p:bldP spid="12" grpId="0"/>
      <p:bldP spid="13" grpId="0"/>
      <p:bldP spid="15" grpId="0"/>
      <p:bldP spid="18" grpId="0"/>
      <p:bldP spid="19" grpId="0"/>
      <p:bldP spid="2" grpId="0"/>
    </p:bldLst>
  </p:timing>
</p:sld>
</file>

<file path=ppt/theme/theme1.xml><?xml version="1.0" encoding="utf-8"?>
<a:theme xmlns:a="http://schemas.openxmlformats.org/drawingml/2006/main" name="Light Background Slide Template_2_4_14">
  <a:themeElements>
    <a:clrScheme name="Custom Blue">
      <a:dk1>
        <a:srgbClr val="10335A"/>
      </a:dk1>
      <a:lt1>
        <a:sysClr val="window" lastClr="FFFFFF"/>
      </a:lt1>
      <a:dk2>
        <a:srgbClr val="10335A"/>
      </a:dk2>
      <a:lt2>
        <a:srgbClr val="EEECE1"/>
      </a:lt2>
      <a:accent1>
        <a:srgbClr val="184E8A"/>
      </a:accent1>
      <a:accent2>
        <a:srgbClr val="79B4E1"/>
      </a:accent2>
      <a:accent3>
        <a:srgbClr val="2067B6"/>
      </a:accent3>
      <a:accent4>
        <a:srgbClr val="A2CAE8"/>
      </a:accent4>
      <a:accent5>
        <a:srgbClr val="4D9CD7"/>
      </a:accent5>
      <a:accent6>
        <a:srgbClr val="E2DECC"/>
      </a:accent6>
      <a:hlink>
        <a:srgbClr val="0000FF"/>
      </a:hlink>
      <a:folHlink>
        <a:srgbClr val="800080"/>
      </a:folHlink>
    </a:clrScheme>
    <a:fontScheme name="Mathematica-1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>
        <a:normAutofit/>
      </a:bodyPr>
      <a:lstStyle>
        <a:defPPr>
          <a:spcBef>
            <a:spcPct val="20000"/>
          </a:spcBef>
          <a:defRPr sz="1600" b="1" dirty="0" smtClean="0">
            <a:solidFill>
              <a:srgbClr val="00A0AF"/>
            </a:solidFill>
            <a:latin typeface="Arial Black"/>
            <a:cs typeface="Arial Black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36BDCC5415F44863819C227746D56" ma:contentTypeVersion="1" ma:contentTypeDescription="Create a new document." ma:contentTypeScope="" ma:versionID="b65f1468678bfdc65b68c0f37525bd4e">
  <xsd:schema xmlns:xsd="http://www.w3.org/2001/XMLSchema" xmlns:xs="http://www.w3.org/2001/XMLSchema" xmlns:p="http://schemas.microsoft.com/office/2006/metadata/properties" xmlns:ns3="a80cf20c-7540-4248-b6d4-bf7ea2101ad0" targetNamespace="http://schemas.microsoft.com/office/2006/metadata/properties" ma:root="true" ma:fieldsID="294247690b502c450682369fc8e1eb66" ns3:_="">
    <xsd:import namespace="a80cf20c-7540-4248-b6d4-bf7ea2101ad0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cf20c-7540-4248-b6d4-bf7ea2101a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F89428-5F03-4EBB-A5E1-97E1FEB340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0cf20c-7540-4248-b6d4-bf7ea2101a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FD8EE4-31BF-4952-9024-0A3577BFB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DB06FB-E646-4208-BBA9-7CA480491CF9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a80cf20c-7540-4248-b6d4-bf7ea2101a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 Light Background Slide Template</Template>
  <TotalTime>339</TotalTime>
  <Words>690</Words>
  <Application>Microsoft Office PowerPoint</Application>
  <PresentationFormat>On-screen Show (4:3)</PresentationFormat>
  <Paragraphs>89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Arial Bold</vt:lpstr>
      <vt:lpstr>Calibri</vt:lpstr>
      <vt:lpstr>Wingdings 2</vt:lpstr>
      <vt:lpstr>Light Background Slide Template_2_4_14</vt:lpstr>
      <vt:lpstr>Components of an Executive Skills Informed, Goal-Oriented Job Search/Job Readiness Program</vt:lpstr>
      <vt:lpstr>PowerPoint Presentation</vt:lpstr>
      <vt:lpstr>Wish</vt:lpstr>
      <vt:lpstr>Outcome</vt:lpstr>
      <vt:lpstr>Obstacle</vt:lpstr>
      <vt:lpstr>Plan</vt:lpstr>
      <vt:lpstr>PowerPoint Presentation</vt:lpstr>
      <vt:lpstr>PowerPoint Presentation</vt:lpstr>
      <vt:lpstr>Draft Core Program Components</vt:lpstr>
      <vt:lpstr>Goal Attainment Process</vt:lpstr>
      <vt:lpstr>Behaviorally-based Executive Skills and Troubleshooting (BEST) Resources</vt:lpstr>
      <vt:lpstr>BEST Resources Example</vt:lpstr>
      <vt:lpstr>Coaching</vt:lpstr>
      <vt:lpstr>Organizational Integration</vt:lpstr>
      <vt:lpstr>What might this look like in the field?</vt:lpstr>
      <vt:lpstr>How is this different than current practice?</vt:lpstr>
      <vt:lpstr>Next Steps</vt:lpstr>
      <vt:lpstr>PowerPoint Presentation</vt:lpstr>
      <vt:lpstr>For More Information</vt:lpstr>
    </vt:vector>
  </TitlesOfParts>
  <Company>Mathematica,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Components of an Executive Skills Informed, Goal-Oriented Job Search/Job Readiness Program</dc:title>
  <dc:creator>Michelle Derr</dc:creator>
  <cp:lastModifiedBy>Donna Pavetti</cp:lastModifiedBy>
  <cp:revision>39</cp:revision>
  <cp:lastPrinted>2015-02-20T13:16:48Z</cp:lastPrinted>
  <dcterms:created xsi:type="dcterms:W3CDTF">2015-02-18T18:50:41Z</dcterms:created>
  <dcterms:modified xsi:type="dcterms:W3CDTF">2015-02-23T17:32:41Z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0x010100E9036BDCC5415F44863819C227746D56</vt:lpwstr>
  </property>
</Properties>
</file>