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3" r:id="rId4"/>
    <p:sldMasterId id="2147483669" r:id="rId5"/>
    <p:sldMasterId id="2147483673" r:id="rId6"/>
    <p:sldMasterId id="2147483675" r:id="rId7"/>
    <p:sldMasterId id="2147483677" r:id="rId8"/>
  </p:sldMasterIdLst>
  <p:notesMasterIdLst>
    <p:notesMasterId r:id="rId19"/>
  </p:notesMasterIdLst>
  <p:handoutMasterIdLst>
    <p:handoutMasterId r:id="rId20"/>
  </p:handoutMasterIdLst>
  <p:sldIdLst>
    <p:sldId id="492" r:id="rId9"/>
    <p:sldId id="495" r:id="rId10"/>
    <p:sldId id="421" r:id="rId11"/>
    <p:sldId id="494" r:id="rId12"/>
    <p:sldId id="504" r:id="rId13"/>
    <p:sldId id="503" r:id="rId14"/>
    <p:sldId id="502" r:id="rId15"/>
    <p:sldId id="476" r:id="rId16"/>
    <p:sldId id="480" r:id="rId17"/>
    <p:sldId id="470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5" clrIdx="0"/>
  <p:cmAuthor id="1" name="Lauren Rosapep" initials="LR" lastIdx="2" clrIdx="1"/>
  <p:cmAuthor id="2" name="Julie Williams" initials="JW" lastIdx="1" clrIdx="2"/>
  <p:cmAuthor id="3" name="Karin Martinson" initials="KM" lastIdx="2" clrIdx="3"/>
  <p:cmAuthor id="4" name="EHZ" initials="EHZ" lastIdx="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  <a:srgbClr val="000099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3" autoAdjust="0"/>
    <p:restoredTop sz="84371" autoAdjust="0"/>
  </p:normalViewPr>
  <p:slideViewPr>
    <p:cSldViewPr>
      <p:cViewPr varScale="1">
        <p:scale>
          <a:sx n="94" d="100"/>
          <a:sy n="94" d="100"/>
        </p:scale>
        <p:origin x="2208" y="96"/>
      </p:cViewPr>
      <p:guideLst>
        <p:guide orient="horz" pos="40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42" y="-6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203"/>
            <a:ext cx="2971800" cy="4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b" anchorCtr="0" compatLnSpc="1">
            <a:prstTxWarp prst="textNoShape">
              <a:avLst/>
            </a:prstTxWarp>
          </a:bodyPr>
          <a:lstStyle>
            <a:lvl1pPr algn="l" defTabSz="954210" eaLnBrk="1" hangingPunct="1">
              <a:defRPr sz="1200"/>
            </a:lvl1pPr>
          </a:lstStyle>
          <a:p>
            <a:pPr>
              <a:defRPr/>
            </a:pPr>
            <a:r>
              <a:rPr lang="en-US" sz="1000" dirty="0" smtClean="0">
                <a:latin typeface="+mn-lt"/>
              </a:rPr>
              <a:t>Green Jobs – Health Care Impact Evaluation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203"/>
            <a:ext cx="2971800" cy="4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b" anchorCtr="0" compatLnSpc="1">
            <a:prstTxWarp prst="textNoShape">
              <a:avLst/>
            </a:prstTxWarp>
          </a:bodyPr>
          <a:lstStyle>
            <a:lvl1pPr algn="r" defTabSz="954210" eaLnBrk="1" hangingPunct="1">
              <a:defRPr sz="1200"/>
            </a:lvl1pPr>
          </a:lstStyle>
          <a:p>
            <a:pPr>
              <a:defRPr/>
            </a:pPr>
            <a:fld id="{8C0ECBB0-4509-47D6-B2A8-47BEE19817B5}" type="slidenum">
              <a:rPr lang="en-US" sz="1100" smtClean="0">
                <a:latin typeface="+mn-lt"/>
              </a:rPr>
              <a:pPr>
                <a:defRPr/>
              </a:pPr>
              <a:t>‹#›</a:t>
            </a:fld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7854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t" anchorCtr="0" compatLnSpc="1">
            <a:prstTxWarp prst="textNoShape">
              <a:avLst/>
            </a:prstTxWarp>
          </a:bodyPr>
          <a:lstStyle>
            <a:lvl1pPr algn="l" defTabSz="95421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t" anchorCtr="0" compatLnSpc="1">
            <a:prstTxWarp prst="textNoShape">
              <a:avLst/>
            </a:prstTxWarp>
          </a:bodyPr>
          <a:lstStyle>
            <a:lvl1pPr algn="r" defTabSz="95421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7150"/>
            <a:ext cx="5486400" cy="41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203"/>
            <a:ext cx="2971800" cy="4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b" anchorCtr="0" compatLnSpc="1">
            <a:prstTxWarp prst="textNoShape">
              <a:avLst/>
            </a:prstTxWarp>
          </a:bodyPr>
          <a:lstStyle>
            <a:lvl1pPr algn="l" defTabSz="95421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203"/>
            <a:ext cx="2971800" cy="4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6" tIns="47624" rIns="95246" bIns="47624" numCol="1" anchor="b" anchorCtr="0" compatLnSpc="1">
            <a:prstTxWarp prst="textNoShape">
              <a:avLst/>
            </a:prstTxWarp>
          </a:bodyPr>
          <a:lstStyle>
            <a:lvl1pPr algn="r" defTabSz="954210" eaLnBrk="1" hangingPunct="1">
              <a:defRPr sz="1200"/>
            </a:lvl1pPr>
          </a:lstStyle>
          <a:p>
            <a:pPr>
              <a:defRPr/>
            </a:pPr>
            <a:fld id="{20A89B47-304B-44E4-B4F8-9E3C9BE3A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53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89B47-304B-44E4-B4F8-9E3C9BE3ADF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22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89B47-304B-44E4-B4F8-9E3C9BE3ADF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22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28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 also an implementation study that will examine services received under each approach and provide operational lessons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89B47-304B-44E4-B4F8-9E3C9BE3AD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92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89B47-304B-44E4-B4F8-9E3C9BE3AD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21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89B47-304B-44E4-B4F8-9E3C9BE3AD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66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89B47-304B-44E4-B4F8-9E3C9BE3AD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9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09815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49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3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7094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9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bt_logo.tag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723" y="4223680"/>
            <a:ext cx="3110527" cy="142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8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52500" y="1508125"/>
            <a:ext cx="7381875" cy="3683000"/>
          </a:xfrm>
          <a:prstGeom prst="rect">
            <a:avLst/>
          </a:prstGeom>
        </p:spPr>
        <p:txBody>
          <a:bodyPr vert="horz" anchor="ctr"/>
          <a:lstStyle>
            <a:lvl1pPr algn="ctr">
              <a:buNone/>
              <a:defRPr sz="3800" b="1">
                <a:solidFill>
                  <a:srgbClr val="776E6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7996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bt_logo.tag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23848" y="4477680"/>
            <a:ext cx="3110527" cy="1421149"/>
          </a:xfrm>
          <a:prstGeom prst="rect">
            <a:avLst/>
          </a:prstGeom>
        </p:spPr>
      </p:pic>
      <p:sp>
        <p:nvSpPr>
          <p:cNvPr id="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19125" y="4563597"/>
            <a:ext cx="7381875" cy="1159805"/>
          </a:xfrm>
          <a:prstGeom prst="rect">
            <a:avLst/>
          </a:prstGeom>
        </p:spPr>
        <p:txBody>
          <a:bodyPr vert="horz" anchor="ctr"/>
          <a:lstStyle>
            <a:lvl1pPr algn="l">
              <a:buNone/>
              <a:defRPr sz="3800" b="1">
                <a:solidFill>
                  <a:srgbClr val="877E73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724695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89000" y="2651125"/>
            <a:ext cx="3413125" cy="3270250"/>
          </a:xfrm>
          <a:prstGeom prst="rect">
            <a:avLst/>
          </a:prstGeom>
        </p:spPr>
        <p:txBody>
          <a:bodyPr vert="horz"/>
          <a:lstStyle>
            <a:lvl1pPr marL="0" indent="0" algn="l">
              <a:spcAft>
                <a:spcPts val="0"/>
              </a:spcAft>
              <a:buNone/>
              <a:defRPr sz="3200">
                <a:latin typeface="Arial"/>
                <a:cs typeface="Arial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US" sz="2500" b="1" i="0" dirty="0" smtClean="0">
                <a:solidFill>
                  <a:schemeClr val="bg1"/>
                </a:solidFill>
                <a:latin typeface="Helvetica"/>
                <a:cs typeface="Helvetica"/>
              </a:rPr>
              <a:t>Presentation to the most amazing corporation in </a:t>
            </a:r>
          </a:p>
          <a:p>
            <a:pPr algn="l">
              <a:spcAft>
                <a:spcPts val="0"/>
              </a:spcAft>
            </a:pPr>
            <a:r>
              <a:rPr lang="en-US" sz="2500" b="1" i="0" dirty="0" smtClean="0">
                <a:solidFill>
                  <a:schemeClr val="bg1"/>
                </a:solidFill>
                <a:latin typeface="Helvetica"/>
                <a:cs typeface="Helvetica"/>
              </a:rPr>
              <a:t>the world. </a:t>
            </a:r>
          </a:p>
          <a:p>
            <a:pPr algn="l">
              <a:spcAft>
                <a:spcPts val="0"/>
              </a:spcAft>
            </a:pPr>
            <a:endParaRPr lang="en-US" sz="2500" b="1" i="0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>
              <a:spcAft>
                <a:spcPts val="0"/>
              </a:spcAft>
            </a:pPr>
            <a:r>
              <a:rPr lang="en-US" sz="2500" b="0" i="0" dirty="0" err="1" smtClean="0">
                <a:solidFill>
                  <a:schemeClr val="bg1"/>
                </a:solidFill>
                <a:latin typeface="Helvetica"/>
                <a:cs typeface="Helvetica"/>
              </a:rPr>
              <a:t>Lorem</a:t>
            </a:r>
            <a:r>
              <a:rPr lang="en-US" sz="2500" b="0" i="0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en-US" sz="2500" b="0" i="0" dirty="0" err="1" smtClean="0">
                <a:solidFill>
                  <a:schemeClr val="bg1"/>
                </a:solidFill>
                <a:latin typeface="Helvetica"/>
                <a:cs typeface="Helvetica"/>
              </a:rPr>
              <a:t>ipsum</a:t>
            </a:r>
            <a:r>
              <a:rPr lang="en-US" sz="2500" b="0" i="0" dirty="0" smtClean="0">
                <a:solidFill>
                  <a:schemeClr val="bg1"/>
                </a:solidFill>
                <a:latin typeface="Helvetica"/>
                <a:cs typeface="Helvetica"/>
              </a:rPr>
              <a:t> dolor set </a:t>
            </a:r>
            <a:r>
              <a:rPr lang="en-US" sz="2500" b="0" i="0" dirty="0" err="1" smtClean="0">
                <a:solidFill>
                  <a:schemeClr val="bg1"/>
                </a:solidFill>
                <a:latin typeface="Helvetica"/>
                <a:cs typeface="Helvetica"/>
              </a:rPr>
              <a:t>amet</a:t>
            </a:r>
            <a:r>
              <a:rPr lang="en-US" sz="2500" b="0" i="0" dirty="0" smtClean="0">
                <a:solidFill>
                  <a:schemeClr val="bg1"/>
                </a:solidFill>
                <a:latin typeface="Helvetica"/>
                <a:cs typeface="Helvetica"/>
              </a:rPr>
              <a:t> magnum</a:t>
            </a:r>
            <a:r>
              <a:rPr lang="en-US" sz="2500" b="0" i="0" baseline="0" dirty="0" smtClean="0">
                <a:solidFill>
                  <a:schemeClr val="bg1"/>
                </a:solidFill>
                <a:latin typeface="Helvetica"/>
                <a:cs typeface="Helvetica"/>
              </a:rPr>
              <a:t> allure. </a:t>
            </a:r>
            <a:endParaRPr lang="en-US" sz="2500" b="0" i="0" dirty="0" smtClean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4" name="Picture 3" descr="Mathematica Policy Research Logo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938778"/>
            <a:ext cx="1752599" cy="61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eoffice.acf.hhs.gov/offices/opre/Docs/Documents/Dissemination/OPRE-ACF%20Logos%20and%20Images/OPRE_logo_Small.png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062371"/>
            <a:ext cx="1926590" cy="43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4586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29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/>
            </a:lvl1pPr>
            <a:lvl2pPr>
              <a:spcBef>
                <a:spcPts val="0"/>
              </a:spcBef>
              <a:spcAft>
                <a:spcPts val="400"/>
              </a:spcAft>
              <a:defRPr/>
            </a:lvl2pPr>
            <a:lvl3pPr>
              <a:spcBef>
                <a:spcPts val="0"/>
              </a:spcBef>
              <a:spcAft>
                <a:spcPts val="400"/>
              </a:spcAft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110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2150" y="469900"/>
            <a:ext cx="6775147" cy="914400"/>
          </a:xfrm>
          <a:prstGeom prst="roundRect">
            <a:avLst>
              <a:gd name="adj" fmla="val 4514"/>
            </a:avLst>
          </a:prstGeom>
          <a:solidFill>
            <a:schemeClr val="accent1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232" y="469900"/>
            <a:ext cx="6747715" cy="92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36700"/>
            <a:ext cx="7721600" cy="460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1143000" lvl="2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/>
        </p:nvPicPr>
        <p:blipFill>
          <a:blip r:embed="rId5" cstate="print"/>
          <a:srcRect l="50109" t="23443" r="30636" b="52838"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5883192" y="6234082"/>
            <a:ext cx="2554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defTabSz="457200">
              <a:defRPr/>
            </a:pPr>
            <a:r>
              <a:rPr lang="en-US" sz="800" b="1" dirty="0" smtClean="0">
                <a:solidFill>
                  <a:srgbClr val="FFFFFF"/>
                </a:solidFill>
                <a:latin typeface="Arial"/>
                <a:cs typeface="Arial"/>
              </a:rPr>
              <a:t>Abt Associates </a:t>
            </a:r>
            <a:r>
              <a:rPr lang="en-US" sz="800" dirty="0" smtClean="0">
                <a:solidFill>
                  <a:srgbClr val="FFFFFF"/>
                </a:solidFill>
                <a:latin typeface="Arial"/>
                <a:cs typeface="Arial"/>
              </a:rPr>
              <a:t>| </a:t>
            </a:r>
            <a:r>
              <a:rPr lang="en-US" sz="800" dirty="0" err="1" smtClean="0">
                <a:solidFill>
                  <a:srgbClr val="FFFFFF"/>
                </a:solidFill>
                <a:latin typeface="Arial"/>
                <a:cs typeface="Arial"/>
              </a:rPr>
              <a:t>pg</a:t>
            </a:r>
            <a:r>
              <a:rPr lang="en-US" sz="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fld id="{9F915501-825A-4E1F-A613-C2B5603279D2}" type="slidenum">
              <a:rPr lang="en-US" sz="800" smtClean="0">
                <a:solidFill>
                  <a:srgbClr val="FFFFFF"/>
                </a:solidFill>
                <a:latin typeface="Arial"/>
                <a:cs typeface="Arial"/>
              </a:rPr>
              <a:pPr defTabSz="457200">
                <a:defRPr/>
              </a:pPr>
              <a:t>‹#›</a:t>
            </a:fld>
            <a:endParaRPr lang="en-US" sz="800" b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6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0"/>
        </a:spcAft>
        <a:buFont typeface="Arial"/>
        <a:buChar char="–"/>
        <a:defRPr lang="en-US" sz="1800" kern="1200" dirty="0" smtClean="0">
          <a:solidFill>
            <a:srgbClr val="776E6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0"/>
        </a:spcAft>
        <a:buFont typeface="Arial"/>
        <a:buChar char="•"/>
        <a:defRPr sz="1600" kern="1200">
          <a:solidFill>
            <a:srgbClr val="776E6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0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pic>
        <p:nvPicPr>
          <p:cNvPr id="4" name="Picture 3" descr="abt_assoc_lockup.ai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8500" y="627211"/>
            <a:ext cx="1460250" cy="147172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98500" y="2404645"/>
            <a:ext cx="3848778" cy="3826144"/>
          </a:xfrm>
          <a:prstGeom prst="roundRect">
            <a:avLst>
              <a:gd name="adj" fmla="val 953"/>
            </a:avLst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69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rgbClr val="FF000A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A"/>
        </a:buClr>
        <a:buFont typeface="Wingdings" charset="2"/>
        <a:buChar char="§"/>
        <a:defRPr sz="3200" kern="1200" baseline="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7" name="Picture 16" descr="abt_logo.tag_rg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723" y="4223680"/>
            <a:ext cx="3110527" cy="142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94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5962498" y="6291232"/>
            <a:ext cx="2483002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2150" y="469900"/>
            <a:ext cx="6775147" cy="914400"/>
          </a:xfrm>
          <a:prstGeom prst="roundRect">
            <a:avLst>
              <a:gd name="adj" fmla="val 4514"/>
            </a:avLst>
          </a:prstGeom>
          <a:solidFill>
            <a:schemeClr val="accent1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232" y="469900"/>
            <a:ext cx="6747715" cy="92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36700"/>
            <a:ext cx="7721600" cy="460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1143000" lvl="2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457200" fontAlgn="auto">
              <a:spcAft>
                <a:spcPts val="0"/>
              </a:spcAft>
              <a:defRPr/>
            </a:pPr>
            <a:endParaRPr lang="en-US" sz="4400" b="1" dirty="0" smtClean="0">
              <a:solidFill>
                <a:srgbClr val="FF000A"/>
              </a:solidFill>
              <a:latin typeface="Arial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058752" y="6234082"/>
            <a:ext cx="23791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algn="l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err="1" smtClean="0">
                <a:solidFill>
                  <a:srgbClr val="FFFFFF"/>
                </a:solidFill>
                <a:latin typeface="Arial"/>
                <a:cs typeface="Arial"/>
              </a:rPr>
              <a:t>Abt</a:t>
            </a:r>
            <a:r>
              <a:rPr lang="en-US" sz="900" b="1" dirty="0" smtClean="0">
                <a:solidFill>
                  <a:srgbClr val="FFFFFF"/>
                </a:solidFill>
                <a:latin typeface="Arial"/>
                <a:cs typeface="Arial"/>
              </a:rPr>
              <a:t> Associates &amp; </a:t>
            </a:r>
            <a:r>
              <a:rPr lang="en-US" sz="900" b="1" dirty="0" err="1" smtClean="0">
                <a:solidFill>
                  <a:srgbClr val="FFFFFF"/>
                </a:solidFill>
                <a:latin typeface="Arial"/>
                <a:cs typeface="Arial"/>
              </a:rPr>
              <a:t>Mathematica</a:t>
            </a:r>
            <a:r>
              <a:rPr lang="en-US" sz="9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/>
                <a:cs typeface="Arial"/>
              </a:rPr>
              <a:t>| pg </a:t>
            </a:r>
            <a:fld id="{B24152A7-EAFD-4862-85A2-527423E9945A}" type="slidenum">
              <a:rPr lang="en-US" sz="900" smtClean="0">
                <a:solidFill>
                  <a:srgbClr val="FFFFFF"/>
                </a:solidFill>
                <a:latin typeface="Arial"/>
                <a:cs typeface="Arial"/>
              </a:rPr>
              <a:pPr algn="l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89018" y="6291232"/>
            <a:ext cx="1318487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1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arin_martinson@abtassoc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Derr@Mathematica-Mpr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613100" y="2404643"/>
            <a:ext cx="1727314" cy="643357"/>
          </a:xfrm>
          <a:prstGeom prst="roundRect">
            <a:avLst>
              <a:gd name="adj" fmla="val 2207"/>
            </a:avLst>
          </a:prstGeom>
          <a:solidFill>
            <a:srgbClr val="BFCED6"/>
          </a:solidFill>
          <a:ln>
            <a:solidFill>
              <a:srgbClr val="D0D3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628330" y="4907859"/>
            <a:ext cx="685800" cy="1340541"/>
          </a:xfrm>
          <a:prstGeom prst="roundRect">
            <a:avLst>
              <a:gd name="adj" fmla="val 2207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789271" y="2209800"/>
            <a:ext cx="3861161" cy="419100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0"/>
              </a:spcAft>
              <a:buClr>
                <a:srgbClr val="FF000A"/>
              </a:buClr>
              <a:buFont typeface="Wingdings" charset="2"/>
              <a:buNone/>
              <a:defRPr sz="3200" kern="120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endParaRPr lang="en-US" sz="2400" b="1" dirty="0" smtClean="0">
              <a:solidFill>
                <a:schemeClr val="bg1"/>
              </a:solidFill>
            </a:endParaRPr>
          </a:p>
          <a:p>
            <a:pPr fontAlgn="auto"/>
            <a:r>
              <a:rPr lang="en-US" sz="2400" b="1" dirty="0" smtClean="0">
                <a:solidFill>
                  <a:schemeClr val="bg1"/>
                </a:solidFill>
              </a:rPr>
              <a:t>Developing </a:t>
            </a:r>
            <a:r>
              <a:rPr lang="en-US" sz="2400" b="1" dirty="0">
                <a:solidFill>
                  <a:schemeClr val="bg1"/>
                </a:solidFill>
              </a:rPr>
              <a:t>Evidence on “What Works” in Moving TANF Recipients to Work through Job Search </a:t>
            </a:r>
            <a:r>
              <a:rPr lang="en-US" sz="2400" b="1" dirty="0" smtClean="0">
                <a:solidFill>
                  <a:schemeClr val="bg1"/>
                </a:solidFill>
              </a:rPr>
              <a:t>Assistance</a:t>
            </a:r>
          </a:p>
          <a:p>
            <a:pPr fontAlgn="auto"/>
            <a:endParaRPr lang="en-US" sz="1600" b="1" dirty="0">
              <a:solidFill>
                <a:schemeClr val="bg1"/>
              </a:solidFill>
            </a:endParaRPr>
          </a:p>
          <a:p>
            <a:pPr fontAlgn="auto"/>
            <a:r>
              <a:rPr lang="en-US" sz="1600" b="1" dirty="0" smtClean="0">
                <a:solidFill>
                  <a:schemeClr val="bg1"/>
                </a:solidFill>
              </a:rPr>
              <a:t>Karin Martinson, </a:t>
            </a:r>
            <a:r>
              <a:rPr lang="en-US" sz="1600" b="1" dirty="0" err="1" smtClean="0">
                <a:solidFill>
                  <a:schemeClr val="bg1"/>
                </a:solidFill>
              </a:rPr>
              <a:t>Abt</a:t>
            </a:r>
            <a:r>
              <a:rPr lang="en-US" sz="1600" b="1" dirty="0" smtClean="0">
                <a:solidFill>
                  <a:schemeClr val="bg1"/>
                </a:solidFill>
              </a:rPr>
              <a:t> Associates</a:t>
            </a:r>
          </a:p>
          <a:p>
            <a:pPr fontAlgn="auto"/>
            <a:endParaRPr lang="en-US" sz="1600" b="1" dirty="0">
              <a:solidFill>
                <a:schemeClr val="bg1"/>
              </a:solidFill>
            </a:endParaRPr>
          </a:p>
          <a:p>
            <a:pPr fontAlgn="auto"/>
            <a:r>
              <a:rPr lang="en-US" sz="1600" b="1" dirty="0" smtClean="0">
                <a:solidFill>
                  <a:schemeClr val="bg1"/>
                </a:solidFill>
              </a:rPr>
              <a:t>February, 20 2015</a:t>
            </a:r>
            <a:endParaRPr lang="en-US" sz="1600" b="1" dirty="0">
              <a:solidFill>
                <a:schemeClr val="bg1"/>
              </a:solidFill>
            </a:endParaRPr>
          </a:p>
          <a:p>
            <a:pPr fontAlgn="auto"/>
            <a:endParaRPr lang="en-US" sz="1400" b="1" dirty="0" smtClean="0">
              <a:solidFill>
                <a:schemeClr val="bg1"/>
              </a:solidFill>
            </a:endParaRPr>
          </a:p>
          <a:p>
            <a:pPr fontAlgn="auto"/>
            <a:endParaRPr lang="en-US" sz="1400" b="1" dirty="0" smtClean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6" r="4179" b="4493"/>
          <a:stretch/>
        </p:blipFill>
        <p:spPr>
          <a:xfrm>
            <a:off x="4648200" y="3124200"/>
            <a:ext cx="1692214" cy="1676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" t="3884" r="3307" b="5153"/>
          <a:stretch/>
        </p:blipFill>
        <p:spPr>
          <a:xfrm>
            <a:off x="4650432" y="4899942"/>
            <a:ext cx="1399446" cy="135678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9" y="4899210"/>
            <a:ext cx="1352979" cy="13491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62" t="12268" r="13810"/>
          <a:stretch/>
        </p:blipFill>
        <p:spPr>
          <a:xfrm flipH="1">
            <a:off x="6452885" y="2404641"/>
            <a:ext cx="1867183" cy="2382925"/>
          </a:xfrm>
          <a:prstGeom prst="roundRect">
            <a:avLst>
              <a:gd name="adj" fmla="val 121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40751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Contacts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Karin Martinson, Project </a:t>
            </a:r>
            <a:r>
              <a:rPr lang="en-US" dirty="0" smtClean="0"/>
              <a:t>Director  </a:t>
            </a:r>
            <a:r>
              <a:rPr lang="en-US" dirty="0" smtClean="0">
                <a:hlinkClick r:id="rId3"/>
              </a:rPr>
              <a:t>karin_martinson@abtassoc.com</a:t>
            </a:r>
            <a:endParaRPr lang="en-US" dirty="0"/>
          </a:p>
          <a:p>
            <a:r>
              <a:rPr lang="en-US" dirty="0" smtClean="0"/>
              <a:t>Michelle </a:t>
            </a:r>
            <a:r>
              <a:rPr lang="en-US" dirty="0" err="1"/>
              <a:t>Derr</a:t>
            </a:r>
            <a:r>
              <a:rPr lang="en-US" dirty="0"/>
              <a:t>, Co-Principal </a:t>
            </a:r>
            <a:r>
              <a:rPr lang="en-US" dirty="0" smtClean="0"/>
              <a:t>Investigator </a:t>
            </a:r>
            <a:r>
              <a:rPr lang="en-US" dirty="0" smtClean="0">
                <a:hlinkClick r:id="rId4"/>
              </a:rPr>
              <a:t>MDerr@Mathematica-Mpr.com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1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13232" y="469900"/>
            <a:ext cx="6830568" cy="9223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Study Job Search Assistance for TANF Recipients?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Past research shows overall positive </a:t>
            </a:r>
            <a:r>
              <a:rPr lang="en-US" dirty="0"/>
              <a:t>effects for JSA </a:t>
            </a:r>
            <a:r>
              <a:rPr lang="en-US" dirty="0" smtClean="0"/>
              <a:t>services, however: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Impacts </a:t>
            </a:r>
            <a:r>
              <a:rPr lang="en-US" dirty="0"/>
              <a:t>from JSA are </a:t>
            </a:r>
            <a:r>
              <a:rPr lang="en-US" dirty="0" smtClean="0"/>
              <a:t>modest: primarily </a:t>
            </a:r>
            <a:r>
              <a:rPr lang="en-US" dirty="0"/>
              <a:t>increases the speed at which people find jobs, rather than affecting the quality of jobs 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Some evidence that job search requirements (and associated sanctions) lead to benefit reductions through program exits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More </a:t>
            </a:r>
            <a:r>
              <a:rPr lang="en-US" dirty="0"/>
              <a:t>intensive and more </a:t>
            </a:r>
            <a:r>
              <a:rPr lang="en-US" dirty="0" smtClean="0"/>
              <a:t>personalized JSA </a:t>
            </a:r>
            <a:r>
              <a:rPr lang="en-US" dirty="0"/>
              <a:t>programs do not have clearly better </a:t>
            </a:r>
            <a:r>
              <a:rPr lang="en-US" dirty="0" smtClean="0"/>
              <a:t>outcomes based on existing evidence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Many unanswered questions:</a:t>
            </a:r>
            <a:endParaRPr lang="en-US" dirty="0"/>
          </a:p>
          <a:p>
            <a:pPr lvl="1"/>
            <a:r>
              <a:rPr lang="en-US" dirty="0"/>
              <a:t>What components of JSA are most effective (e.g. group job clubs, one-on-one assistance, job development)?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“amount” of JSA in terms of length and hours is most beneficial?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Are </a:t>
            </a:r>
            <a:r>
              <a:rPr lang="en-US" dirty="0" smtClean="0"/>
              <a:t>there subgroups that </a:t>
            </a:r>
            <a:r>
              <a:rPr lang="en-US" dirty="0"/>
              <a:t>JSA has </a:t>
            </a:r>
            <a:r>
              <a:rPr lang="en-US" dirty="0" smtClean="0"/>
              <a:t>the </a:t>
            </a:r>
            <a:r>
              <a:rPr lang="en-US" dirty="0"/>
              <a:t>largest effects?</a:t>
            </a:r>
          </a:p>
          <a:p>
            <a:pPr lvl="1"/>
            <a:endParaRPr lang="en-US" dirty="0"/>
          </a:p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258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100" dirty="0" smtClean="0"/>
              <a:t>Job Search Assistance (JSA) Strategies Evaluation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12100" cy="4614609"/>
          </a:xfrm>
        </p:spPr>
        <p:txBody>
          <a:bodyPr>
            <a:normAutofit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n-US" dirty="0" smtClean="0"/>
              <a:t>ACF-funded high priority study to determine “what works” in providing job search assistance to TANF recipients 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US" dirty="0" smtClean="0"/>
              <a:t>Study will examine the impact of JSA program approaches on TANF recipients’ employment and earnings, job quality and receipt of public assistance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US" dirty="0" smtClean="0"/>
              <a:t>Results excepted to be of great operational value to all states, but especially those that participate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US" dirty="0" smtClean="0"/>
              <a:t>Conducted by </a:t>
            </a:r>
            <a:r>
              <a:rPr lang="en-US" dirty="0" err="1" smtClean="0"/>
              <a:t>Abt</a:t>
            </a:r>
            <a:r>
              <a:rPr lang="en-US" dirty="0" smtClean="0"/>
              <a:t> Associates and </a:t>
            </a:r>
            <a:r>
              <a:rPr lang="en-US" dirty="0" err="1" smtClean="0"/>
              <a:t>Mathematica</a:t>
            </a:r>
            <a:r>
              <a:rPr lang="en-US" dirty="0" smtClean="0"/>
              <a:t> Policy Research, along with a team of consultants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756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JSA Evaluation Design 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Impact </a:t>
            </a:r>
            <a:r>
              <a:rPr lang="en-US" dirty="0">
                <a:solidFill>
                  <a:prstClr val="black"/>
                </a:solidFill>
              </a:rPr>
              <a:t>study will randomly assign individuals to contrasting JSA approaches </a:t>
            </a:r>
            <a:endParaRPr lang="en-US" dirty="0" smtClean="0">
              <a:solidFill>
                <a:prstClr val="black"/>
              </a:solidFill>
            </a:endParaRPr>
          </a:p>
          <a:p>
            <a:pPr lvl="1">
              <a:spcBef>
                <a:spcPts val="456"/>
              </a:spcBef>
              <a:defRPr/>
            </a:pPr>
            <a:r>
              <a:rPr lang="en-US" dirty="0" smtClean="0"/>
              <a:t>Different </a:t>
            </a:r>
            <a:r>
              <a:rPr lang="en-US" dirty="0"/>
              <a:t>JSA </a:t>
            </a:r>
            <a:r>
              <a:rPr lang="en-US" dirty="0" smtClean="0"/>
              <a:t>interventions implemented </a:t>
            </a:r>
            <a:r>
              <a:rPr lang="en-US" dirty="0"/>
              <a:t>within a single TANF </a:t>
            </a:r>
            <a:r>
              <a:rPr lang="en-US" dirty="0" smtClean="0"/>
              <a:t>agency</a:t>
            </a:r>
          </a:p>
          <a:p>
            <a:pPr>
              <a:spcBef>
                <a:spcPts val="456"/>
              </a:spcBef>
              <a:defRPr/>
            </a:pPr>
            <a:r>
              <a:rPr lang="en-US" dirty="0" smtClean="0"/>
              <a:t>Goal </a:t>
            </a:r>
            <a:r>
              <a:rPr lang="en-US" dirty="0"/>
              <a:t>is develop tests of different JSA approaches; there is no “no-service” control </a:t>
            </a:r>
            <a:r>
              <a:rPr lang="en-US" dirty="0" smtClean="0"/>
              <a:t>group</a:t>
            </a:r>
          </a:p>
          <a:p>
            <a:pPr>
              <a:spcBef>
                <a:spcPts val="456"/>
              </a:spcBef>
              <a:defRPr/>
            </a:pPr>
            <a:r>
              <a:rPr lang="en-US" dirty="0" smtClean="0">
                <a:solidFill>
                  <a:prstClr val="black"/>
                </a:solidFill>
              </a:rPr>
              <a:t>RA design require large sample sizes, but possible to pool across sites</a:t>
            </a:r>
            <a:endParaRPr lang="en-US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Implementation </a:t>
            </a:r>
            <a:r>
              <a:rPr lang="en-US" dirty="0"/>
              <a:t>study </a:t>
            </a:r>
            <a:r>
              <a:rPr lang="en-US" dirty="0" smtClean="0"/>
              <a:t>will </a:t>
            </a:r>
            <a:r>
              <a:rPr lang="en-US" dirty="0"/>
              <a:t>examine services received under each approach and provide operational lessons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6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Opportunity to Learn About EF-Based Models through JSA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Discussions with states and localities for this project indicated that is great interest in an “enhancement” to current job search approaches, particularly one focused on EF</a:t>
            </a:r>
            <a:endParaRPr lang="en-US" dirty="0"/>
          </a:p>
          <a:p>
            <a:r>
              <a:rPr lang="en-US" dirty="0" smtClean="0"/>
              <a:t>Evaluation would study </a:t>
            </a:r>
            <a:r>
              <a:rPr lang="en-US" dirty="0"/>
              <a:t>the effectiveness of an EF-based approach compared to “business as </a:t>
            </a:r>
            <a:r>
              <a:rPr lang="en-US" dirty="0" smtClean="0"/>
              <a:t>usual.”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Key issues that could be addressed:</a:t>
            </a:r>
          </a:p>
          <a:p>
            <a:pPr lvl="1"/>
            <a:r>
              <a:rPr lang="en-US" dirty="0" smtClean="0"/>
              <a:t>Whether the approach resulted in higher employment levels and earnings, higher quality jobs (better pay and benefits), and longer job tenure</a:t>
            </a:r>
          </a:p>
          <a:p>
            <a:pPr lvl="1"/>
            <a:r>
              <a:rPr lang="en-US" dirty="0" smtClean="0"/>
              <a:t>Lessons for policymakers and practitioners on operationalizing this approach as part of the TANF program</a:t>
            </a:r>
          </a:p>
          <a:p>
            <a:pPr marL="5715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2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Random Assignment?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“Gold </a:t>
            </a:r>
            <a:r>
              <a:rPr lang="en-US" sz="2200" dirty="0">
                <a:solidFill>
                  <a:prstClr val="black"/>
                </a:solidFill>
              </a:rPr>
              <a:t>standard” for program evaluation.</a:t>
            </a:r>
          </a:p>
          <a:p>
            <a:pPr lvl="0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Lottery-like </a:t>
            </a:r>
            <a:r>
              <a:rPr lang="en-US" sz="2200" dirty="0">
                <a:solidFill>
                  <a:prstClr val="black"/>
                </a:solidFill>
              </a:rPr>
              <a:t>process (like a coin flip) to assign eligible individuals to one of two groups, either: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dirty="0">
                <a:solidFill>
                  <a:prstClr val="black"/>
                </a:solidFill>
              </a:rPr>
              <a:t>A </a:t>
            </a:r>
            <a:r>
              <a:rPr lang="en-US" dirty="0" smtClean="0">
                <a:solidFill>
                  <a:prstClr val="black"/>
                </a:solidFill>
              </a:rPr>
              <a:t>group </a:t>
            </a:r>
            <a:r>
              <a:rPr lang="en-US" dirty="0">
                <a:solidFill>
                  <a:prstClr val="black"/>
                </a:solidFill>
              </a:rPr>
              <a:t>that receives the </a:t>
            </a:r>
            <a:r>
              <a:rPr lang="en-US" dirty="0" smtClean="0">
                <a:solidFill>
                  <a:prstClr val="black"/>
                </a:solidFill>
              </a:rPr>
              <a:t>services of interest (in this case the EF-model); </a:t>
            </a:r>
            <a:r>
              <a:rPr lang="en-US" dirty="0">
                <a:solidFill>
                  <a:prstClr val="black"/>
                </a:solidFill>
              </a:rPr>
              <a:t>or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dirty="0">
                <a:solidFill>
                  <a:prstClr val="black"/>
                </a:solidFill>
              </a:rPr>
              <a:t>A </a:t>
            </a:r>
            <a:r>
              <a:rPr lang="en-US" dirty="0" smtClean="0">
                <a:solidFill>
                  <a:prstClr val="black"/>
                </a:solidFill>
              </a:rPr>
              <a:t>group that receives the standard TANFJSA services</a:t>
            </a:r>
            <a:endParaRPr lang="en-US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</a:rPr>
              <a:t>Evaluators </a:t>
            </a:r>
            <a:r>
              <a:rPr lang="en-US" sz="2200" dirty="0">
                <a:solidFill>
                  <a:prstClr val="black"/>
                </a:solidFill>
              </a:rPr>
              <a:t>measure and compare outcomes for the two </a:t>
            </a:r>
            <a:r>
              <a:rPr lang="en-US" sz="2200" dirty="0" smtClean="0">
                <a:solidFill>
                  <a:prstClr val="black"/>
                </a:solidFill>
              </a:rPr>
              <a:t>groups.  Because groups identical at baseline, any differences over time are due to the services.</a:t>
            </a:r>
            <a:endParaRPr lang="en-US" sz="2200" dirty="0">
              <a:solidFill>
                <a:prstClr val="black"/>
              </a:solidFill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200" dirty="0">
                <a:solidFill>
                  <a:prstClr val="black"/>
                </a:solidFill>
              </a:rPr>
              <a:t>Impacts measured this way have substantial credibility among policy makers and </a:t>
            </a:r>
            <a:r>
              <a:rPr lang="en-US" sz="2200" dirty="0" smtClean="0">
                <a:solidFill>
                  <a:prstClr val="black"/>
                </a:solidFill>
              </a:rPr>
              <a:t>funders because </a:t>
            </a:r>
            <a:r>
              <a:rPr lang="en-US" sz="2200" dirty="0">
                <a:solidFill>
                  <a:prstClr val="black"/>
                </a:solidFill>
              </a:rPr>
              <a:t>they answer, “what would have happened if </a:t>
            </a:r>
            <a:r>
              <a:rPr lang="en-US" sz="2200" dirty="0" smtClean="0">
                <a:solidFill>
                  <a:prstClr val="black"/>
                </a:solidFill>
              </a:rPr>
              <a:t>TANF recipients had not </a:t>
            </a:r>
            <a:r>
              <a:rPr lang="en-US" sz="2200" dirty="0">
                <a:solidFill>
                  <a:prstClr val="black"/>
                </a:solidFill>
              </a:rPr>
              <a:t>experienced the program?”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3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participate in JSA?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</a:rPr>
              <a:t>A </a:t>
            </a:r>
            <a:r>
              <a:rPr lang="en-US" sz="2000" dirty="0" smtClean="0">
                <a:solidFill>
                  <a:prstClr val="black"/>
                </a:solidFill>
              </a:rPr>
              <a:t>high-quality, funded </a:t>
            </a:r>
            <a:r>
              <a:rPr lang="en-US" sz="2000" dirty="0">
                <a:solidFill>
                  <a:prstClr val="black"/>
                </a:solidFill>
              </a:rPr>
              <a:t>study of program operations and effectiveness.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dirty="0">
                <a:solidFill>
                  <a:prstClr val="black"/>
                </a:solidFill>
              </a:rPr>
              <a:t>Each </a:t>
            </a:r>
            <a:r>
              <a:rPr lang="en-US" dirty="0" smtClean="0">
                <a:solidFill>
                  <a:prstClr val="black"/>
                </a:solidFill>
              </a:rPr>
              <a:t>site </a:t>
            </a:r>
            <a:r>
              <a:rPr lang="en-US" dirty="0">
                <a:solidFill>
                  <a:prstClr val="black"/>
                </a:solidFill>
              </a:rPr>
              <a:t>will </a:t>
            </a:r>
            <a:r>
              <a:rPr lang="en-US" b="1" dirty="0">
                <a:solidFill>
                  <a:prstClr val="black"/>
                </a:solidFill>
              </a:rPr>
              <a:t>learn about how its program has impacted participants’ economic outcomes</a:t>
            </a:r>
            <a:r>
              <a:rPr lang="en-US" dirty="0">
                <a:solidFill>
                  <a:prstClr val="black"/>
                </a:solidFill>
              </a:rPr>
              <a:t>. Positive results </a:t>
            </a:r>
            <a:r>
              <a:rPr lang="en-US" dirty="0" smtClean="0">
                <a:solidFill>
                  <a:prstClr val="black"/>
                </a:solidFill>
              </a:rPr>
              <a:t>directly </a:t>
            </a:r>
            <a:r>
              <a:rPr lang="en-US" dirty="0">
                <a:solidFill>
                  <a:prstClr val="black"/>
                </a:solidFill>
              </a:rPr>
              <a:t>attributable to program services.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dirty="0">
                <a:solidFill>
                  <a:prstClr val="black"/>
                </a:solidFill>
              </a:rPr>
              <a:t>The study will report on program operations, challenges, and </a:t>
            </a:r>
            <a:r>
              <a:rPr lang="en-US" dirty="0" smtClean="0">
                <a:solidFill>
                  <a:prstClr val="black"/>
                </a:solidFill>
              </a:rPr>
              <a:t>successes, with an </a:t>
            </a:r>
            <a:r>
              <a:rPr lang="en-US" b="1" dirty="0" smtClean="0">
                <a:solidFill>
                  <a:prstClr val="black"/>
                </a:solidFill>
              </a:rPr>
              <a:t>opportunity </a:t>
            </a:r>
            <a:r>
              <a:rPr lang="en-US" b="1" dirty="0">
                <a:solidFill>
                  <a:prstClr val="black"/>
                </a:solidFill>
              </a:rPr>
              <a:t>to learn from “best practices” across study sites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1" fontAlgn="base">
              <a:spcAft>
                <a:spcPct val="0"/>
              </a:spcAft>
              <a:buFont typeface="Arial" charset="0"/>
              <a:buChar char="–"/>
            </a:pPr>
            <a:r>
              <a:rPr lang="en-US" dirty="0">
                <a:solidFill>
                  <a:prstClr val="black"/>
                </a:solidFill>
              </a:rPr>
              <a:t>In an era of scarce resources, </a:t>
            </a:r>
            <a:r>
              <a:rPr lang="en-US" b="1" dirty="0">
                <a:solidFill>
                  <a:prstClr val="black"/>
                </a:solidFill>
              </a:rPr>
              <a:t>results can provide definitive information on program effectiveness for future funding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</a:rPr>
              <a:t>Technical assistance from experts around </a:t>
            </a:r>
            <a:r>
              <a:rPr lang="en-US" sz="2000" dirty="0" smtClean="0">
                <a:solidFill>
                  <a:prstClr val="black"/>
                </a:solidFill>
              </a:rPr>
              <a:t>implementation of model and </a:t>
            </a:r>
            <a:r>
              <a:rPr lang="en-US" sz="2000" dirty="0">
                <a:solidFill>
                  <a:prstClr val="black"/>
                </a:solidFill>
              </a:rPr>
              <a:t>random </a:t>
            </a:r>
            <a:r>
              <a:rPr lang="en-US" sz="2000" dirty="0" smtClean="0">
                <a:solidFill>
                  <a:prstClr val="black"/>
                </a:solidFill>
              </a:rPr>
              <a:t>assignment</a:t>
            </a:r>
            <a:endParaRPr lang="en-US" sz="2000" dirty="0">
              <a:solidFill>
                <a:prstClr val="black"/>
              </a:solidFill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</a:rPr>
              <a:t>National visibility, with a focus on informing future program policies, practices and funding </a:t>
            </a:r>
            <a:r>
              <a:rPr lang="en-US" sz="2000" dirty="0" smtClean="0">
                <a:solidFill>
                  <a:prstClr val="black"/>
                </a:solidFill>
              </a:rPr>
              <a:t>decisions</a:t>
            </a:r>
            <a:endParaRPr lang="en-US" sz="2000" dirty="0">
              <a:solidFill>
                <a:prstClr val="black"/>
              </a:solidFill>
            </a:endParaRPr>
          </a:p>
          <a:p>
            <a:pPr lvl="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</a:rPr>
              <a:t>Some funds to support study-related </a:t>
            </a:r>
            <a:r>
              <a:rPr lang="en-US" sz="2000" dirty="0" smtClean="0">
                <a:solidFill>
                  <a:prstClr val="black"/>
                </a:solidFill>
              </a:rPr>
              <a:t>costs</a:t>
            </a:r>
            <a:endParaRPr lang="en-US" sz="2000" i="1" u="sng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12788" y="469900"/>
            <a:ext cx="6748462" cy="922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Key Tasks and Project Timeline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55061"/>
              </p:ext>
            </p:extLst>
          </p:nvPr>
        </p:nvGraphicFramePr>
        <p:xfrm>
          <a:off x="0" y="2257083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5334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73087" y="1676400"/>
            <a:ext cx="41778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ts val="600"/>
              </a:spcBef>
              <a:spcAft>
                <a:spcPct val="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fontAlgn="base">
              <a:spcBef>
                <a:spcPts val="0"/>
              </a:spcBef>
              <a:spcAft>
                <a:spcPct val="0"/>
              </a:spcAft>
              <a:buFont typeface="Arial" charset="0"/>
              <a:buChar char="–"/>
              <a:defRPr lang="en-US"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fontAlgn="base">
              <a:spcBef>
                <a:spcPts val="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76E64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				   					</a:t>
            </a:r>
          </a:p>
          <a:p>
            <a:pPr marL="0" indent="0">
              <a:buFont typeface="Wingdings" pitchFamily="2" charset="2"/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4938" y="4220837"/>
            <a:ext cx="9117724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ts val="600"/>
              </a:spcBef>
              <a:spcAft>
                <a:spcPct val="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fontAlgn="base">
              <a:spcBef>
                <a:spcPts val="0"/>
              </a:spcBef>
              <a:spcAft>
                <a:spcPct val="0"/>
              </a:spcAft>
              <a:buFont typeface="Arial" charset="0"/>
              <a:buChar char="–"/>
              <a:defRPr lang="en-US"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fontAlgn="base">
              <a:spcBef>
                <a:spcPts val="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76E64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</a:t>
            </a:r>
            <a:br>
              <a:rPr lang="en-US" sz="1600" dirty="0" smtClean="0">
                <a:solidFill>
                  <a:srgbClr val="FF0000"/>
                </a:solidFill>
              </a:rPr>
            </a:br>
            <a:endParaRPr lang="en-US" sz="16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/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600" dirty="0" smtClean="0">
                <a:solidFill>
                  <a:srgbClr val="FF0000"/>
                </a:solidFill>
              </a:rPr>
              <a:t/>
            </a:r>
            <a:br>
              <a:rPr lang="en-US" sz="1600" dirty="0" smtClean="0">
                <a:solidFill>
                  <a:srgbClr val="FF0000"/>
                </a:solidFill>
              </a:rPr>
            </a:br>
            <a:r>
              <a:rPr lang="en-US" sz="1800" dirty="0" smtClean="0"/>
              <a:t>        </a:t>
            </a:r>
            <a:endParaRPr lang="en-US" sz="1800" dirty="0"/>
          </a:p>
        </p:txBody>
      </p:sp>
      <p:sp>
        <p:nvSpPr>
          <p:cNvPr id="9" name="Left-Right Arrow 8"/>
          <p:cNvSpPr/>
          <p:nvPr/>
        </p:nvSpPr>
        <p:spPr>
          <a:xfrm>
            <a:off x="152400" y="3276600"/>
            <a:ext cx="4038600" cy="579763"/>
          </a:xfrm>
          <a:prstGeom prst="leftRightArrow">
            <a:avLst>
              <a:gd name="adj1" fmla="val 5760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Development/Site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eft-Right Arrow 9"/>
          <p:cNvSpPr/>
          <p:nvPr/>
        </p:nvSpPr>
        <p:spPr>
          <a:xfrm>
            <a:off x="3886200" y="3856363"/>
            <a:ext cx="2676782" cy="579763"/>
          </a:xfrm>
          <a:prstGeom prst="leftRightArrow">
            <a:avLst>
              <a:gd name="adj1" fmla="val 5760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 Assignment &amp; Monitoring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eft-Right Arrow 10"/>
          <p:cNvSpPr/>
          <p:nvPr/>
        </p:nvSpPr>
        <p:spPr>
          <a:xfrm>
            <a:off x="4191000" y="4663533"/>
            <a:ext cx="2743200" cy="579763"/>
          </a:xfrm>
          <a:prstGeom prst="leftRightArrow">
            <a:avLst>
              <a:gd name="adj1" fmla="val 5760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Study</a:t>
            </a:r>
          </a:p>
        </p:txBody>
      </p:sp>
      <p:sp>
        <p:nvSpPr>
          <p:cNvPr id="12" name="Left-Right Arrow 11"/>
          <p:cNvSpPr/>
          <p:nvPr/>
        </p:nvSpPr>
        <p:spPr>
          <a:xfrm>
            <a:off x="4496831" y="5425118"/>
            <a:ext cx="4534074" cy="579763"/>
          </a:xfrm>
          <a:prstGeom prst="leftRightArrow">
            <a:avLst>
              <a:gd name="adj1" fmla="val 5760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Data Collection &amp;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5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 working with several states that are here today on potentially participating in the JSA evaluation:  Ramsey County, MI, CO, WA</a:t>
            </a:r>
          </a:p>
          <a:p>
            <a:r>
              <a:rPr lang="en-US" dirty="0" smtClean="0"/>
              <a:t>Would love to include additional states and localities so please let us know it you are interested</a:t>
            </a:r>
          </a:p>
          <a:p>
            <a:r>
              <a:rPr lang="en-US" dirty="0" smtClean="0"/>
              <a:t>Goal is to develop the EF-based intervention and evaluation over the next several months in each participating site</a:t>
            </a:r>
          </a:p>
        </p:txBody>
      </p:sp>
    </p:spTree>
    <p:extLst>
      <p:ext uri="{BB962C8B-B14F-4D97-AF65-F5344CB8AC3E}">
        <p14:creationId xmlns:p14="http://schemas.microsoft.com/office/powerpoint/2010/main" val="253607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4">
      <a:dk1>
        <a:sysClr val="windowText" lastClr="000000"/>
      </a:dk1>
      <a:lt1>
        <a:sysClr val="window" lastClr="FFFFFF"/>
      </a:lt1>
      <a:dk2>
        <a:srgbClr val="898D8D"/>
      </a:dk2>
      <a:lt2>
        <a:srgbClr val="EEECE1"/>
      </a:lt2>
      <a:accent1>
        <a:srgbClr val="DA291C"/>
      </a:accent1>
      <a:accent2>
        <a:srgbClr val="898D8D"/>
      </a:accent2>
      <a:accent3>
        <a:srgbClr val="789D4A"/>
      </a:accent3>
      <a:accent4>
        <a:srgbClr val="7566A0"/>
      </a:accent4>
      <a:accent5>
        <a:srgbClr val="48A9C5"/>
      </a:accent5>
      <a:accent6>
        <a:srgbClr val="E87722"/>
      </a:accent6>
      <a:hlink>
        <a:srgbClr val="DA291C"/>
      </a:hlink>
      <a:folHlink>
        <a:srgbClr val="898D8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66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7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36BDCC5415F44863819C227746D56" ma:contentTypeVersion="1" ma:contentTypeDescription="Create a new document." ma:contentTypeScope="" ma:versionID="b65f1468678bfdc65b68c0f37525bd4e">
  <xsd:schema xmlns:xsd="http://www.w3.org/2001/XMLSchema" xmlns:xs="http://www.w3.org/2001/XMLSchema" xmlns:p="http://schemas.microsoft.com/office/2006/metadata/properties" xmlns:ns3="a80cf20c-7540-4248-b6d4-bf7ea2101ad0" targetNamespace="http://schemas.microsoft.com/office/2006/metadata/properties" ma:root="true" ma:fieldsID="294247690b502c450682369fc8e1eb66" ns3:_="">
    <xsd:import namespace="a80cf20c-7540-4248-b6d4-bf7ea2101ad0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cf20c-7540-4248-b6d4-bf7ea2101a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E46506-98BD-4C23-935F-1CA3254218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cf20c-7540-4248-b6d4-bf7ea2101a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C5A4E-3B15-40E2-9C80-93ECAAA9E4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D9245B-3631-4595-96E0-08AA1303A0DB}">
  <ds:schemaRefs>
    <ds:schemaRef ds:uri="a80cf20c-7540-4248-b6d4-bf7ea2101ad0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Un-Branded Brand ppt Template 06072011</Template>
  <TotalTime>35111</TotalTime>
  <Words>764</Words>
  <Application>Microsoft Office PowerPoint</Application>
  <PresentationFormat>On-screen Show (4:3)</PresentationFormat>
  <Paragraphs>97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</vt:lpstr>
      <vt:lpstr>Wingdings</vt:lpstr>
      <vt:lpstr>4_Office Theme</vt:lpstr>
      <vt:lpstr>6_Office Theme</vt:lpstr>
      <vt:lpstr>3_Office Theme</vt:lpstr>
      <vt:lpstr>5_Office Theme</vt:lpstr>
      <vt:lpstr>7_Office Theme</vt:lpstr>
      <vt:lpstr>PowerPoint Presentation</vt:lpstr>
      <vt:lpstr>Why Study Job Search Assistance for TANF Recipients?</vt:lpstr>
      <vt:lpstr> Job Search Assistance (JSA) Strategies Evaluation </vt:lpstr>
      <vt:lpstr>JSA Evaluation Design </vt:lpstr>
      <vt:lpstr>Opportunity to Learn About EF-Based Models through JSA</vt:lpstr>
      <vt:lpstr>Why Random Assignment?</vt:lpstr>
      <vt:lpstr>Why participate in JSA?</vt:lpstr>
      <vt:lpstr>Key Tasks and Project Timeline</vt:lpstr>
      <vt:lpstr>Next Steps</vt:lpstr>
      <vt:lpstr>Key Contacts</vt:lpstr>
    </vt:vector>
  </TitlesOfParts>
  <Company>Abt Associates,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KlermanJ</dc:creator>
  <cp:lastModifiedBy>Donna Pavetti</cp:lastModifiedBy>
  <cp:revision>610</cp:revision>
  <cp:lastPrinted>2015-02-13T20:27:07Z</cp:lastPrinted>
  <dcterms:created xsi:type="dcterms:W3CDTF">2007-07-16T21:30:42Z</dcterms:created>
  <dcterms:modified xsi:type="dcterms:W3CDTF">2015-02-23T18:42:09Z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0x010100E9036BDCC5415F44863819C227746D56</vt:lpwstr>
  </property>
</Properties>
</file>