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57" r:id="rId5"/>
    <p:sldId id="324" r:id="rId6"/>
    <p:sldId id="328" r:id="rId7"/>
    <p:sldId id="281" r:id="rId8"/>
    <p:sldId id="308" r:id="rId9"/>
    <p:sldId id="326" r:id="rId10"/>
    <p:sldId id="291" r:id="rId11"/>
    <p:sldId id="288" r:id="rId12"/>
    <p:sldId id="301" r:id="rId13"/>
    <p:sldId id="333" r:id="rId14"/>
    <p:sldId id="307" r:id="rId15"/>
    <p:sldId id="303" r:id="rId16"/>
    <p:sldId id="336" r:id="rId17"/>
    <p:sldId id="335" r:id="rId18"/>
    <p:sldId id="334" r:id="rId19"/>
    <p:sldId id="337" r:id="rId20"/>
    <p:sldId id="313" r:id="rId21"/>
    <p:sldId id="330" r:id="rId22"/>
    <p:sldId id="322"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fe Finch" initials="IF" lastIdx="1" clrIdx="0">
    <p:extLst>
      <p:ext uri="{19B8F6BF-5375-455C-9EA6-DF929625EA0E}">
        <p15:presenceInfo xmlns:p15="http://schemas.microsoft.com/office/powerpoint/2012/main" userId="S-1-5-21-1292428093-1383384898-1417001333-66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838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68215" autoAdjust="0"/>
  </p:normalViewPr>
  <p:slideViewPr>
    <p:cSldViewPr snapToGrid="0">
      <p:cViewPr varScale="1">
        <p:scale>
          <a:sx n="76" d="100"/>
          <a:sy n="76" d="100"/>
        </p:scale>
        <p:origin x="1752" y="78"/>
      </p:cViewPr>
      <p:guideLst>
        <p:guide orient="horz" pos="2160"/>
        <p:guide pos="3840"/>
      </p:guideLst>
    </p:cSldViewPr>
  </p:slideViewPr>
  <p:notesTextViewPr>
    <p:cViewPr>
      <p:scale>
        <a:sx n="1" d="1"/>
        <a:sy n="1" d="1"/>
      </p:scale>
      <p:origin x="0" y="0"/>
    </p:cViewPr>
  </p:notesTextViewPr>
  <p:sorterViewPr>
    <p:cViewPr>
      <p:scale>
        <a:sx n="100" d="100"/>
        <a:sy n="100" d="100"/>
      </p:scale>
      <p:origin x="0" y="-29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F7AF7DD-CF11-4005-B422-AF9A55B73B0A}" type="datetimeFigureOut">
              <a:rPr lang="en-US" smtClean="0"/>
              <a:t>2/18/2015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43E3AA9-5B7B-49E9-86B6-B17463E0A0C0}" type="slidenum">
              <a:rPr lang="en-US" smtClean="0"/>
              <a:t>‹#›</a:t>
            </a:fld>
            <a:endParaRPr lang="en-US"/>
          </a:p>
        </p:txBody>
      </p:sp>
    </p:spTree>
    <p:extLst>
      <p:ext uri="{BB962C8B-B14F-4D97-AF65-F5344CB8AC3E}">
        <p14:creationId xmlns:p14="http://schemas.microsoft.com/office/powerpoint/2010/main" val="31599343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C94199C-BC13-4DD2-88D8-AA5F61D0DC96}" type="datetimeFigureOut">
              <a:rPr lang="en-US" smtClean="0"/>
              <a:t>2/18/2015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1C5777D-E055-48A9-A086-21EFABEB923E}" type="slidenum">
              <a:rPr lang="en-US" smtClean="0"/>
              <a:t>‹#›</a:t>
            </a:fld>
            <a:endParaRPr lang="en-US"/>
          </a:p>
        </p:txBody>
      </p:sp>
    </p:spTree>
    <p:extLst>
      <p:ext uri="{BB962C8B-B14F-4D97-AF65-F5344CB8AC3E}">
        <p14:creationId xmlns:p14="http://schemas.microsoft.com/office/powerpoint/2010/main" val="18000099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1C5777D-E055-48A9-A086-21EFABEB923E}" type="slidenum">
              <a:rPr lang="en-US" smtClean="0"/>
              <a:t>1</a:t>
            </a:fld>
            <a:endParaRPr lang="en-US"/>
          </a:p>
        </p:txBody>
      </p:sp>
    </p:spTree>
    <p:extLst>
      <p:ext uri="{BB962C8B-B14F-4D97-AF65-F5344CB8AC3E}">
        <p14:creationId xmlns:p14="http://schemas.microsoft.com/office/powerpoint/2010/main" val="4253098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1C5777D-E055-48A9-A086-21EFABEB923E}" type="slidenum">
              <a:rPr lang="en-US" smtClean="0"/>
              <a:t>10</a:t>
            </a:fld>
            <a:endParaRPr lang="en-US"/>
          </a:p>
        </p:txBody>
      </p:sp>
    </p:spTree>
    <p:extLst>
      <p:ext uri="{BB962C8B-B14F-4D97-AF65-F5344CB8AC3E}">
        <p14:creationId xmlns:p14="http://schemas.microsoft.com/office/powerpoint/2010/main" val="1591558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878550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454352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404329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80784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667818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t>16</a:t>
            </a:fld>
            <a:endParaRPr lang="en-US"/>
          </a:p>
        </p:txBody>
      </p:sp>
    </p:spTree>
    <p:extLst>
      <p:ext uri="{BB962C8B-B14F-4D97-AF65-F5344CB8AC3E}">
        <p14:creationId xmlns:p14="http://schemas.microsoft.com/office/powerpoint/2010/main" val="3235431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t>17</a:t>
            </a:fld>
            <a:endParaRPr lang="en-US"/>
          </a:p>
        </p:txBody>
      </p:sp>
    </p:spTree>
    <p:extLst>
      <p:ext uri="{BB962C8B-B14F-4D97-AF65-F5344CB8AC3E}">
        <p14:creationId xmlns:p14="http://schemas.microsoft.com/office/powerpoint/2010/main" val="3150498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t>18</a:t>
            </a:fld>
            <a:endParaRPr lang="en-US"/>
          </a:p>
        </p:txBody>
      </p:sp>
    </p:spTree>
    <p:extLst>
      <p:ext uri="{BB962C8B-B14F-4D97-AF65-F5344CB8AC3E}">
        <p14:creationId xmlns:p14="http://schemas.microsoft.com/office/powerpoint/2010/main" val="1265146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1C5777D-E055-48A9-A086-21EFABEB923E}" type="slidenum">
              <a:rPr lang="en-US" smtClean="0"/>
              <a:t>19</a:t>
            </a:fld>
            <a:endParaRPr lang="en-US"/>
          </a:p>
        </p:txBody>
      </p:sp>
    </p:spTree>
    <p:extLst>
      <p:ext uri="{BB962C8B-B14F-4D97-AF65-F5344CB8AC3E}">
        <p14:creationId xmlns:p14="http://schemas.microsoft.com/office/powerpoint/2010/main" val="1591558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1C5777D-E055-48A9-A086-21EFABEB923E}" type="slidenum">
              <a:rPr lang="en-US" smtClean="0"/>
              <a:t>2</a:t>
            </a:fld>
            <a:endParaRPr lang="en-US"/>
          </a:p>
        </p:txBody>
      </p:sp>
    </p:spTree>
    <p:extLst>
      <p:ext uri="{BB962C8B-B14F-4D97-AF65-F5344CB8AC3E}">
        <p14:creationId xmlns:p14="http://schemas.microsoft.com/office/powerpoint/2010/main" val="1695937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t>3</a:t>
            </a:fld>
            <a:endParaRPr lang="en-US"/>
          </a:p>
        </p:txBody>
      </p:sp>
    </p:spTree>
    <p:extLst>
      <p:ext uri="{BB962C8B-B14F-4D97-AF65-F5344CB8AC3E}">
        <p14:creationId xmlns:p14="http://schemas.microsoft.com/office/powerpoint/2010/main" val="3881010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335385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63227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328586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Phil</a:t>
            </a:r>
            <a:r>
              <a:rPr lang="en-US" baseline="0" dirty="0" smtClean="0"/>
              <a:t> Zelazo at the University of Minnesota uses a slightly different iterative model:</a:t>
            </a:r>
          </a:p>
          <a:p>
            <a:endParaRPr lang="en-US" baseline="0" dirty="0" smtClean="0"/>
          </a:p>
          <a:p>
            <a:r>
              <a:rPr lang="en-US" baseline="0" dirty="0" smtClean="0"/>
              <a:t>Represent:  What are my goals?</a:t>
            </a:r>
          </a:p>
          <a:p>
            <a:r>
              <a:rPr lang="en-US" baseline="0" dirty="0" smtClean="0"/>
              <a:t>Plan:  What do I need to do to achieve them?  </a:t>
            </a:r>
          </a:p>
          <a:p>
            <a:r>
              <a:rPr lang="en-US" baseline="0" dirty="0" smtClean="0"/>
              <a:t>Execute:   The actions I will take </a:t>
            </a:r>
          </a:p>
          <a:p>
            <a:r>
              <a:rPr lang="en-US" baseline="0" dirty="0" smtClean="0"/>
              <a:t>Evaluation:  Assessment of my plan and my actions – what changes do I need to make?</a:t>
            </a:r>
          </a:p>
          <a:p>
            <a:endParaRPr lang="en-US" baseline="0" dirty="0" smtClean="0"/>
          </a:p>
          <a:p>
            <a:r>
              <a:rPr lang="en-US" baseline="0" dirty="0" smtClean="0"/>
              <a:t>Cycle repeats itself over and over</a:t>
            </a:r>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4115759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Peg Dawson and Richard </a:t>
            </a:r>
            <a:r>
              <a:rPr lang="en-US" dirty="0" err="1" smtClean="0"/>
              <a:t>Guare</a:t>
            </a:r>
            <a:r>
              <a:rPr lang="en-US" dirty="0" smtClean="0"/>
              <a:t> use a very detailed list of skills,</a:t>
            </a:r>
            <a:r>
              <a:rPr lang="en-US" baseline="0" dirty="0" smtClean="0"/>
              <a:t> some that involve thinking (the representation, planning and evaluation/monitoring aspects of Bunge and </a:t>
            </a:r>
            <a:r>
              <a:rPr lang="en-US" baseline="0" dirty="0" err="1" smtClean="0"/>
              <a:t>Zelazo’s</a:t>
            </a:r>
            <a:r>
              <a:rPr lang="en-US" baseline="0" dirty="0" smtClean="0"/>
              <a:t> models) and some that involve doing – the action part of the equation.  </a:t>
            </a:r>
          </a:p>
          <a:p>
            <a:endParaRPr lang="en-US" baseline="0" dirty="0" smtClean="0"/>
          </a:p>
          <a:p>
            <a:r>
              <a:rPr lang="en-US" baseline="0" dirty="0" smtClean="0"/>
              <a:t>Practitioners:  want detail so they can target their interventions </a:t>
            </a:r>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918002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Silvia Bunge</a:t>
            </a:r>
            <a:r>
              <a:rPr lang="en-US" baseline="0" dirty="0" smtClean="0"/>
              <a:t>, a neuroscientist at Berkley, has identified a three-element model of executive function skills:</a:t>
            </a:r>
          </a:p>
          <a:p>
            <a:r>
              <a:rPr lang="en-US" baseline="0" dirty="0" smtClean="0"/>
              <a:t>Planning:  What do I need to do to achieve my goals?</a:t>
            </a:r>
          </a:p>
          <a:p>
            <a:r>
              <a:rPr lang="en-US" baseline="0" dirty="0" smtClean="0"/>
              <a:t>Self-Control:  How can I control my behavior to stay on track?</a:t>
            </a:r>
          </a:p>
          <a:p>
            <a:r>
              <a:rPr lang="en-US" baseline="0" dirty="0" smtClean="0"/>
              <a:t>Monitoring:  How did I do and what changes do I need to make?</a:t>
            </a:r>
            <a:endParaRPr lang="en-US" dirty="0"/>
          </a:p>
        </p:txBody>
      </p:sp>
      <p:sp>
        <p:nvSpPr>
          <p:cNvPr id="4" name="Slide Number Placeholder 3"/>
          <p:cNvSpPr>
            <a:spLocks noGrp="1"/>
          </p:cNvSpPr>
          <p:nvPr>
            <p:ph type="sldNum" sz="quarter" idx="10"/>
          </p:nvPr>
        </p:nvSpPr>
        <p:spPr/>
        <p:txBody>
          <a:bodyPr/>
          <a:lstStyle/>
          <a:p>
            <a:fld id="{E1C5777D-E055-48A9-A086-21EFABEB923E}"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692142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C32EB18-6415-44DE-9983-A73BD4C8F251}" type="datetime1">
              <a:rPr lang="en-US"/>
              <a:pPr>
                <a:defRPr/>
              </a:pPr>
              <a:t>2/18/2015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E771C9-BF21-4421-9A16-0AE86B8F6418}" type="slidenum">
              <a:rPr lang="en-US"/>
              <a:pPr>
                <a:defRPr/>
              </a:pPr>
              <a:t>‹#›</a:t>
            </a:fld>
            <a:endParaRPr lang="en-US"/>
          </a:p>
        </p:txBody>
      </p:sp>
    </p:spTree>
    <p:extLst>
      <p:ext uri="{BB962C8B-B14F-4D97-AF65-F5344CB8AC3E}">
        <p14:creationId xmlns:p14="http://schemas.microsoft.com/office/powerpoint/2010/main" val="380991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DA6997-8819-4832-8BEB-8FAC5C11207D}" type="datetime1">
              <a:rPr lang="en-US"/>
              <a:pPr>
                <a:defRPr/>
              </a:pPr>
              <a:t>2/18/2015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386394-31B7-4A5A-9CA7-E51C714D9D8D}" type="slidenum">
              <a:rPr lang="en-US"/>
              <a:pPr>
                <a:defRPr/>
              </a:pPr>
              <a:t>‹#›</a:t>
            </a:fld>
            <a:endParaRPr lang="en-US"/>
          </a:p>
        </p:txBody>
      </p:sp>
    </p:spTree>
    <p:extLst>
      <p:ext uri="{BB962C8B-B14F-4D97-AF65-F5344CB8AC3E}">
        <p14:creationId xmlns:p14="http://schemas.microsoft.com/office/powerpoint/2010/main" val="3217383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58F366-AA29-465E-9919-503F2EBBC3A1}" type="datetime1">
              <a:rPr lang="en-US"/>
              <a:pPr>
                <a:defRPr/>
              </a:pPr>
              <a:t>2/18/2015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079B27-1BC8-4064-8B88-225066C64739}" type="slidenum">
              <a:rPr lang="en-US"/>
              <a:pPr>
                <a:defRPr/>
              </a:pPr>
              <a:t>‹#›</a:t>
            </a:fld>
            <a:endParaRPr lang="en-US"/>
          </a:p>
        </p:txBody>
      </p:sp>
    </p:spTree>
    <p:extLst>
      <p:ext uri="{BB962C8B-B14F-4D97-AF65-F5344CB8AC3E}">
        <p14:creationId xmlns:p14="http://schemas.microsoft.com/office/powerpoint/2010/main" val="2252922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F2E711-A3E4-4FB0-ACC1-E402CD9FC9B7}" type="datetime1">
              <a:rPr lang="en-US"/>
              <a:pPr>
                <a:defRPr/>
              </a:pPr>
              <a:t>2/18/2015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176EA5-8AF4-4D24-90B5-723418AD413C}" type="slidenum">
              <a:rPr lang="en-US"/>
              <a:pPr>
                <a:defRPr/>
              </a:pPr>
              <a:t>‹#›</a:t>
            </a:fld>
            <a:endParaRPr lang="en-US"/>
          </a:p>
        </p:txBody>
      </p:sp>
    </p:spTree>
    <p:extLst>
      <p:ext uri="{BB962C8B-B14F-4D97-AF65-F5344CB8AC3E}">
        <p14:creationId xmlns:p14="http://schemas.microsoft.com/office/powerpoint/2010/main" val="228174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8D6BD35-D5C5-43DC-9D86-587FDE2E023B}" type="datetime1">
              <a:rPr lang="en-US"/>
              <a:pPr>
                <a:defRPr/>
              </a:pPr>
              <a:t>2/18/2015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EE33A3-3081-4AAE-B95D-7F21FF293FBD}" type="slidenum">
              <a:rPr lang="en-US"/>
              <a:pPr>
                <a:defRPr/>
              </a:pPr>
              <a:t>‹#›</a:t>
            </a:fld>
            <a:endParaRPr lang="en-US"/>
          </a:p>
        </p:txBody>
      </p:sp>
    </p:spTree>
    <p:extLst>
      <p:ext uri="{BB962C8B-B14F-4D97-AF65-F5344CB8AC3E}">
        <p14:creationId xmlns:p14="http://schemas.microsoft.com/office/powerpoint/2010/main" val="2662808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5B007F-9732-40BE-85D7-0685EED134D8}" type="datetime1">
              <a:rPr lang="en-US"/>
              <a:pPr>
                <a:defRPr/>
              </a:pPr>
              <a:t>2/18/2015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EE0360-DCBD-41DE-B97A-2EE2F57DF62E}" type="slidenum">
              <a:rPr lang="en-US"/>
              <a:pPr>
                <a:defRPr/>
              </a:pPr>
              <a:t>‹#›</a:t>
            </a:fld>
            <a:endParaRPr lang="en-US"/>
          </a:p>
        </p:txBody>
      </p:sp>
    </p:spTree>
    <p:extLst>
      <p:ext uri="{BB962C8B-B14F-4D97-AF65-F5344CB8AC3E}">
        <p14:creationId xmlns:p14="http://schemas.microsoft.com/office/powerpoint/2010/main" val="285998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8527B75-8DB8-4FC3-8B89-C38935513BDE}" type="datetime1">
              <a:rPr lang="en-US"/>
              <a:pPr>
                <a:defRPr/>
              </a:pPr>
              <a:t>2/18/2015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1D459B-0EED-4050-BD65-83A9670148AE}" type="slidenum">
              <a:rPr lang="en-US"/>
              <a:pPr>
                <a:defRPr/>
              </a:pPr>
              <a:t>‹#›</a:t>
            </a:fld>
            <a:endParaRPr lang="en-US"/>
          </a:p>
        </p:txBody>
      </p:sp>
    </p:spTree>
    <p:extLst>
      <p:ext uri="{BB962C8B-B14F-4D97-AF65-F5344CB8AC3E}">
        <p14:creationId xmlns:p14="http://schemas.microsoft.com/office/powerpoint/2010/main" val="327889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CD7603C-C2AE-4EBF-BD83-F327CB4625AF}" type="datetime1">
              <a:rPr lang="en-US"/>
              <a:pPr>
                <a:defRPr/>
              </a:pPr>
              <a:t>2/18/2015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97DE394-3206-426B-994F-F668DE69CD7C}" type="slidenum">
              <a:rPr lang="en-US"/>
              <a:pPr>
                <a:defRPr/>
              </a:pPr>
              <a:t>‹#›</a:t>
            </a:fld>
            <a:endParaRPr lang="en-US"/>
          </a:p>
        </p:txBody>
      </p:sp>
    </p:spTree>
    <p:extLst>
      <p:ext uri="{BB962C8B-B14F-4D97-AF65-F5344CB8AC3E}">
        <p14:creationId xmlns:p14="http://schemas.microsoft.com/office/powerpoint/2010/main" val="287613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7C1831-D783-4566-969B-8DE765C1B287}" type="datetime1">
              <a:rPr lang="en-US"/>
              <a:pPr>
                <a:defRPr/>
              </a:pPr>
              <a:t>2/18/2015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1502869-1D24-4A31-A481-086AD343D994}" type="slidenum">
              <a:rPr lang="en-US"/>
              <a:pPr>
                <a:defRPr/>
              </a:pPr>
              <a:t>‹#›</a:t>
            </a:fld>
            <a:endParaRPr lang="en-US"/>
          </a:p>
        </p:txBody>
      </p:sp>
    </p:spTree>
    <p:extLst>
      <p:ext uri="{BB962C8B-B14F-4D97-AF65-F5344CB8AC3E}">
        <p14:creationId xmlns:p14="http://schemas.microsoft.com/office/powerpoint/2010/main" val="1902004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CE3CFA-4C77-4F1C-9AB6-804177298249}" type="datetime1">
              <a:rPr lang="en-US"/>
              <a:pPr>
                <a:defRPr/>
              </a:pPr>
              <a:t>2/18/2015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8F8C7CB-C607-4800-8FF7-B194B876AF8A}" type="slidenum">
              <a:rPr lang="en-US"/>
              <a:pPr>
                <a:defRPr/>
              </a:pPr>
              <a:t>‹#›</a:t>
            </a:fld>
            <a:endParaRPr lang="en-US"/>
          </a:p>
        </p:txBody>
      </p:sp>
    </p:spTree>
    <p:extLst>
      <p:ext uri="{BB962C8B-B14F-4D97-AF65-F5344CB8AC3E}">
        <p14:creationId xmlns:p14="http://schemas.microsoft.com/office/powerpoint/2010/main" val="235350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0E2A7FE-DCC5-4D45-8DA6-4876F41F54B6}" type="datetime1">
              <a:rPr lang="en-US"/>
              <a:pPr>
                <a:defRPr/>
              </a:pPr>
              <a:t>2/18/2015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68FEE8D-1696-495B-972B-6633674DF4C0}" type="slidenum">
              <a:rPr lang="en-US"/>
              <a:pPr>
                <a:defRPr/>
              </a:pPr>
              <a:t>‹#›</a:t>
            </a:fld>
            <a:endParaRPr lang="en-US"/>
          </a:p>
        </p:txBody>
      </p:sp>
    </p:spTree>
    <p:extLst>
      <p:ext uri="{BB962C8B-B14F-4D97-AF65-F5344CB8AC3E}">
        <p14:creationId xmlns:p14="http://schemas.microsoft.com/office/powerpoint/2010/main" val="2484139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65" charset="0"/>
              </a:defRPr>
            </a:lvl1pPr>
          </a:lstStyle>
          <a:p>
            <a:pPr defTabSz="457200" fontAlgn="base">
              <a:spcBef>
                <a:spcPct val="0"/>
              </a:spcBef>
              <a:spcAft>
                <a:spcPct val="0"/>
              </a:spcAft>
              <a:defRPr/>
            </a:pPr>
            <a:fld id="{EF573C93-4CDE-43F3-B276-0CC5AAD8C0B0}" type="datetime1">
              <a:rPr lang="en-US" smtClean="0">
                <a:ea typeface="ＭＳ Ｐゴシック" pitchFamily="-65" charset="-128"/>
              </a:rPr>
              <a:pPr defTabSz="457200" fontAlgn="base">
                <a:spcBef>
                  <a:spcPct val="0"/>
                </a:spcBef>
                <a:spcAft>
                  <a:spcPct val="0"/>
                </a:spcAft>
                <a:defRPr/>
              </a:pPr>
              <a:t>2/18/2015</a:t>
            </a:fld>
            <a:endParaRPr lang="en-US">
              <a:ea typeface="ＭＳ Ｐゴシック" pitchFamily="-65"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65" charset="0"/>
              </a:defRPr>
            </a:lvl1pPr>
          </a:lstStyle>
          <a:p>
            <a:pPr defTabSz="457200" fontAlgn="base">
              <a:spcBef>
                <a:spcPct val="0"/>
              </a:spcBef>
              <a:spcAft>
                <a:spcPct val="0"/>
              </a:spcAft>
              <a:defRPr/>
            </a:pPr>
            <a:endParaRPr lang="en-US">
              <a:ea typeface="ＭＳ Ｐゴシック" pitchFamily="-65" charset="-128"/>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65" charset="0"/>
              </a:defRPr>
            </a:lvl1pPr>
          </a:lstStyle>
          <a:p>
            <a:pPr defTabSz="457200" fontAlgn="base">
              <a:spcBef>
                <a:spcPct val="0"/>
              </a:spcBef>
              <a:spcAft>
                <a:spcPct val="0"/>
              </a:spcAft>
              <a:defRPr/>
            </a:pPr>
            <a:fld id="{2CDB4A23-0468-43C7-99C1-28F7BD44924F}" type="slidenum">
              <a:rPr lang="en-US" smtClean="0">
                <a:ea typeface="ＭＳ Ｐゴシック" pitchFamily="-65" charset="-128"/>
              </a:rPr>
              <a:pPr defTabSz="457200" fontAlgn="base">
                <a:spcBef>
                  <a:spcPct val="0"/>
                </a:spcBef>
                <a:spcAft>
                  <a:spcPct val="0"/>
                </a:spcAft>
                <a:defRPr/>
              </a:pPr>
              <a:t>‹#›</a:t>
            </a:fld>
            <a:endParaRPr lang="en-US">
              <a:ea typeface="ＭＳ Ｐゴシック" pitchFamily="-65" charset="-128"/>
            </a:endParaRPr>
          </a:p>
        </p:txBody>
      </p:sp>
    </p:spTree>
    <p:extLst>
      <p:ext uri="{BB962C8B-B14F-4D97-AF65-F5344CB8AC3E}">
        <p14:creationId xmlns:p14="http://schemas.microsoft.com/office/powerpoint/2010/main" val="3811966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Microsoft_Word_97_-_2003_Document1.doc"/></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buildingbetterprogram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Pavetti@cbpp.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evelopingchild.harvard.edu/resources/multimedia/videos/theory_of_chang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itle 1"/>
          <p:cNvSpPr>
            <a:spLocks noGrp="1"/>
          </p:cNvSpPr>
          <p:nvPr>
            <p:ph type="title"/>
          </p:nvPr>
        </p:nvSpPr>
        <p:spPr bwMode="auto">
          <a:xfrm>
            <a:off x="4320540" y="624013"/>
            <a:ext cx="5791200" cy="2113048"/>
          </a:xfrm>
          <a:noFill/>
          <a:ln>
            <a:miter lim="800000"/>
            <a:headEnd/>
            <a:tailEnd/>
          </a:ln>
        </p:spPr>
        <p:txBody>
          <a:bodyPr vert="horz" wrap="square" lIns="91440" tIns="45720" rIns="91440" bIns="45720" numCol="1" anchor="t" anchorCtr="0" compatLnSpc="1">
            <a:prstTxWarp prst="textNoShape">
              <a:avLst/>
            </a:prstTxWarp>
          </a:bodyPr>
          <a:lstStyle/>
          <a:p>
            <a:r>
              <a:rPr lang="en-US" sz="3200" b="1" dirty="0" smtClean="0">
                <a:solidFill>
                  <a:srgbClr val="003467"/>
                </a:solidFill>
                <a:latin typeface="Myriad Pro" pitchFamily="-65" charset="0"/>
              </a:rPr>
              <a:t>Executive Skills:  </a:t>
            </a:r>
            <a:br>
              <a:rPr lang="en-US" sz="3200" b="1" dirty="0" smtClean="0">
                <a:solidFill>
                  <a:srgbClr val="003467"/>
                </a:solidFill>
                <a:latin typeface="Myriad Pro" pitchFamily="-65" charset="0"/>
              </a:rPr>
            </a:br>
            <a:r>
              <a:rPr lang="en-US" sz="3200" b="1" dirty="0" smtClean="0">
                <a:solidFill>
                  <a:srgbClr val="003467"/>
                </a:solidFill>
                <a:latin typeface="Myriad Pro" pitchFamily="-65" charset="0"/>
              </a:rPr>
              <a:t/>
            </a:r>
            <a:br>
              <a:rPr lang="en-US" sz="3200" b="1" dirty="0" smtClean="0">
                <a:solidFill>
                  <a:srgbClr val="003467"/>
                </a:solidFill>
                <a:latin typeface="Myriad Pro" pitchFamily="-65" charset="0"/>
              </a:rPr>
            </a:br>
            <a:r>
              <a:rPr lang="en-US" sz="3200" b="1" dirty="0" smtClean="0">
                <a:solidFill>
                  <a:srgbClr val="003467"/>
                </a:solidFill>
                <a:latin typeface="Myriad Pro" pitchFamily="-65" charset="0"/>
              </a:rPr>
              <a:t>A New Frontier for Workforce and Other Human Service Programs That Aim to Build Adult Capabilities</a:t>
            </a:r>
            <a:endParaRPr lang="en-US" sz="3200" b="1" dirty="0">
              <a:solidFill>
                <a:srgbClr val="003467"/>
              </a:solidFill>
              <a:latin typeface="Myriad Pro" pitchFamily="-65" charset="0"/>
            </a:endParaRPr>
          </a:p>
        </p:txBody>
      </p:sp>
      <p:sp>
        <p:nvSpPr>
          <p:cNvPr id="3" name="Title 1"/>
          <p:cNvSpPr txBox="1">
            <a:spLocks/>
          </p:cNvSpPr>
          <p:nvPr/>
        </p:nvSpPr>
        <p:spPr bwMode="auto">
          <a:xfrm>
            <a:off x="5295900" y="3851029"/>
            <a:ext cx="3505200" cy="1113693"/>
          </a:xfrm>
          <a:prstGeom prst="rect">
            <a:avLst/>
          </a:prstGeom>
          <a:noFill/>
          <a:ln w="9525">
            <a:noFill/>
            <a:miter lim="800000"/>
            <a:headEnd/>
            <a:tailEnd/>
          </a:ln>
        </p:spPr>
        <p:txBody>
          <a:bodyPr/>
          <a:lstStyle/>
          <a:p>
            <a:pPr algn="ctr" defTabSz="457200" fontAlgn="base">
              <a:spcBef>
                <a:spcPct val="0"/>
              </a:spcBef>
              <a:spcAft>
                <a:spcPct val="0"/>
              </a:spcAft>
            </a:pPr>
            <a:r>
              <a:rPr lang="en-US" sz="2000" dirty="0">
                <a:solidFill>
                  <a:srgbClr val="003467"/>
                </a:solidFill>
                <a:latin typeface="Franklin Gothic Book" pitchFamily="34" charset="0"/>
                <a:ea typeface="ＭＳ Ｐゴシック" pitchFamily="-65" charset="-128"/>
              </a:rPr>
              <a:t>By </a:t>
            </a:r>
            <a:r>
              <a:rPr lang="en-US" sz="2000" dirty="0" err="1" smtClean="0">
                <a:solidFill>
                  <a:srgbClr val="003467"/>
                </a:solidFill>
                <a:latin typeface="Franklin Gothic Book" pitchFamily="34" charset="0"/>
                <a:ea typeface="ＭＳ Ｐゴシック" pitchFamily="-65" charset="-128"/>
              </a:rPr>
              <a:t>LaDonna</a:t>
            </a:r>
            <a:r>
              <a:rPr lang="en-US" sz="2000" dirty="0" smtClean="0">
                <a:solidFill>
                  <a:srgbClr val="003467"/>
                </a:solidFill>
                <a:latin typeface="Franklin Gothic Book" pitchFamily="34" charset="0"/>
                <a:ea typeface="ＭＳ Ｐゴシック" pitchFamily="-65" charset="-128"/>
              </a:rPr>
              <a:t> Pavetti</a:t>
            </a:r>
          </a:p>
          <a:p>
            <a:pPr algn="ctr" defTabSz="457200" fontAlgn="base">
              <a:spcBef>
                <a:spcPct val="0"/>
              </a:spcBef>
              <a:spcAft>
                <a:spcPct val="0"/>
              </a:spcAft>
            </a:pPr>
            <a:r>
              <a:rPr lang="en-US" sz="2000" dirty="0" smtClean="0">
                <a:solidFill>
                  <a:srgbClr val="003467"/>
                </a:solidFill>
                <a:latin typeface="Franklin Gothic Book" pitchFamily="34" charset="0"/>
                <a:ea typeface="ＭＳ Ｐゴシック" pitchFamily="-65" charset="-128"/>
              </a:rPr>
              <a:t>Vice President for Family Income Support </a:t>
            </a:r>
            <a:r>
              <a:rPr lang="en-US" sz="2000" dirty="0">
                <a:solidFill>
                  <a:srgbClr val="003467"/>
                </a:solidFill>
                <a:latin typeface="Franklin Gothic Book" pitchFamily="34" charset="0"/>
                <a:ea typeface="ＭＳ Ｐゴシック" pitchFamily="-65" charset="-128"/>
              </a:rPr>
              <a:t/>
            </a:r>
            <a:br>
              <a:rPr lang="en-US" sz="2000" dirty="0">
                <a:solidFill>
                  <a:srgbClr val="003467"/>
                </a:solidFill>
                <a:latin typeface="Franklin Gothic Book" pitchFamily="34" charset="0"/>
                <a:ea typeface="ＭＳ Ｐゴシック" pitchFamily="-65" charset="-128"/>
              </a:rPr>
            </a:br>
            <a:endParaRPr lang="en-US" sz="2000" i="1" dirty="0">
              <a:solidFill>
                <a:srgbClr val="003467"/>
              </a:solidFill>
              <a:latin typeface="Franklin Gothic Book" pitchFamily="34" charset="0"/>
              <a:ea typeface="ＭＳ Ｐゴシック" pitchFamily="-65" charset="-128"/>
            </a:endParaRPr>
          </a:p>
        </p:txBody>
      </p:sp>
      <p:sp>
        <p:nvSpPr>
          <p:cNvPr id="4" name="Title 1"/>
          <p:cNvSpPr txBox="1">
            <a:spLocks/>
          </p:cNvSpPr>
          <p:nvPr/>
        </p:nvSpPr>
        <p:spPr bwMode="auto">
          <a:xfrm>
            <a:off x="3657600" y="5079610"/>
            <a:ext cx="6781800" cy="1289538"/>
          </a:xfrm>
          <a:prstGeom prst="rect">
            <a:avLst/>
          </a:prstGeom>
          <a:noFill/>
          <a:ln w="9525">
            <a:noFill/>
            <a:miter lim="800000"/>
            <a:headEnd/>
            <a:tailEnd/>
          </a:ln>
        </p:spPr>
        <p:txBody>
          <a:bodyPr/>
          <a:lstStyle/>
          <a:p>
            <a:pPr algn="ctr" defTabSz="457200" fontAlgn="base">
              <a:spcBef>
                <a:spcPct val="0"/>
              </a:spcBef>
              <a:spcAft>
                <a:spcPct val="0"/>
              </a:spcAft>
            </a:pPr>
            <a:r>
              <a:rPr lang="en-US" dirty="0" smtClean="0">
                <a:solidFill>
                  <a:srgbClr val="003467"/>
                </a:solidFill>
                <a:latin typeface="Franklin Gothic Book" pitchFamily="34" charset="0"/>
                <a:ea typeface="ＭＳ Ｐゴシック" pitchFamily="-65" charset="-128"/>
              </a:rPr>
              <a:t>February 4, 2015  </a:t>
            </a:r>
            <a:endParaRPr lang="en-US" dirty="0">
              <a:solidFill>
                <a:srgbClr val="003467"/>
              </a:solidFill>
              <a:latin typeface="Franklin Gothic Book" pitchFamily="34" charset="0"/>
              <a:ea typeface="ＭＳ Ｐゴシック" pitchFamily="-65" charset="-128"/>
            </a:endParaRPr>
          </a:p>
        </p:txBody>
      </p:sp>
    </p:spTree>
    <p:extLst>
      <p:ext uri="{BB962C8B-B14F-4D97-AF65-F5344CB8AC3E}">
        <p14:creationId xmlns:p14="http://schemas.microsoft.com/office/powerpoint/2010/main" val="809654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787152" y="274638"/>
            <a:ext cx="6795247" cy="1258328"/>
          </a:xfrm>
        </p:spPr>
        <p:txBody>
          <a:bodyPr/>
          <a:lstStyle/>
          <a:p>
            <a:r>
              <a:rPr lang="en-US" sz="3600" b="1" dirty="0" smtClean="0"/>
              <a:t>Goal Achievement and Executive Skills</a:t>
            </a:r>
            <a:endParaRPr lang="en-US" sz="3600" b="1" dirty="0"/>
          </a:p>
        </p:txBody>
      </p:sp>
      <p:grpSp>
        <p:nvGrpSpPr>
          <p:cNvPr id="6" name="Group 5"/>
          <p:cNvGrpSpPr/>
          <p:nvPr/>
        </p:nvGrpSpPr>
        <p:grpSpPr>
          <a:xfrm>
            <a:off x="2180233" y="2030757"/>
            <a:ext cx="8367822" cy="4234575"/>
            <a:chOff x="-138222" y="842601"/>
            <a:chExt cx="8367822" cy="3510743"/>
          </a:xfrm>
        </p:grpSpPr>
        <p:sp>
          <p:nvSpPr>
            <p:cNvPr id="7" name="TextBox 6"/>
            <p:cNvSpPr txBox="1"/>
            <p:nvPr/>
          </p:nvSpPr>
          <p:spPr>
            <a:xfrm>
              <a:off x="2881421" y="1488563"/>
              <a:ext cx="3476846" cy="523220"/>
            </a:xfrm>
            <a:prstGeom prst="rect">
              <a:avLst/>
            </a:prstGeom>
            <a:noFill/>
          </p:spPr>
          <p:txBody>
            <a:bodyPr wrap="square" rtlCol="0">
              <a:spAutoFit/>
            </a:bodyPr>
            <a:lstStyle/>
            <a:p>
              <a:r>
                <a:rPr lang="en-US" sz="2800" dirty="0" smtClean="0">
                  <a:solidFill>
                    <a:srgbClr val="0C61A4"/>
                  </a:solidFill>
                  <a:latin typeface="Arial Black" panose="020B0A04020102020204" pitchFamily="34" charset="0"/>
                  <a:cs typeface="Arial" panose="020B0604020202020204" pitchFamily="34" charset="0"/>
                </a:rPr>
                <a:t>S</a:t>
              </a:r>
              <a:r>
                <a:rPr lang="en-US" sz="2800" dirty="0" smtClean="0">
                  <a:solidFill>
                    <a:srgbClr val="0C61A4"/>
                  </a:solidFill>
                  <a:latin typeface="Arial" panose="020B0604020202020204" pitchFamily="34" charset="0"/>
                  <a:cs typeface="Arial" panose="020B0604020202020204" pitchFamily="34" charset="0"/>
                </a:rPr>
                <a:t>et</a:t>
              </a:r>
              <a:endParaRPr lang="en-US" sz="2800" dirty="0">
                <a:solidFill>
                  <a:srgbClr val="0C61A4"/>
                </a:solidFill>
                <a:latin typeface="Arial" panose="020B0604020202020204" pitchFamily="34" charset="0"/>
                <a:cs typeface="Arial" panose="020B0604020202020204" pitchFamily="34" charset="0"/>
              </a:endParaRPr>
            </a:p>
          </p:txBody>
        </p:sp>
        <p:sp>
          <p:nvSpPr>
            <p:cNvPr id="8" name="TextBox 7"/>
            <p:cNvSpPr txBox="1"/>
            <p:nvPr/>
          </p:nvSpPr>
          <p:spPr>
            <a:xfrm>
              <a:off x="2881421" y="2151321"/>
              <a:ext cx="3476846" cy="523220"/>
            </a:xfrm>
            <a:prstGeom prst="rect">
              <a:avLst/>
            </a:prstGeom>
            <a:noFill/>
          </p:spPr>
          <p:txBody>
            <a:bodyPr wrap="square" rtlCol="0">
              <a:spAutoFit/>
            </a:bodyPr>
            <a:lstStyle/>
            <a:p>
              <a:r>
                <a:rPr lang="en-US" sz="2800" dirty="0" smtClean="0">
                  <a:solidFill>
                    <a:srgbClr val="0C61A4"/>
                  </a:solidFill>
                  <a:latin typeface="Arial Black" panose="020B0A04020102020204" pitchFamily="34" charset="0"/>
                  <a:cs typeface="Arial" panose="020B0604020202020204" pitchFamily="34" charset="0"/>
                </a:rPr>
                <a:t>P</a:t>
              </a:r>
              <a:r>
                <a:rPr lang="en-US" sz="2800" dirty="0" smtClean="0">
                  <a:solidFill>
                    <a:srgbClr val="0C61A4"/>
                  </a:solidFill>
                  <a:latin typeface="Arial" panose="020B0604020202020204" pitchFamily="34" charset="0"/>
                  <a:cs typeface="Arial" panose="020B0604020202020204" pitchFamily="34" charset="0"/>
                </a:rPr>
                <a:t>lan</a:t>
              </a:r>
              <a:endParaRPr lang="en-US" sz="2800" dirty="0">
                <a:solidFill>
                  <a:srgbClr val="0C61A4"/>
                </a:solidFill>
                <a:latin typeface="Arial" panose="020B0604020202020204" pitchFamily="34" charset="0"/>
                <a:cs typeface="Arial" panose="020B0604020202020204" pitchFamily="34" charset="0"/>
              </a:endParaRPr>
            </a:p>
          </p:txBody>
        </p:sp>
        <p:sp>
          <p:nvSpPr>
            <p:cNvPr id="9" name="TextBox 8"/>
            <p:cNvSpPr txBox="1"/>
            <p:nvPr/>
          </p:nvSpPr>
          <p:spPr>
            <a:xfrm>
              <a:off x="2881421" y="2837572"/>
              <a:ext cx="3476846" cy="523220"/>
            </a:xfrm>
            <a:prstGeom prst="rect">
              <a:avLst/>
            </a:prstGeom>
            <a:noFill/>
          </p:spPr>
          <p:txBody>
            <a:bodyPr wrap="square" rtlCol="0">
              <a:spAutoFit/>
            </a:bodyPr>
            <a:lstStyle/>
            <a:p>
              <a:r>
                <a:rPr lang="en-US" sz="2800" dirty="0" smtClean="0">
                  <a:solidFill>
                    <a:srgbClr val="0C61A4"/>
                  </a:solidFill>
                  <a:latin typeface="Arial Black" panose="020B0A04020102020204" pitchFamily="34" charset="0"/>
                  <a:cs typeface="Arial" panose="020B0604020202020204" pitchFamily="34" charset="0"/>
                </a:rPr>
                <a:t>A</a:t>
              </a:r>
              <a:r>
                <a:rPr lang="en-US" sz="2800" dirty="0" smtClean="0">
                  <a:solidFill>
                    <a:srgbClr val="0C61A4"/>
                  </a:solidFill>
                  <a:latin typeface="Arial" panose="020B0604020202020204" pitchFamily="34" charset="0"/>
                  <a:cs typeface="Arial" panose="020B0604020202020204" pitchFamily="34" charset="0"/>
                </a:rPr>
                <a:t>ct</a:t>
              </a:r>
              <a:endParaRPr lang="en-US" sz="2800" dirty="0">
                <a:solidFill>
                  <a:srgbClr val="0C61A4"/>
                </a:solidFill>
                <a:latin typeface="Arial" panose="020B0604020202020204" pitchFamily="34" charset="0"/>
                <a:cs typeface="Arial" panose="020B0604020202020204" pitchFamily="34" charset="0"/>
              </a:endParaRPr>
            </a:p>
          </p:txBody>
        </p:sp>
        <p:sp>
          <p:nvSpPr>
            <p:cNvPr id="10" name="TextBox 9"/>
            <p:cNvSpPr txBox="1"/>
            <p:nvPr/>
          </p:nvSpPr>
          <p:spPr>
            <a:xfrm>
              <a:off x="2881421" y="3542866"/>
              <a:ext cx="1509828" cy="810478"/>
            </a:xfrm>
            <a:prstGeom prst="rect">
              <a:avLst/>
            </a:prstGeom>
            <a:noFill/>
          </p:spPr>
          <p:txBody>
            <a:bodyPr wrap="square" rtlCol="0">
              <a:spAutoFit/>
            </a:bodyPr>
            <a:lstStyle/>
            <a:p>
              <a:pPr>
                <a:lnSpc>
                  <a:spcPts val="2800"/>
                </a:lnSpc>
              </a:pPr>
              <a:r>
                <a:rPr lang="en-US" sz="2800" dirty="0" smtClean="0">
                  <a:solidFill>
                    <a:srgbClr val="0C61A4"/>
                  </a:solidFill>
                  <a:latin typeface="Arial Black" panose="020B0A04020102020204" pitchFamily="34" charset="0"/>
                  <a:cs typeface="Arial" panose="020B0604020202020204" pitchFamily="34" charset="0"/>
                </a:rPr>
                <a:t>R</a:t>
              </a:r>
              <a:r>
                <a:rPr lang="en-US" sz="2800" dirty="0" smtClean="0">
                  <a:solidFill>
                    <a:srgbClr val="0C61A4"/>
                  </a:solidFill>
                  <a:latin typeface="Arial" panose="020B0604020202020204" pitchFamily="34" charset="0"/>
                  <a:cs typeface="Arial" panose="020B0604020202020204" pitchFamily="34" charset="0"/>
                </a:rPr>
                <a:t>eview/</a:t>
              </a:r>
              <a:br>
                <a:rPr lang="en-US" sz="2800" dirty="0" smtClean="0">
                  <a:solidFill>
                    <a:srgbClr val="0C61A4"/>
                  </a:solidFill>
                  <a:latin typeface="Arial" panose="020B0604020202020204" pitchFamily="34" charset="0"/>
                  <a:cs typeface="Arial" panose="020B0604020202020204" pitchFamily="34" charset="0"/>
                </a:rPr>
              </a:br>
              <a:r>
                <a:rPr lang="en-US" sz="2800" dirty="0" smtClean="0">
                  <a:solidFill>
                    <a:srgbClr val="0C61A4"/>
                  </a:solidFill>
                  <a:latin typeface="Arial Black" panose="020B0A04020102020204" pitchFamily="34" charset="0"/>
                  <a:cs typeface="Arial" panose="020B0604020202020204" pitchFamily="34" charset="0"/>
                </a:rPr>
                <a:t>R</a:t>
              </a:r>
              <a:r>
                <a:rPr lang="en-US" sz="2800" dirty="0" smtClean="0">
                  <a:solidFill>
                    <a:srgbClr val="0C61A4"/>
                  </a:solidFill>
                  <a:latin typeface="Arial" panose="020B0604020202020204" pitchFamily="34" charset="0"/>
                  <a:cs typeface="Arial" panose="020B0604020202020204" pitchFamily="34" charset="0"/>
                </a:rPr>
                <a:t>evise</a:t>
              </a:r>
              <a:endParaRPr lang="en-US" sz="2800" dirty="0">
                <a:solidFill>
                  <a:srgbClr val="0C61A4"/>
                </a:solidFill>
                <a:latin typeface="Arial" panose="020B0604020202020204" pitchFamily="34" charset="0"/>
                <a:cs typeface="Arial" panose="020B0604020202020204" pitchFamily="34" charset="0"/>
              </a:endParaRPr>
            </a:p>
          </p:txBody>
        </p:sp>
        <p:sp>
          <p:nvSpPr>
            <p:cNvPr id="11" name="TextBox 10"/>
            <p:cNvSpPr txBox="1"/>
            <p:nvPr/>
          </p:nvSpPr>
          <p:spPr>
            <a:xfrm>
              <a:off x="3551269" y="1619887"/>
              <a:ext cx="4210493" cy="276999"/>
            </a:xfrm>
            <a:prstGeom prst="rect">
              <a:avLst/>
            </a:prstGeom>
            <a:noFill/>
          </p:spPr>
          <p:txBody>
            <a:bodyPr wrap="square" rtlCol="0">
              <a:spAutoFit/>
            </a:bodyPr>
            <a:lstStyle/>
            <a:p>
              <a:r>
                <a:rPr lang="en-US" sz="1200" i="1" dirty="0">
                  <a:latin typeface="Arial" panose="020B0604020202020204" pitchFamily="34" charset="0"/>
                  <a:cs typeface="Arial" panose="020B0604020202020204" pitchFamily="34" charset="0"/>
                </a:rPr>
                <a:t>Establish meaningful, achievable goals</a:t>
              </a:r>
            </a:p>
          </p:txBody>
        </p:sp>
        <p:sp>
          <p:nvSpPr>
            <p:cNvPr id="12" name="TextBox 11"/>
            <p:cNvSpPr txBox="1"/>
            <p:nvPr/>
          </p:nvSpPr>
          <p:spPr>
            <a:xfrm>
              <a:off x="3710763" y="2288426"/>
              <a:ext cx="4518837" cy="276999"/>
            </a:xfrm>
            <a:prstGeom prst="rect">
              <a:avLst/>
            </a:prstGeom>
            <a:noFill/>
          </p:spPr>
          <p:txBody>
            <a:bodyPr wrap="square" rtlCol="0">
              <a:spAutoFit/>
            </a:bodyPr>
            <a:lstStyle/>
            <a:p>
              <a:r>
                <a:rPr lang="en-US" sz="1200" i="1" dirty="0">
                  <a:latin typeface="Arial" panose="020B0604020202020204" pitchFamily="34" charset="0"/>
                  <a:cs typeface="Arial" panose="020B0604020202020204" pitchFamily="34" charset="0"/>
                </a:rPr>
                <a:t>Develop a plan for meeting goals  </a:t>
              </a:r>
            </a:p>
          </p:txBody>
        </p:sp>
        <p:sp>
          <p:nvSpPr>
            <p:cNvPr id="13" name="TextBox 12"/>
            <p:cNvSpPr txBox="1"/>
            <p:nvPr/>
          </p:nvSpPr>
          <p:spPr>
            <a:xfrm>
              <a:off x="3524694" y="2965691"/>
              <a:ext cx="2211572" cy="276999"/>
            </a:xfrm>
            <a:prstGeom prst="rect">
              <a:avLst/>
            </a:prstGeom>
            <a:noFill/>
          </p:spPr>
          <p:txBody>
            <a:bodyPr wrap="square" rtlCol="0">
              <a:spAutoFit/>
            </a:bodyPr>
            <a:lstStyle/>
            <a:p>
              <a:r>
                <a:rPr lang="en-US" sz="1200" i="1" dirty="0">
                  <a:latin typeface="Arial" panose="020B0604020202020204" pitchFamily="34" charset="0"/>
                  <a:cs typeface="Arial" panose="020B0604020202020204" pitchFamily="34" charset="0"/>
                </a:rPr>
                <a:t>Put the plan into action</a:t>
              </a:r>
            </a:p>
          </p:txBody>
        </p:sp>
        <p:sp>
          <p:nvSpPr>
            <p:cNvPr id="14" name="TextBox 13"/>
            <p:cNvSpPr txBox="1"/>
            <p:nvPr/>
          </p:nvSpPr>
          <p:spPr>
            <a:xfrm>
              <a:off x="4255676" y="3717272"/>
              <a:ext cx="2496000" cy="461665"/>
            </a:xfrm>
            <a:prstGeom prst="rect">
              <a:avLst/>
            </a:prstGeom>
            <a:noFill/>
          </p:spPr>
          <p:txBody>
            <a:bodyPr wrap="square" rtlCol="0">
              <a:spAutoFit/>
            </a:bodyPr>
            <a:lstStyle/>
            <a:p>
              <a:r>
                <a:rPr lang="en-US" sz="1200" i="1" dirty="0">
                  <a:latin typeface="Arial" panose="020B0604020202020204" pitchFamily="34" charset="0"/>
                  <a:cs typeface="Arial" panose="020B0604020202020204" pitchFamily="34" charset="0"/>
                </a:rPr>
                <a:t>Review the plan to assess what worked and revise it as necessary</a:t>
              </a:r>
            </a:p>
          </p:txBody>
        </p:sp>
        <p:sp>
          <p:nvSpPr>
            <p:cNvPr id="15" name="TextBox 14"/>
            <p:cNvSpPr txBox="1"/>
            <p:nvPr/>
          </p:nvSpPr>
          <p:spPr>
            <a:xfrm>
              <a:off x="1254650" y="1548819"/>
              <a:ext cx="1679944" cy="400110"/>
            </a:xfrm>
            <a:prstGeom prst="rect">
              <a:avLst/>
            </a:prstGeom>
            <a:noFill/>
          </p:spPr>
          <p:txBody>
            <a:bodyPr wrap="square" rtlCol="0">
              <a:spAutoFit/>
            </a:bodyPr>
            <a:lstStyle/>
            <a:p>
              <a:pPr algn="r">
                <a:lnSpc>
                  <a:spcPts val="1200"/>
                </a:lnSpc>
              </a:pPr>
              <a:r>
                <a:rPr lang="en-US" sz="1100" dirty="0">
                  <a:latin typeface="Arial Black" panose="020B0A04020102020204" pitchFamily="34" charset="0"/>
                </a:rPr>
                <a:t>Metacognition, working memory</a:t>
              </a:r>
            </a:p>
          </p:txBody>
        </p:sp>
        <p:sp>
          <p:nvSpPr>
            <p:cNvPr id="16" name="TextBox 15"/>
            <p:cNvSpPr txBox="1"/>
            <p:nvPr/>
          </p:nvSpPr>
          <p:spPr>
            <a:xfrm>
              <a:off x="435943" y="2139566"/>
              <a:ext cx="2498651" cy="553998"/>
            </a:xfrm>
            <a:prstGeom prst="rect">
              <a:avLst/>
            </a:prstGeom>
            <a:noFill/>
          </p:spPr>
          <p:txBody>
            <a:bodyPr wrap="square" rtlCol="0">
              <a:spAutoFit/>
            </a:bodyPr>
            <a:lstStyle>
              <a:defPPr>
                <a:defRPr lang="en-US"/>
              </a:defPPr>
              <a:lvl1pPr algn="r">
                <a:lnSpc>
                  <a:spcPts val="1200"/>
                </a:lnSpc>
                <a:defRPr sz="1200" b="1">
                  <a:latin typeface="Arial Black" panose="020B0A04020102020204" pitchFamily="34" charset="0"/>
                </a:defRPr>
              </a:lvl1pPr>
            </a:lstStyle>
            <a:p>
              <a:r>
                <a:rPr lang="en-US" sz="1100" b="0" dirty="0"/>
                <a:t>Planning/prioritization, time management, working memory, task initiation</a:t>
              </a:r>
            </a:p>
          </p:txBody>
        </p:sp>
        <p:sp>
          <p:nvSpPr>
            <p:cNvPr id="17" name="TextBox 16"/>
            <p:cNvSpPr txBox="1"/>
            <p:nvPr/>
          </p:nvSpPr>
          <p:spPr>
            <a:xfrm>
              <a:off x="-138222" y="2856615"/>
              <a:ext cx="3094073" cy="553998"/>
            </a:xfrm>
            <a:prstGeom prst="rect">
              <a:avLst/>
            </a:prstGeom>
            <a:noFill/>
          </p:spPr>
          <p:txBody>
            <a:bodyPr wrap="square" rtlCol="0">
              <a:spAutoFit/>
            </a:bodyPr>
            <a:lstStyle/>
            <a:p>
              <a:pPr algn="r">
                <a:lnSpc>
                  <a:spcPts val="1200"/>
                </a:lnSpc>
              </a:pPr>
              <a:r>
                <a:rPr lang="en-US" sz="1100" b="1" dirty="0">
                  <a:latin typeface="Arial Black" panose="020B0A04020102020204" pitchFamily="34" charset="0"/>
                </a:rPr>
                <a:t>Task </a:t>
              </a:r>
              <a:r>
                <a:rPr lang="en-US" sz="1100" dirty="0">
                  <a:latin typeface="Arial Black" panose="020B0A04020102020204" pitchFamily="34" charset="0"/>
                </a:rPr>
                <a:t>initiation</a:t>
              </a:r>
              <a:r>
                <a:rPr lang="en-US" sz="1100" b="1" dirty="0">
                  <a:latin typeface="Arial Black" panose="020B0A04020102020204" pitchFamily="34" charset="0"/>
                </a:rPr>
                <a:t>, response inhibition, time management, sustained attention, working memory</a:t>
              </a:r>
              <a:endParaRPr lang="en-US" sz="1100" dirty="0">
                <a:latin typeface="Arial Black" panose="020B0A04020102020204" pitchFamily="34" charset="0"/>
              </a:endParaRPr>
            </a:p>
          </p:txBody>
        </p:sp>
        <p:sp>
          <p:nvSpPr>
            <p:cNvPr id="18" name="TextBox 17"/>
            <p:cNvSpPr txBox="1"/>
            <p:nvPr/>
          </p:nvSpPr>
          <p:spPr>
            <a:xfrm>
              <a:off x="637967" y="3702516"/>
              <a:ext cx="2296627" cy="400110"/>
            </a:xfrm>
            <a:prstGeom prst="rect">
              <a:avLst/>
            </a:prstGeom>
            <a:noFill/>
          </p:spPr>
          <p:txBody>
            <a:bodyPr wrap="square" rtlCol="0">
              <a:spAutoFit/>
            </a:bodyPr>
            <a:lstStyle/>
            <a:p>
              <a:pPr algn="r">
                <a:lnSpc>
                  <a:spcPts val="1200"/>
                </a:lnSpc>
              </a:pPr>
              <a:r>
                <a:rPr lang="en-US" sz="1100" b="1" dirty="0">
                  <a:latin typeface="Arial Black" panose="020B0A04020102020204" pitchFamily="34" charset="0"/>
                </a:rPr>
                <a:t>Metacognition, flexibility, working memory</a:t>
              </a:r>
              <a:endParaRPr lang="en-US" sz="1100" dirty="0">
                <a:latin typeface="Arial Black" panose="020B0A04020102020204" pitchFamily="34" charset="0"/>
              </a:endParaRPr>
            </a:p>
          </p:txBody>
        </p:sp>
        <p:sp>
          <p:nvSpPr>
            <p:cNvPr id="19" name="TextBox 18"/>
            <p:cNvSpPr txBox="1"/>
            <p:nvPr/>
          </p:nvSpPr>
          <p:spPr>
            <a:xfrm>
              <a:off x="714305" y="1192378"/>
              <a:ext cx="2200935" cy="261610"/>
            </a:xfrm>
            <a:prstGeom prst="rect">
              <a:avLst/>
            </a:prstGeom>
            <a:solidFill>
              <a:schemeClr val="accent1">
                <a:lumMod val="60000"/>
                <a:lumOff val="40000"/>
              </a:schemeClr>
            </a:solidFill>
          </p:spPr>
          <p:txBody>
            <a:bodyPr wrap="square" rtlCol="0">
              <a:spAutoFit/>
            </a:bodyPr>
            <a:lstStyle/>
            <a:p>
              <a:pPr algn="ctr"/>
              <a:r>
                <a:rPr lang="en-US" sz="1100" dirty="0" smtClean="0">
                  <a:latin typeface="Arial Black" panose="020B0A04020102020204" pitchFamily="34" charset="0"/>
                </a:rPr>
                <a:t>Executive Skills  </a:t>
              </a:r>
              <a:endParaRPr lang="en-US" sz="1100" dirty="0">
                <a:latin typeface="Arial Black" panose="020B0A04020102020204" pitchFamily="34" charset="0"/>
              </a:endParaRPr>
            </a:p>
          </p:txBody>
        </p:sp>
        <p:sp>
          <p:nvSpPr>
            <p:cNvPr id="20" name="TextBox 19"/>
            <p:cNvSpPr txBox="1"/>
            <p:nvPr/>
          </p:nvSpPr>
          <p:spPr>
            <a:xfrm>
              <a:off x="2986422" y="842601"/>
              <a:ext cx="1299825" cy="600164"/>
            </a:xfrm>
            <a:prstGeom prst="rect">
              <a:avLst/>
            </a:prstGeom>
            <a:solidFill>
              <a:schemeClr val="accent1">
                <a:lumMod val="40000"/>
                <a:lumOff val="60000"/>
              </a:schemeClr>
            </a:solidFill>
          </p:spPr>
          <p:txBody>
            <a:bodyPr wrap="square" rtlCol="0">
              <a:spAutoFit/>
            </a:bodyPr>
            <a:lstStyle/>
            <a:p>
              <a:r>
                <a:rPr lang="en-US" sz="1100" dirty="0" smtClean="0">
                  <a:latin typeface="Arial Black" panose="020B0A04020102020204" pitchFamily="34" charset="0"/>
                </a:rPr>
                <a:t>Goal Achievement Process</a:t>
              </a:r>
              <a:endParaRPr lang="en-US" sz="1100" dirty="0">
                <a:latin typeface="Arial Black" panose="020B0A04020102020204" pitchFamily="34" charset="0"/>
              </a:endParaRPr>
            </a:p>
          </p:txBody>
        </p:sp>
        <p:sp>
          <p:nvSpPr>
            <p:cNvPr id="21" name="TextBox 20"/>
            <p:cNvSpPr txBox="1"/>
            <p:nvPr/>
          </p:nvSpPr>
          <p:spPr>
            <a:xfrm>
              <a:off x="4414608" y="1148526"/>
              <a:ext cx="1676941" cy="261610"/>
            </a:xfrm>
            <a:prstGeom prst="rect">
              <a:avLst/>
            </a:prstGeom>
            <a:solidFill>
              <a:schemeClr val="accent1">
                <a:lumMod val="60000"/>
                <a:lumOff val="40000"/>
              </a:schemeClr>
            </a:solidFill>
          </p:spPr>
          <p:txBody>
            <a:bodyPr wrap="square" rtlCol="0">
              <a:spAutoFit/>
            </a:bodyPr>
            <a:lstStyle/>
            <a:p>
              <a:pPr algn="ctr"/>
              <a:r>
                <a:rPr lang="en-US" sz="1100" dirty="0" smtClean="0">
                  <a:latin typeface="Arial Black" panose="020B0A04020102020204" pitchFamily="34" charset="0"/>
                </a:rPr>
                <a:t>Purpose</a:t>
              </a:r>
              <a:endParaRPr lang="en-US" sz="1100" dirty="0">
                <a:latin typeface="Arial Black" panose="020B0A04020102020204" pitchFamily="34" charset="0"/>
              </a:endParaRPr>
            </a:p>
          </p:txBody>
        </p:sp>
      </p:grpSp>
    </p:spTree>
    <p:extLst>
      <p:ext uri="{BB962C8B-B14F-4D97-AF65-F5344CB8AC3E}">
        <p14:creationId xmlns:p14="http://schemas.microsoft.com/office/powerpoint/2010/main" val="1449145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564198"/>
            <a:ext cx="6795247" cy="1258328"/>
          </a:xfrm>
        </p:spPr>
        <p:txBody>
          <a:bodyPr/>
          <a:lstStyle/>
          <a:p>
            <a:r>
              <a:rPr lang="en-US" sz="2800" b="1" dirty="0" smtClean="0"/>
              <a:t>Factors that Impair Executive Functions</a:t>
            </a:r>
            <a:endParaRPr lang="en-US" sz="2800" b="1" dirty="0"/>
          </a:p>
        </p:txBody>
      </p:sp>
      <p:sp>
        <p:nvSpPr>
          <p:cNvPr id="3" name="Content Placeholder 2"/>
          <p:cNvSpPr>
            <a:spLocks noGrp="1"/>
          </p:cNvSpPr>
          <p:nvPr>
            <p:ph idx="1"/>
          </p:nvPr>
        </p:nvSpPr>
        <p:spPr>
          <a:xfrm>
            <a:off x="1062479" y="2148839"/>
            <a:ext cx="2632264" cy="1219201"/>
          </a:xfrm>
        </p:spPr>
        <p:txBody>
          <a:bodyPr numCol="1"/>
          <a:lstStyle/>
          <a:p>
            <a:r>
              <a:rPr lang="en-US" sz="2600" dirty="0" smtClean="0"/>
              <a:t>Stress</a:t>
            </a:r>
          </a:p>
          <a:p>
            <a:r>
              <a:rPr lang="en-US" sz="2600" dirty="0" smtClean="0"/>
              <a:t>Lack of sleep </a:t>
            </a:r>
          </a:p>
          <a:p>
            <a:endParaRPr lang="en-US" sz="2600" dirty="0"/>
          </a:p>
        </p:txBody>
      </p:sp>
      <p:sp>
        <p:nvSpPr>
          <p:cNvPr id="4" name="Content Placeholder 2"/>
          <p:cNvSpPr txBox="1">
            <a:spLocks/>
          </p:cNvSpPr>
          <p:nvPr/>
        </p:nvSpPr>
        <p:spPr>
          <a:xfrm>
            <a:off x="3966934" y="2148839"/>
            <a:ext cx="2830105" cy="1402080"/>
          </a:xfrm>
          <a:prstGeom prst="rect">
            <a:avLst/>
          </a:prstGeom>
        </p:spPr>
        <p:txBody>
          <a:bodyPr numCol="1"/>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dirty="0" smtClean="0"/>
              <a:t>Lack of exercise</a:t>
            </a:r>
          </a:p>
          <a:p>
            <a:r>
              <a:rPr lang="en-US" sz="2600" dirty="0" smtClean="0"/>
              <a:t>Sadness </a:t>
            </a:r>
            <a:endParaRPr lang="en-US" sz="2600" dirty="0"/>
          </a:p>
        </p:txBody>
      </p:sp>
      <p:sp>
        <p:nvSpPr>
          <p:cNvPr id="5" name="Content Placeholder 2"/>
          <p:cNvSpPr txBox="1">
            <a:spLocks/>
          </p:cNvSpPr>
          <p:nvPr/>
        </p:nvSpPr>
        <p:spPr>
          <a:xfrm>
            <a:off x="609599" y="3368040"/>
            <a:ext cx="10972800" cy="2682240"/>
          </a:xfrm>
          <a:prstGeom prst="rect">
            <a:avLst/>
          </a:prstGeom>
          <a:ln w="38100">
            <a:solidFill>
              <a:schemeClr val="tx2">
                <a:lumMod val="60000"/>
                <a:lumOff val="40000"/>
              </a:schemeClr>
            </a:solidFill>
          </a:ln>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charset="0"/>
              <a:buNone/>
            </a:pPr>
            <a:r>
              <a:rPr lang="en-US" sz="2600" i="1" dirty="0" smtClean="0"/>
              <a:t>If we ignore that someone is stressed, lonely, or not healthy because of poor nutrition, lack of sleep or lack of exercise, those unmet needs will work against that person exercising the executive functions s/he needs to function properly at work and at home.  </a:t>
            </a:r>
          </a:p>
          <a:p>
            <a:pPr marL="0" indent="0" algn="r">
              <a:buFont typeface="Arial" charset="0"/>
              <a:buNone/>
            </a:pPr>
            <a:r>
              <a:rPr lang="en-US" sz="2600" i="1" dirty="0" smtClean="0"/>
              <a:t>Adele Diamond</a:t>
            </a:r>
          </a:p>
          <a:p>
            <a:pPr marL="0" indent="0" algn="r">
              <a:buFont typeface="Arial" charset="0"/>
              <a:buNone/>
            </a:pPr>
            <a:r>
              <a:rPr lang="en-US" sz="2600" i="1" dirty="0" smtClean="0"/>
              <a:t>University of British Columbia</a:t>
            </a:r>
          </a:p>
          <a:p>
            <a:pPr marL="0" indent="0" algn="r">
              <a:buFont typeface="Arial" charset="0"/>
              <a:buNone/>
            </a:pPr>
            <a:endParaRPr lang="en-US" sz="2600" i="1" dirty="0" smtClean="0"/>
          </a:p>
        </p:txBody>
      </p:sp>
      <p:sp>
        <p:nvSpPr>
          <p:cNvPr id="6" name="Content Placeholder 2"/>
          <p:cNvSpPr txBox="1">
            <a:spLocks/>
          </p:cNvSpPr>
          <p:nvPr/>
        </p:nvSpPr>
        <p:spPr>
          <a:xfrm>
            <a:off x="7303321" y="2133601"/>
            <a:ext cx="3772795" cy="1051560"/>
          </a:xfrm>
          <a:prstGeom prst="rect">
            <a:avLst/>
          </a:prstGeom>
        </p:spPr>
        <p:txBody>
          <a:bodyPr numCol="1"/>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dirty="0" smtClean="0"/>
              <a:t>Loneliness</a:t>
            </a:r>
          </a:p>
          <a:p>
            <a:r>
              <a:rPr lang="en-US" sz="2600" dirty="0" smtClean="0"/>
              <a:t>Poor nutrition</a:t>
            </a:r>
          </a:p>
          <a:p>
            <a:endParaRPr lang="en-US" sz="2600" dirty="0"/>
          </a:p>
        </p:txBody>
      </p:sp>
    </p:spTree>
    <p:extLst>
      <p:ext uri="{BB962C8B-B14F-4D97-AF65-F5344CB8AC3E}">
        <p14:creationId xmlns:p14="http://schemas.microsoft.com/office/powerpoint/2010/main" val="1920003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How Do we Improve Executive Function Skills? </a:t>
            </a:r>
            <a:endParaRPr lang="en-US" sz="2800" b="1" dirty="0"/>
          </a:p>
        </p:txBody>
      </p:sp>
      <p:sp>
        <p:nvSpPr>
          <p:cNvPr id="3" name="Content Placeholder 2"/>
          <p:cNvSpPr>
            <a:spLocks noGrp="1"/>
          </p:cNvSpPr>
          <p:nvPr>
            <p:ph idx="1"/>
          </p:nvPr>
        </p:nvSpPr>
        <p:spPr>
          <a:xfrm>
            <a:off x="609599" y="1845559"/>
            <a:ext cx="10972800" cy="4326641"/>
          </a:xfrm>
        </p:spPr>
        <p:txBody>
          <a:bodyPr/>
          <a:lstStyle/>
          <a:p>
            <a:endParaRPr lang="en-US" sz="2800" dirty="0" smtClean="0"/>
          </a:p>
          <a:p>
            <a:r>
              <a:rPr lang="en-US" sz="2800" dirty="0" smtClean="0"/>
              <a:t>Work on reducing things that impair executive functions such as stress, lack of connections and lack of sleep  </a:t>
            </a:r>
          </a:p>
          <a:p>
            <a:r>
              <a:rPr lang="en-US" sz="2800" dirty="0" smtClean="0"/>
              <a:t>Find ways to reduce the demands on executive function skills (e.g., change the environment, provide tools to make the task easier --like using a cellphone app for reminders; folders for organizing documents) </a:t>
            </a:r>
            <a:endParaRPr lang="en-US" dirty="0" smtClean="0"/>
          </a:p>
          <a:p>
            <a:pPr>
              <a:buFont typeface="Arial" panose="020B0604020202020204" pitchFamily="34" charset="0"/>
              <a:buChar char="•"/>
            </a:pPr>
            <a:r>
              <a:rPr lang="en-US" sz="2800" dirty="0"/>
              <a:t>Work on explicitly building EF skills:  break them into small steps, train them, challenge them and </a:t>
            </a:r>
            <a:r>
              <a:rPr lang="en-US" sz="2800" dirty="0" smtClean="0"/>
              <a:t>practice them </a:t>
            </a:r>
            <a:r>
              <a:rPr lang="en-US" sz="2800" i="1" dirty="0"/>
              <a:t>in the context in which they will be used</a:t>
            </a:r>
            <a:endParaRPr lang="en-US" sz="2800" dirty="0"/>
          </a:p>
          <a:p>
            <a:pPr>
              <a:buFont typeface="Arial" panose="020B0604020202020204" pitchFamily="34" charset="0"/>
              <a:buChar char="•"/>
            </a:pPr>
            <a:endParaRPr lang="en-US" sz="2800" dirty="0"/>
          </a:p>
        </p:txBody>
      </p:sp>
    </p:spTree>
    <p:extLst>
      <p:ext uri="{BB962C8B-B14F-4D97-AF65-F5344CB8AC3E}">
        <p14:creationId xmlns:p14="http://schemas.microsoft.com/office/powerpoint/2010/main" val="1089339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Key Concepts for Improving Executive Function Skills:  Motivation</a:t>
            </a:r>
            <a:endParaRPr lang="en-US" sz="2800" b="1" dirty="0"/>
          </a:p>
        </p:txBody>
      </p:sp>
      <p:sp>
        <p:nvSpPr>
          <p:cNvPr id="3" name="Content Placeholder 2"/>
          <p:cNvSpPr>
            <a:spLocks noGrp="1"/>
          </p:cNvSpPr>
          <p:nvPr>
            <p:ph idx="1"/>
          </p:nvPr>
        </p:nvSpPr>
        <p:spPr>
          <a:xfrm>
            <a:off x="609599" y="1845559"/>
            <a:ext cx="10972800" cy="4326641"/>
          </a:xfrm>
        </p:spPr>
        <p:txBody>
          <a:bodyPr/>
          <a:lstStyle/>
          <a:p>
            <a:endParaRPr lang="en-US" sz="2800" dirty="0" smtClean="0"/>
          </a:p>
          <a:p>
            <a:r>
              <a:rPr lang="en-US" sz="2800" b="1" dirty="0" smtClean="0"/>
              <a:t>Motivation </a:t>
            </a:r>
            <a:r>
              <a:rPr lang="en-US" sz="2800" dirty="0" smtClean="0"/>
              <a:t>is a critical building block for understanding and addressing executive function weaknesses.  </a:t>
            </a:r>
          </a:p>
          <a:p>
            <a:r>
              <a:rPr lang="en-US" sz="2800" dirty="0" smtClean="0"/>
              <a:t>What motivates adults:</a:t>
            </a:r>
          </a:p>
        </p:txBody>
      </p:sp>
      <p:sp>
        <p:nvSpPr>
          <p:cNvPr id="4" name="Content Placeholder 2"/>
          <p:cNvSpPr txBox="1">
            <a:spLocks/>
          </p:cNvSpPr>
          <p:nvPr/>
        </p:nvSpPr>
        <p:spPr>
          <a:xfrm>
            <a:off x="902458" y="4008879"/>
            <a:ext cx="4743961" cy="2163321"/>
          </a:xfrm>
          <a:prstGeom prst="rect">
            <a:avLst/>
          </a:prstGeom>
        </p:spPr>
        <p:txBody>
          <a:bodyPr numCol="1"/>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smtClean="0"/>
              <a:t>Stress relief</a:t>
            </a:r>
          </a:p>
          <a:p>
            <a:r>
              <a:rPr lang="en-US" sz="2400" dirty="0" smtClean="0"/>
              <a:t>Attainable goals and successes</a:t>
            </a:r>
          </a:p>
          <a:p>
            <a:r>
              <a:rPr lang="en-US" sz="2400" dirty="0" smtClean="0"/>
              <a:t>Short-term, frequent and immediate incentives</a:t>
            </a:r>
          </a:p>
          <a:p>
            <a:r>
              <a:rPr lang="en-US" sz="2400" dirty="0" smtClean="0"/>
              <a:t>Praise for effort </a:t>
            </a:r>
          </a:p>
          <a:p>
            <a:endParaRPr lang="en-US" sz="2600" dirty="0"/>
          </a:p>
        </p:txBody>
      </p:sp>
      <p:sp>
        <p:nvSpPr>
          <p:cNvPr id="5" name="Content Placeholder 2"/>
          <p:cNvSpPr txBox="1">
            <a:spLocks/>
          </p:cNvSpPr>
          <p:nvPr/>
        </p:nvSpPr>
        <p:spPr>
          <a:xfrm>
            <a:off x="5939278" y="3886958"/>
            <a:ext cx="4743961" cy="2163321"/>
          </a:xfrm>
          <a:prstGeom prst="rect">
            <a:avLst/>
          </a:prstGeom>
        </p:spPr>
        <p:txBody>
          <a:bodyPr numCol="1"/>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smtClean="0"/>
              <a:t>Independence and autonomous decision making</a:t>
            </a:r>
          </a:p>
          <a:p>
            <a:r>
              <a:rPr lang="en-US" sz="2400" dirty="0" smtClean="0"/>
              <a:t>Having opinions valued</a:t>
            </a:r>
          </a:p>
          <a:p>
            <a:r>
              <a:rPr lang="en-US" sz="2400" dirty="0" smtClean="0"/>
              <a:t>Deciding/negotiating what support they will need and having it available</a:t>
            </a:r>
            <a:endParaRPr lang="en-US" sz="2400" dirty="0"/>
          </a:p>
        </p:txBody>
      </p:sp>
    </p:spTree>
    <p:extLst>
      <p:ext uri="{BB962C8B-B14F-4D97-AF65-F5344CB8AC3E}">
        <p14:creationId xmlns:p14="http://schemas.microsoft.com/office/powerpoint/2010/main" val="3076854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Key Concepts for Improving Executive Function Skills: Effort </a:t>
            </a:r>
            <a:endParaRPr lang="en-US" sz="2800" b="1" dirty="0"/>
          </a:p>
        </p:txBody>
      </p:sp>
      <p:sp>
        <p:nvSpPr>
          <p:cNvPr id="3" name="Content Placeholder 2"/>
          <p:cNvSpPr>
            <a:spLocks noGrp="1"/>
          </p:cNvSpPr>
          <p:nvPr>
            <p:ph idx="1"/>
          </p:nvPr>
        </p:nvSpPr>
        <p:spPr>
          <a:xfrm>
            <a:off x="609599" y="1845559"/>
            <a:ext cx="10972800" cy="4326641"/>
          </a:xfrm>
        </p:spPr>
        <p:txBody>
          <a:bodyPr/>
          <a:lstStyle/>
          <a:p>
            <a:pPr marL="0" indent="0">
              <a:buNone/>
            </a:pPr>
            <a:r>
              <a:rPr lang="en-US" sz="2800" b="1" dirty="0" smtClean="0"/>
              <a:t>Effort </a:t>
            </a:r>
            <a:r>
              <a:rPr lang="en-US" sz="2800" dirty="0" smtClean="0"/>
              <a:t>expected needs to be consistent with some’s ability to engage in effortful work:</a:t>
            </a:r>
          </a:p>
          <a:p>
            <a:r>
              <a:rPr lang="en-US" sz="2400" dirty="0" smtClean="0"/>
              <a:t>Using </a:t>
            </a:r>
            <a:r>
              <a:rPr lang="en-US" sz="2400" dirty="0" smtClean="0"/>
              <a:t>executive function skills, especially those that are weak, requires significant effort</a:t>
            </a:r>
          </a:p>
          <a:p>
            <a:r>
              <a:rPr lang="en-US" sz="2400" dirty="0" smtClean="0"/>
              <a:t>Results in rapid energy depletion and susceptibility to doing things the way you’ve always done them</a:t>
            </a:r>
          </a:p>
          <a:p>
            <a:r>
              <a:rPr lang="en-US" sz="2400" dirty="0" smtClean="0"/>
              <a:t>Need to modify task demands to match the person’s capacity for effortful work</a:t>
            </a:r>
          </a:p>
        </p:txBody>
      </p:sp>
      <p:graphicFrame>
        <p:nvGraphicFramePr>
          <p:cNvPr id="7" name="Object 2"/>
          <p:cNvGraphicFramePr>
            <a:graphicFrameLocks noChangeAspect="1"/>
          </p:cNvGraphicFramePr>
          <p:nvPr>
            <p:extLst/>
          </p:nvPr>
        </p:nvGraphicFramePr>
        <p:xfrm>
          <a:off x="3596640" y="4903325"/>
          <a:ext cx="4297680" cy="1581468"/>
        </p:xfrm>
        <a:graphic>
          <a:graphicData uri="http://schemas.openxmlformats.org/presentationml/2006/ole">
            <mc:AlternateContent xmlns:mc="http://schemas.openxmlformats.org/markup-compatibility/2006">
              <mc:Choice xmlns:v="urn:schemas-microsoft-com:vml" Requires="v">
                <p:oleObj spid="_x0000_s1031" name="Document" r:id="rId4" imgW="5474219" imgH="1932436" progId="Word.Document.8">
                  <p:embed/>
                </p:oleObj>
              </mc:Choice>
              <mc:Fallback>
                <p:oleObj name="Document" r:id="rId4" imgW="5474219" imgH="193243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6640" y="4903325"/>
                        <a:ext cx="4297680" cy="158146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09515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Key Concepts for Improving Executive </a:t>
            </a:r>
            <a:r>
              <a:rPr lang="en-US" sz="2800" b="1" dirty="0" smtClean="0"/>
              <a:t>Skills</a:t>
            </a:r>
            <a:r>
              <a:rPr lang="en-US" sz="2800" b="1" dirty="0" smtClean="0"/>
              <a:t>:  </a:t>
            </a:r>
            <a:r>
              <a:rPr lang="en-US" sz="2800" b="1" dirty="0" smtClean="0"/>
              <a:t>Short Time Horizons</a:t>
            </a:r>
            <a:endParaRPr lang="en-US" sz="2800" b="1" dirty="0"/>
          </a:p>
        </p:txBody>
      </p:sp>
      <p:sp>
        <p:nvSpPr>
          <p:cNvPr id="3" name="Content Placeholder 2"/>
          <p:cNvSpPr>
            <a:spLocks noGrp="1"/>
          </p:cNvSpPr>
          <p:nvPr>
            <p:ph idx="1"/>
          </p:nvPr>
        </p:nvSpPr>
        <p:spPr>
          <a:xfrm>
            <a:off x="609599" y="1845559"/>
            <a:ext cx="10972800" cy="4326641"/>
          </a:xfrm>
        </p:spPr>
        <p:txBody>
          <a:bodyPr/>
          <a:lstStyle/>
          <a:p>
            <a:endParaRPr lang="en-US" sz="2800" dirty="0" smtClean="0"/>
          </a:p>
          <a:p>
            <a:r>
              <a:rPr lang="en-US" sz="2800" b="1" dirty="0" smtClean="0"/>
              <a:t>Short time horizons </a:t>
            </a:r>
            <a:r>
              <a:rPr lang="en-US" sz="2800" dirty="0" smtClean="0"/>
              <a:t>are </a:t>
            </a:r>
            <a:r>
              <a:rPr lang="en-US" sz="2800" dirty="0" smtClean="0"/>
              <a:t>critical for helping to address executive skill weaknesses:  </a:t>
            </a:r>
          </a:p>
          <a:p>
            <a:pPr lvl="1"/>
            <a:r>
              <a:rPr lang="en-US" sz="2400" dirty="0" smtClean="0"/>
              <a:t>Short time horizons help in reducing stress by making people feel less overwhelmed</a:t>
            </a:r>
          </a:p>
          <a:p>
            <a:pPr lvl="1"/>
            <a:r>
              <a:rPr lang="en-US" sz="2400" dirty="0" smtClean="0"/>
              <a:t>Short time horizons support breaking tasks into small steps </a:t>
            </a:r>
          </a:p>
          <a:p>
            <a:pPr lvl="1"/>
            <a:r>
              <a:rPr lang="en-US" sz="2400" dirty="0" smtClean="0"/>
              <a:t>Small steps with short time horizons are an effective way to build early successes which in turn help to build or sustain motivation</a:t>
            </a:r>
          </a:p>
        </p:txBody>
      </p:sp>
    </p:spTree>
    <p:extLst>
      <p:ext uri="{BB962C8B-B14F-4D97-AF65-F5344CB8AC3E}">
        <p14:creationId xmlns:p14="http://schemas.microsoft.com/office/powerpoint/2010/main" val="4124782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143000"/>
          </a:xfrm>
        </p:spPr>
        <p:txBody>
          <a:bodyPr/>
          <a:lstStyle/>
          <a:p>
            <a:r>
              <a:rPr lang="en-US" sz="3200" b="1" dirty="0" smtClean="0"/>
              <a:t>Key Elements of an </a:t>
            </a:r>
            <a:r>
              <a:rPr lang="en-US" sz="3200" b="1" dirty="0" smtClean="0"/>
              <a:t>ES-Informed </a:t>
            </a:r>
            <a:r>
              <a:rPr lang="en-US" sz="3200" b="1" dirty="0" smtClean="0"/>
              <a:t>Approach</a:t>
            </a:r>
            <a:endParaRPr lang="en-US" sz="3200" dirty="0"/>
          </a:p>
        </p:txBody>
      </p:sp>
      <p:sp>
        <p:nvSpPr>
          <p:cNvPr id="3" name="Content Placeholder 2"/>
          <p:cNvSpPr>
            <a:spLocks noGrp="1"/>
          </p:cNvSpPr>
          <p:nvPr>
            <p:ph idx="1"/>
          </p:nvPr>
        </p:nvSpPr>
        <p:spPr>
          <a:xfrm>
            <a:off x="609599" y="1836963"/>
            <a:ext cx="10972800" cy="4432604"/>
          </a:xfrm>
        </p:spPr>
        <p:txBody>
          <a:bodyPr/>
          <a:lstStyle/>
          <a:p>
            <a:pPr marL="0" indent="0">
              <a:buNone/>
            </a:pPr>
            <a:r>
              <a:rPr lang="en-US" sz="2400" b="1" dirty="0" smtClean="0">
                <a:solidFill>
                  <a:srgbClr val="C00000"/>
                </a:solidFill>
              </a:rPr>
              <a:t>Setting Goals</a:t>
            </a:r>
          </a:p>
          <a:p>
            <a:r>
              <a:rPr lang="en-US" sz="2400" dirty="0"/>
              <a:t>Program expectations for an individual are consistent with their ability to successfully engage in effortful tasks. </a:t>
            </a:r>
          </a:p>
          <a:p>
            <a:r>
              <a:rPr lang="en-US" sz="2400" dirty="0" smtClean="0"/>
              <a:t>Individual g</a:t>
            </a:r>
            <a:r>
              <a:rPr lang="en-US" sz="2400" dirty="0" smtClean="0"/>
              <a:t>oals are </a:t>
            </a:r>
            <a:r>
              <a:rPr lang="en-US" sz="2400" dirty="0"/>
              <a:t>challenging, but achievable and </a:t>
            </a:r>
            <a:r>
              <a:rPr lang="en-US" sz="2400" dirty="0" smtClean="0"/>
              <a:t>meaningful. </a:t>
            </a:r>
            <a:endParaRPr lang="en-US" sz="2400" dirty="0" smtClean="0"/>
          </a:p>
          <a:p>
            <a:r>
              <a:rPr lang="en-US" sz="2400" dirty="0" smtClean="0"/>
              <a:t>Intermediate </a:t>
            </a:r>
            <a:r>
              <a:rPr lang="en-US" sz="2400" dirty="0"/>
              <a:t>goals that have a short time </a:t>
            </a:r>
            <a:r>
              <a:rPr lang="en-US" sz="2400" dirty="0" smtClean="0"/>
              <a:t>horizon are viewed as meaningful and are supported. </a:t>
            </a:r>
          </a:p>
          <a:p>
            <a:pPr marL="0" indent="0">
              <a:buNone/>
            </a:pPr>
            <a:r>
              <a:rPr lang="en-US" sz="2400" b="1" dirty="0" smtClean="0">
                <a:solidFill>
                  <a:srgbClr val="C00000"/>
                </a:solidFill>
              </a:rPr>
              <a:t>Planning</a:t>
            </a:r>
            <a:endParaRPr lang="en-US" sz="2400" b="1" dirty="0" smtClean="0">
              <a:solidFill>
                <a:srgbClr val="C00000"/>
              </a:solidFill>
            </a:endParaRPr>
          </a:p>
          <a:p>
            <a:r>
              <a:rPr lang="en-US" sz="2400" dirty="0" smtClean="0"/>
              <a:t>Plans are individualized and specific.</a:t>
            </a:r>
          </a:p>
          <a:p>
            <a:r>
              <a:rPr lang="en-US" sz="2400" dirty="0" smtClean="0"/>
              <a:t>Plans provide a roadmap </a:t>
            </a:r>
            <a:r>
              <a:rPr lang="en-US" sz="2400" dirty="0"/>
              <a:t>for reaching </a:t>
            </a:r>
            <a:r>
              <a:rPr lang="en-US" sz="2400" dirty="0" smtClean="0"/>
              <a:t>goals</a:t>
            </a:r>
            <a:r>
              <a:rPr lang="en-US" sz="2400" dirty="0"/>
              <a:t>.  </a:t>
            </a:r>
            <a:endParaRPr lang="en-US" sz="2400" dirty="0" smtClean="0"/>
          </a:p>
          <a:p>
            <a:r>
              <a:rPr lang="en-US" sz="2400" dirty="0" smtClean="0"/>
              <a:t>Plans are dynamic, not static.</a:t>
            </a:r>
            <a:endParaRPr lang="en-US" sz="2400" dirty="0"/>
          </a:p>
        </p:txBody>
      </p:sp>
    </p:spTree>
    <p:extLst>
      <p:ext uri="{BB962C8B-B14F-4D97-AF65-F5344CB8AC3E}">
        <p14:creationId xmlns:p14="http://schemas.microsoft.com/office/powerpoint/2010/main" val="1509599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143000"/>
          </a:xfrm>
        </p:spPr>
        <p:txBody>
          <a:bodyPr/>
          <a:lstStyle/>
          <a:p>
            <a:r>
              <a:rPr lang="en-US" sz="3200" b="1" dirty="0" smtClean="0"/>
              <a:t>Key Elements of an </a:t>
            </a:r>
            <a:r>
              <a:rPr lang="en-US" sz="3200" b="1" dirty="0" smtClean="0"/>
              <a:t>ES-Informed </a:t>
            </a:r>
            <a:r>
              <a:rPr lang="en-US" sz="3200" b="1" dirty="0" smtClean="0"/>
              <a:t>Approach</a:t>
            </a:r>
            <a:endParaRPr lang="en-US" sz="3200" dirty="0"/>
          </a:p>
        </p:txBody>
      </p:sp>
      <p:sp>
        <p:nvSpPr>
          <p:cNvPr id="3" name="Content Placeholder 2"/>
          <p:cNvSpPr>
            <a:spLocks noGrp="1"/>
          </p:cNvSpPr>
          <p:nvPr>
            <p:ph idx="1"/>
          </p:nvPr>
        </p:nvSpPr>
        <p:spPr>
          <a:xfrm>
            <a:off x="609599" y="1709963"/>
            <a:ext cx="10972800" cy="4432604"/>
          </a:xfrm>
        </p:spPr>
        <p:txBody>
          <a:bodyPr/>
          <a:lstStyle/>
          <a:p>
            <a:pPr marL="0" indent="0">
              <a:buNone/>
            </a:pPr>
            <a:endParaRPr lang="en-US" sz="2400" b="1" dirty="0" smtClean="0">
              <a:solidFill>
                <a:srgbClr val="C00000"/>
              </a:solidFill>
            </a:endParaRPr>
          </a:p>
          <a:p>
            <a:pPr marL="0" indent="0">
              <a:buNone/>
            </a:pPr>
            <a:r>
              <a:rPr lang="en-US" sz="2400" b="1" dirty="0" smtClean="0">
                <a:solidFill>
                  <a:srgbClr val="C00000"/>
                </a:solidFill>
              </a:rPr>
              <a:t>Action – Providing Supports for Success</a:t>
            </a:r>
          </a:p>
          <a:p>
            <a:r>
              <a:rPr lang="en-US" sz="2400" dirty="0"/>
              <a:t>The program helps individuals to recognize their executive skill strengths and weaknesses and helps them to identify ways to use their strengths to compensate for their weaknesses.  </a:t>
            </a:r>
          </a:p>
          <a:p>
            <a:r>
              <a:rPr lang="en-US" sz="2400" dirty="0" smtClean="0"/>
              <a:t>Coaching </a:t>
            </a:r>
            <a:r>
              <a:rPr lang="en-US" sz="2400" dirty="0"/>
              <a:t>is used to facilitate achievement of a goal and development of skills; coaches act as a guide and facilitator through the stages of the goal-setting process</a:t>
            </a:r>
            <a:r>
              <a:rPr lang="en-US" sz="2400" dirty="0" smtClean="0"/>
              <a:t>.</a:t>
            </a:r>
          </a:p>
          <a:p>
            <a:r>
              <a:rPr lang="en-US" sz="2400" dirty="0"/>
              <a:t>The program helps individuals improve their ability to handle stress and/or helps them to reduce stress in their lives. </a:t>
            </a:r>
            <a:endParaRPr lang="en-US" sz="2400" dirty="0" smtClean="0"/>
          </a:p>
          <a:p>
            <a:endParaRPr lang="en-US" sz="2400" dirty="0"/>
          </a:p>
          <a:p>
            <a:endParaRPr lang="en-US" sz="2400" dirty="0"/>
          </a:p>
        </p:txBody>
      </p:sp>
    </p:spTree>
    <p:extLst>
      <p:ext uri="{BB962C8B-B14F-4D97-AF65-F5344CB8AC3E}">
        <p14:creationId xmlns:p14="http://schemas.microsoft.com/office/powerpoint/2010/main" val="3967113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143000"/>
          </a:xfrm>
        </p:spPr>
        <p:txBody>
          <a:bodyPr/>
          <a:lstStyle/>
          <a:p>
            <a:r>
              <a:rPr lang="en-US" sz="3200" b="1" dirty="0" smtClean="0"/>
              <a:t>Key Elements of an </a:t>
            </a:r>
            <a:r>
              <a:rPr lang="en-US" sz="3200" b="1" dirty="0" smtClean="0"/>
              <a:t>ES-Informed </a:t>
            </a:r>
            <a:r>
              <a:rPr lang="en-US" sz="3200" b="1" dirty="0" smtClean="0"/>
              <a:t>Approach</a:t>
            </a:r>
            <a:endParaRPr lang="en-US" sz="3200" dirty="0"/>
          </a:p>
        </p:txBody>
      </p:sp>
      <p:sp>
        <p:nvSpPr>
          <p:cNvPr id="3" name="Content Placeholder 2"/>
          <p:cNvSpPr>
            <a:spLocks noGrp="1"/>
          </p:cNvSpPr>
          <p:nvPr>
            <p:ph idx="1"/>
          </p:nvPr>
        </p:nvSpPr>
        <p:spPr>
          <a:xfrm>
            <a:off x="609599" y="1709963"/>
            <a:ext cx="10972800" cy="4432604"/>
          </a:xfrm>
        </p:spPr>
        <p:txBody>
          <a:bodyPr/>
          <a:lstStyle/>
          <a:p>
            <a:pPr marL="0" indent="0">
              <a:buNone/>
            </a:pPr>
            <a:r>
              <a:rPr lang="en-US" sz="2400" b="1" dirty="0" smtClean="0">
                <a:solidFill>
                  <a:srgbClr val="C00000"/>
                </a:solidFill>
              </a:rPr>
              <a:t>Action </a:t>
            </a:r>
            <a:r>
              <a:rPr lang="en-US" sz="2400" b="1" dirty="0">
                <a:solidFill>
                  <a:srgbClr val="C00000"/>
                </a:solidFill>
              </a:rPr>
              <a:t>– </a:t>
            </a:r>
            <a:r>
              <a:rPr lang="en-US" sz="2400" b="1" dirty="0" smtClean="0">
                <a:solidFill>
                  <a:srgbClr val="C00000"/>
                </a:solidFill>
              </a:rPr>
              <a:t>Providing Supports </a:t>
            </a:r>
            <a:r>
              <a:rPr lang="en-US" sz="2400" b="1" dirty="0">
                <a:solidFill>
                  <a:srgbClr val="C00000"/>
                </a:solidFill>
              </a:rPr>
              <a:t>for </a:t>
            </a:r>
            <a:r>
              <a:rPr lang="en-US" sz="2400" b="1" dirty="0" smtClean="0">
                <a:solidFill>
                  <a:srgbClr val="C00000"/>
                </a:solidFill>
              </a:rPr>
              <a:t>Success (</a:t>
            </a:r>
            <a:r>
              <a:rPr lang="en-US" sz="2400" b="1" dirty="0" err="1" smtClean="0">
                <a:solidFill>
                  <a:srgbClr val="C00000"/>
                </a:solidFill>
              </a:rPr>
              <a:t>con’t</a:t>
            </a:r>
            <a:r>
              <a:rPr lang="en-US" sz="2400" b="1" dirty="0" smtClean="0">
                <a:solidFill>
                  <a:srgbClr val="C00000"/>
                </a:solidFill>
              </a:rPr>
              <a:t>) </a:t>
            </a:r>
            <a:endParaRPr lang="en-US" sz="2400" b="1" dirty="0">
              <a:solidFill>
                <a:srgbClr val="C00000"/>
              </a:solidFill>
            </a:endParaRPr>
          </a:p>
          <a:p>
            <a:r>
              <a:rPr lang="en-US" sz="2400" dirty="0" smtClean="0"/>
              <a:t>The </a:t>
            </a:r>
            <a:r>
              <a:rPr lang="en-US" sz="2400" dirty="0"/>
              <a:t>program understands and supports strategies for modifying the environment (or the task) to lessen the negative impact of executive skill weaknesses. </a:t>
            </a:r>
          </a:p>
          <a:p>
            <a:r>
              <a:rPr lang="en-US" sz="2400" dirty="0"/>
              <a:t>Opportunities for participants to build executive function skills are built into the program.   </a:t>
            </a:r>
          </a:p>
          <a:p>
            <a:r>
              <a:rPr lang="en-US" sz="2400" dirty="0" smtClean="0"/>
              <a:t>Incentives </a:t>
            </a:r>
            <a:r>
              <a:rPr lang="en-US" sz="2400" dirty="0"/>
              <a:t>are used thoughtfully and systematically to help individuals maintain the effort and motivation needed to work towards achieving a longer-term goal. </a:t>
            </a:r>
            <a:endParaRPr lang="en-US" sz="2400" dirty="0"/>
          </a:p>
          <a:p>
            <a:pPr marL="0" indent="0">
              <a:buNone/>
            </a:pPr>
            <a:r>
              <a:rPr lang="en-US" sz="2400" b="1" dirty="0" smtClean="0">
                <a:solidFill>
                  <a:srgbClr val="C00000"/>
                </a:solidFill>
              </a:rPr>
              <a:t>Review/Revise</a:t>
            </a:r>
            <a:endParaRPr lang="en-US" sz="2400" b="1" dirty="0">
              <a:solidFill>
                <a:srgbClr val="C00000"/>
              </a:solidFill>
            </a:endParaRPr>
          </a:p>
          <a:p>
            <a:r>
              <a:rPr lang="en-US" sz="2400" dirty="0" smtClean="0"/>
              <a:t>Processes for review and reflection are an integral part of the program. </a:t>
            </a:r>
            <a:endParaRPr lang="en-US" sz="2400" dirty="0" smtClean="0"/>
          </a:p>
          <a:p>
            <a:r>
              <a:rPr lang="en-US" sz="2400" dirty="0" smtClean="0"/>
              <a:t>Plans are updated regularly. </a:t>
            </a:r>
            <a:r>
              <a:rPr lang="en-US" sz="2400" dirty="0" smtClean="0"/>
              <a:t> </a:t>
            </a:r>
            <a:endParaRPr lang="en-US" sz="2400" b="1" dirty="0" smtClean="0"/>
          </a:p>
        </p:txBody>
      </p:sp>
    </p:spTree>
    <p:extLst>
      <p:ext uri="{BB962C8B-B14F-4D97-AF65-F5344CB8AC3E}">
        <p14:creationId xmlns:p14="http://schemas.microsoft.com/office/powerpoint/2010/main" val="852848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787152" y="274638"/>
            <a:ext cx="6795247" cy="1258328"/>
          </a:xfrm>
        </p:spPr>
        <p:txBody>
          <a:bodyPr/>
          <a:lstStyle/>
          <a:p>
            <a:r>
              <a:rPr lang="en-US" sz="3600" b="1" dirty="0" smtClean="0"/>
              <a:t>For more information</a:t>
            </a:r>
            <a:endParaRPr lang="en-US" sz="3600" b="1" dirty="0"/>
          </a:p>
        </p:txBody>
      </p:sp>
      <p:sp>
        <p:nvSpPr>
          <p:cNvPr id="5" name="Content Placeholder 2"/>
          <p:cNvSpPr>
            <a:spLocks noGrp="1"/>
          </p:cNvSpPr>
          <p:nvPr>
            <p:ph idx="1"/>
          </p:nvPr>
        </p:nvSpPr>
        <p:spPr>
          <a:xfrm>
            <a:off x="1691639" y="2294966"/>
            <a:ext cx="8884921" cy="2962834"/>
          </a:xfrm>
        </p:spPr>
        <p:txBody>
          <a:bodyPr/>
          <a:lstStyle/>
          <a:p>
            <a:endParaRPr lang="en-US" sz="2400" dirty="0" smtClean="0"/>
          </a:p>
          <a:p>
            <a:r>
              <a:rPr lang="en-US" sz="2800" dirty="0" smtClean="0">
                <a:hlinkClick r:id="rId3"/>
              </a:rPr>
              <a:t>www.buildingbetterprograms.org</a:t>
            </a:r>
            <a:r>
              <a:rPr lang="en-US" sz="2800" dirty="0" smtClean="0"/>
              <a:t> (Executive Function and Webinar Tabs)</a:t>
            </a:r>
          </a:p>
          <a:p>
            <a:r>
              <a:rPr lang="en-US" sz="2800" dirty="0" smtClean="0">
                <a:hlinkClick r:id="rId4"/>
              </a:rPr>
              <a:t>Pavetti@cbpp.org</a:t>
            </a:r>
            <a:r>
              <a:rPr lang="en-US" sz="2800" dirty="0" smtClean="0"/>
              <a:t> </a:t>
            </a:r>
          </a:p>
          <a:p>
            <a:endParaRPr lang="en-US" dirty="0" smtClean="0"/>
          </a:p>
          <a:p>
            <a:pPr marL="0" indent="0">
              <a:buNone/>
            </a:pPr>
            <a:endParaRPr lang="en-US" sz="2400" dirty="0" smtClean="0"/>
          </a:p>
          <a:p>
            <a:pPr marL="0" indent="0">
              <a:buNone/>
            </a:pPr>
            <a:endParaRPr lang="en-US" sz="2400" b="1" dirty="0" smtClean="0"/>
          </a:p>
          <a:p>
            <a:pPr marL="457200" lvl="1" indent="0">
              <a:buNone/>
            </a:pPr>
            <a:endParaRPr lang="en-US" sz="2000" dirty="0"/>
          </a:p>
        </p:txBody>
      </p:sp>
    </p:spTree>
    <p:extLst>
      <p:ext uri="{BB962C8B-B14F-4D97-AF65-F5344CB8AC3E}">
        <p14:creationId xmlns:p14="http://schemas.microsoft.com/office/powerpoint/2010/main" val="193842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274638"/>
            <a:ext cx="6400799" cy="1143000"/>
          </a:xfrm>
        </p:spPr>
        <p:txBody>
          <a:bodyPr/>
          <a:lstStyle/>
          <a:p>
            <a:r>
              <a:rPr lang="en-US" sz="2800" b="1" dirty="0" smtClean="0"/>
              <a:t>Why the Interest in Executive Skills for Adults? </a:t>
            </a:r>
            <a:endParaRPr lang="en-US" sz="2800" b="1" dirty="0"/>
          </a:p>
        </p:txBody>
      </p:sp>
      <p:sp>
        <p:nvSpPr>
          <p:cNvPr id="3" name="Content Placeholder 2"/>
          <p:cNvSpPr>
            <a:spLocks noGrp="1"/>
          </p:cNvSpPr>
          <p:nvPr>
            <p:ph idx="1"/>
          </p:nvPr>
        </p:nvSpPr>
        <p:spPr>
          <a:xfrm>
            <a:off x="609599" y="1918242"/>
            <a:ext cx="10972800" cy="4177757"/>
          </a:xfrm>
        </p:spPr>
        <p:txBody>
          <a:bodyPr/>
          <a:lstStyle/>
          <a:p>
            <a:r>
              <a:rPr lang="en-US" dirty="0" smtClean="0"/>
              <a:t>Modest success, even in the most effective employment programs </a:t>
            </a:r>
          </a:p>
          <a:p>
            <a:r>
              <a:rPr lang="en-US" dirty="0" smtClean="0"/>
              <a:t>Declining employment among single mothers with high school education or less for most of the last 10 years </a:t>
            </a:r>
          </a:p>
          <a:p>
            <a:r>
              <a:rPr lang="en-US" dirty="0" smtClean="0"/>
              <a:t>Cash assistance provided to very few families </a:t>
            </a:r>
          </a:p>
          <a:p>
            <a:r>
              <a:rPr lang="en-US" dirty="0" smtClean="0"/>
              <a:t>Evidence that if we teach “life skills” we can do better</a:t>
            </a:r>
          </a:p>
          <a:p>
            <a:r>
              <a:rPr lang="en-US" dirty="0" smtClean="0"/>
              <a:t>Two-generation concerns:  need to invest in adults to see big improvements in outcomes for kids</a:t>
            </a:r>
          </a:p>
          <a:p>
            <a:endParaRPr lang="en-US" dirty="0" smtClean="0"/>
          </a:p>
        </p:txBody>
      </p:sp>
    </p:spTree>
    <p:extLst>
      <p:ext uri="{BB962C8B-B14F-4D97-AF65-F5344CB8AC3E}">
        <p14:creationId xmlns:p14="http://schemas.microsoft.com/office/powerpoint/2010/main" val="1345744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Evidence that moving in new directions could yield positive results </a:t>
            </a:r>
            <a:endParaRPr lang="en-US" sz="2800" b="1" dirty="0"/>
          </a:p>
        </p:txBody>
      </p:sp>
      <p:pic>
        <p:nvPicPr>
          <p:cNvPr id="3" name="Picture 2"/>
          <p:cNvPicPr>
            <a:picLocks noChangeAspect="1"/>
          </p:cNvPicPr>
          <p:nvPr/>
        </p:nvPicPr>
        <p:blipFill>
          <a:blip r:embed="rId3"/>
          <a:stretch>
            <a:fillRect/>
          </a:stretch>
        </p:blipFill>
        <p:spPr>
          <a:xfrm>
            <a:off x="1524000" y="2014539"/>
            <a:ext cx="9540240" cy="4352921"/>
          </a:xfrm>
          <a:prstGeom prst="rect">
            <a:avLst/>
          </a:prstGeom>
        </p:spPr>
      </p:pic>
    </p:spTree>
    <p:extLst>
      <p:ext uri="{BB962C8B-B14F-4D97-AF65-F5344CB8AC3E}">
        <p14:creationId xmlns:p14="http://schemas.microsoft.com/office/powerpoint/2010/main" val="1817311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400" b="1" dirty="0" smtClean="0"/>
              <a:t>Impetus for applying executive function principles to programs for disadvantaged </a:t>
            </a:r>
            <a:r>
              <a:rPr lang="en-US" sz="2400" b="1" i="1" dirty="0" smtClean="0">
                <a:solidFill>
                  <a:srgbClr val="C00000"/>
                </a:solidFill>
              </a:rPr>
              <a:t>adults</a:t>
            </a:r>
            <a:r>
              <a:rPr lang="en-US" sz="2400" b="1" dirty="0" smtClean="0"/>
              <a:t> comes out of a concern for improving outcomes for children</a:t>
            </a:r>
            <a:endParaRPr lang="en-US" sz="2400" b="1" dirty="0"/>
          </a:p>
        </p:txBody>
      </p:sp>
      <p:sp>
        <p:nvSpPr>
          <p:cNvPr id="3" name="Content Placeholder 2"/>
          <p:cNvSpPr>
            <a:spLocks noGrp="1"/>
          </p:cNvSpPr>
          <p:nvPr>
            <p:ph idx="1"/>
          </p:nvPr>
        </p:nvSpPr>
        <p:spPr>
          <a:xfrm>
            <a:off x="609599" y="1845559"/>
            <a:ext cx="10972800" cy="4109763"/>
          </a:xfrm>
        </p:spPr>
        <p:txBody>
          <a:bodyPr/>
          <a:lstStyle/>
          <a:p>
            <a:pPr>
              <a:buFont typeface="Arial" panose="020B0604020202020204" pitchFamily="34" charset="0"/>
              <a:buChar char="•"/>
            </a:pPr>
            <a:r>
              <a:rPr lang="en-US" sz="2800" b="1" dirty="0" smtClean="0"/>
              <a:t>Theory </a:t>
            </a:r>
            <a:r>
              <a:rPr lang="en-US" sz="2800" b="1" dirty="0"/>
              <a:t>of </a:t>
            </a:r>
            <a:r>
              <a:rPr lang="en-US" sz="2800" b="1" dirty="0" smtClean="0"/>
              <a:t>Change Supporting A Focus on Adults</a:t>
            </a:r>
          </a:p>
          <a:p>
            <a:pPr marL="0" indent="0">
              <a:buNone/>
            </a:pPr>
            <a:r>
              <a:rPr lang="en-US" sz="2000" dirty="0" smtClean="0"/>
              <a:t>	</a:t>
            </a:r>
            <a:r>
              <a:rPr lang="en-US" sz="2400" dirty="0" smtClean="0">
                <a:hlinkClick r:id="rId3"/>
              </a:rPr>
              <a:t>Frontiers of Innovation, Center on the Developing Child at Harvard University</a:t>
            </a:r>
            <a:endParaRPr lang="en-US" sz="2400" dirty="0" smtClean="0"/>
          </a:p>
          <a:p>
            <a:pPr lvl="1">
              <a:spcBef>
                <a:spcPts val="1000"/>
              </a:spcBef>
              <a:buFont typeface="Arial" panose="020B0604020202020204" pitchFamily="34" charset="0"/>
              <a:buChar char="•"/>
            </a:pPr>
            <a:r>
              <a:rPr lang="en-US" sz="2000" dirty="0" smtClean="0"/>
              <a:t>Protecting </a:t>
            </a:r>
            <a:r>
              <a:rPr lang="en-US" sz="2000" dirty="0"/>
              <a:t>children from the impacts </a:t>
            </a:r>
            <a:r>
              <a:rPr lang="en-US" sz="2000" dirty="0" smtClean="0"/>
              <a:t>of toxic stress requires </a:t>
            </a:r>
            <a:r>
              <a:rPr lang="en-US" sz="2000" dirty="0">
                <a:solidFill>
                  <a:srgbClr val="C00000"/>
                </a:solidFill>
              </a:rPr>
              <a:t>selective skill building</a:t>
            </a:r>
            <a:r>
              <a:rPr lang="en-US" sz="2000" dirty="0"/>
              <a:t>—not simply the provision of information and support—</a:t>
            </a:r>
            <a:r>
              <a:rPr lang="en-US" sz="2000" dirty="0">
                <a:solidFill>
                  <a:srgbClr val="C00000"/>
                </a:solidFill>
              </a:rPr>
              <a:t>for the adults who care for them</a:t>
            </a:r>
            <a:r>
              <a:rPr lang="en-US" sz="2000" dirty="0"/>
              <a:t>; </a:t>
            </a:r>
            <a:endParaRPr lang="en-US" sz="2000" dirty="0" smtClean="0"/>
          </a:p>
          <a:p>
            <a:pPr lvl="1">
              <a:spcBef>
                <a:spcPts val="1000"/>
              </a:spcBef>
              <a:buFont typeface="Arial" panose="020B0604020202020204" pitchFamily="34" charset="0"/>
              <a:buChar char="•"/>
            </a:pPr>
            <a:r>
              <a:rPr lang="en-US" sz="2000" dirty="0" smtClean="0"/>
              <a:t>Interventions </a:t>
            </a:r>
            <a:r>
              <a:rPr lang="en-US" sz="2000" dirty="0"/>
              <a:t>that improve the caregiving environment by </a:t>
            </a:r>
            <a:r>
              <a:rPr lang="en-US" sz="2000" dirty="0">
                <a:solidFill>
                  <a:srgbClr val="C00000"/>
                </a:solidFill>
              </a:rPr>
              <a:t>strengthening </a:t>
            </a:r>
            <a:r>
              <a:rPr lang="en-US" sz="2000" dirty="0" smtClean="0">
                <a:solidFill>
                  <a:srgbClr val="C00000"/>
                </a:solidFill>
              </a:rPr>
              <a:t>the executive function and self-regulation skills</a:t>
            </a:r>
            <a:r>
              <a:rPr lang="en-US" sz="2000" dirty="0" smtClean="0"/>
              <a:t> will </a:t>
            </a:r>
            <a:r>
              <a:rPr lang="en-US" sz="2000" dirty="0"/>
              <a:t>also enhance their employability, thereby providing an opportunity to augment child outcomes by strengthening the economic and social stability of the family; </a:t>
            </a:r>
            <a:r>
              <a:rPr lang="en-US" sz="2000" dirty="0" smtClean="0"/>
              <a:t>and</a:t>
            </a:r>
          </a:p>
          <a:p>
            <a:pPr lvl="1">
              <a:spcBef>
                <a:spcPts val="1000"/>
              </a:spcBef>
              <a:buFont typeface="Arial" panose="020B0604020202020204" pitchFamily="34" charset="0"/>
              <a:buChar char="•"/>
            </a:pPr>
            <a:r>
              <a:rPr lang="en-US" sz="2000" dirty="0" smtClean="0"/>
              <a:t>Community-based </a:t>
            </a:r>
            <a:r>
              <a:rPr lang="en-US" sz="2000" dirty="0"/>
              <a:t>initiatives and </a:t>
            </a:r>
            <a:r>
              <a:rPr lang="en-US" sz="2000" dirty="0">
                <a:solidFill>
                  <a:srgbClr val="C00000"/>
                </a:solidFill>
              </a:rPr>
              <a:t>broad-based, systems approaches </a:t>
            </a:r>
            <a:r>
              <a:rPr lang="en-US" sz="2000" dirty="0"/>
              <a:t>are likely to be more effective in promoting healthy development and reducing intergenerational disparities if they focus explicitly on strengthening neighborhood-level resources and capacities that buffer young children from the adverse impacts </a:t>
            </a:r>
            <a:r>
              <a:rPr lang="en-US" sz="2000" dirty="0" smtClean="0"/>
              <a:t>of toxic stress.   </a:t>
            </a:r>
            <a:endParaRPr lang="en-US" sz="2800" dirty="0"/>
          </a:p>
        </p:txBody>
      </p:sp>
    </p:spTree>
    <p:extLst>
      <p:ext uri="{BB962C8B-B14F-4D97-AF65-F5344CB8AC3E}">
        <p14:creationId xmlns:p14="http://schemas.microsoft.com/office/powerpoint/2010/main" val="3922021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548958"/>
            <a:ext cx="6795247" cy="1258328"/>
          </a:xfrm>
        </p:spPr>
        <p:txBody>
          <a:bodyPr/>
          <a:lstStyle/>
          <a:p>
            <a:r>
              <a:rPr lang="en-US" sz="2800" b="1" dirty="0" smtClean="0"/>
              <a:t>Why Executive Skills Matter</a:t>
            </a:r>
            <a:endParaRPr lang="en-US" sz="2800" b="1" dirty="0"/>
          </a:p>
        </p:txBody>
      </p:sp>
      <p:sp>
        <p:nvSpPr>
          <p:cNvPr id="3" name="Content Placeholder 2"/>
          <p:cNvSpPr>
            <a:spLocks noGrp="1"/>
          </p:cNvSpPr>
          <p:nvPr>
            <p:ph idx="1"/>
          </p:nvPr>
        </p:nvSpPr>
        <p:spPr>
          <a:xfrm>
            <a:off x="502919" y="2072640"/>
            <a:ext cx="10972800" cy="3794760"/>
          </a:xfrm>
        </p:spPr>
        <p:txBody>
          <a:bodyPr/>
          <a:lstStyle/>
          <a:p>
            <a:pPr marL="0" indent="0">
              <a:buNone/>
            </a:pPr>
            <a:r>
              <a:rPr lang="en-US" dirty="0" smtClean="0"/>
              <a:t>Executive Function skills are critical for: </a:t>
            </a:r>
          </a:p>
          <a:p>
            <a:r>
              <a:rPr lang="en-US" sz="2800" dirty="0" smtClean="0"/>
              <a:t>Job success – poor executive functions lead to poor productivity and difficulty finding and keeping a job (Prince et al. 2007) </a:t>
            </a:r>
          </a:p>
          <a:p>
            <a:r>
              <a:rPr lang="en-US" sz="2800" dirty="0" smtClean="0"/>
              <a:t>Cognitive, social, and psychological development</a:t>
            </a:r>
          </a:p>
          <a:p>
            <a:r>
              <a:rPr lang="en-US" sz="2800" dirty="0" smtClean="0"/>
              <a:t>Success in school and in life</a:t>
            </a:r>
          </a:p>
          <a:p>
            <a:r>
              <a:rPr lang="en-US" sz="2800" dirty="0" smtClean="0"/>
              <a:t>For mental and physical health</a:t>
            </a:r>
          </a:p>
          <a:p>
            <a:endParaRPr lang="en-US" sz="2800" dirty="0"/>
          </a:p>
          <a:p>
            <a:endParaRPr lang="en-US" dirty="0" smtClean="0"/>
          </a:p>
          <a:p>
            <a:pPr marL="0" indent="0">
              <a:buNone/>
            </a:pPr>
            <a:endParaRPr lang="en-US" sz="2400" dirty="0" smtClean="0"/>
          </a:p>
          <a:p>
            <a:pPr marL="0" indent="0">
              <a:buNone/>
            </a:pPr>
            <a:endParaRPr lang="en-US" sz="2400" b="1" dirty="0" smtClean="0"/>
          </a:p>
          <a:p>
            <a:pPr marL="457200" lvl="1" indent="0">
              <a:buNone/>
            </a:pPr>
            <a:endParaRPr lang="en-US" sz="2000" dirty="0"/>
          </a:p>
        </p:txBody>
      </p:sp>
    </p:spTree>
    <p:extLst>
      <p:ext uri="{BB962C8B-B14F-4D97-AF65-F5344CB8AC3E}">
        <p14:creationId xmlns:p14="http://schemas.microsoft.com/office/powerpoint/2010/main" val="1584546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548958"/>
            <a:ext cx="6795247" cy="1258328"/>
          </a:xfrm>
        </p:spPr>
        <p:txBody>
          <a:bodyPr/>
          <a:lstStyle/>
          <a:p>
            <a:r>
              <a:rPr lang="en-US" sz="2800" b="1" dirty="0" smtClean="0"/>
              <a:t>What are Executive Skills?</a:t>
            </a:r>
            <a:endParaRPr lang="en-US" sz="2800" b="1" dirty="0"/>
          </a:p>
        </p:txBody>
      </p:sp>
      <p:sp>
        <p:nvSpPr>
          <p:cNvPr id="3" name="Content Placeholder 2"/>
          <p:cNvSpPr>
            <a:spLocks noGrp="1"/>
          </p:cNvSpPr>
          <p:nvPr>
            <p:ph idx="1"/>
          </p:nvPr>
        </p:nvSpPr>
        <p:spPr>
          <a:xfrm>
            <a:off x="502919" y="2072639"/>
            <a:ext cx="10972800" cy="4044527"/>
          </a:xfrm>
        </p:spPr>
        <p:txBody>
          <a:bodyPr/>
          <a:lstStyle/>
          <a:p>
            <a:pPr marL="0" indent="0">
              <a:buNone/>
            </a:pPr>
            <a:r>
              <a:rPr lang="en-US" sz="2800" b="1" dirty="0" smtClean="0"/>
              <a:t>One definition:  </a:t>
            </a:r>
            <a:r>
              <a:rPr lang="en-US" sz="2800" dirty="0" smtClean="0"/>
              <a:t>conscious control of what we think and do; neurocognitive processes involved in goal-directed behavior  (Phil D. </a:t>
            </a:r>
            <a:r>
              <a:rPr lang="en-US" sz="2800" dirty="0" err="1" smtClean="0"/>
              <a:t>Zelazo</a:t>
            </a:r>
            <a:r>
              <a:rPr lang="en-US" sz="2800" dirty="0" smtClean="0"/>
              <a:t>, Ph.D., Neuroscientist, University of Minnesota)</a:t>
            </a:r>
          </a:p>
          <a:p>
            <a:pPr marL="0" indent="0">
              <a:buNone/>
            </a:pPr>
            <a:endParaRPr lang="en-US" sz="2800" dirty="0" smtClean="0"/>
          </a:p>
          <a:p>
            <a:pPr marL="0" indent="0">
              <a:buNone/>
            </a:pPr>
            <a:r>
              <a:rPr lang="en-US" sz="2800" dirty="0" smtClean="0"/>
              <a:t>Useful to think of executive function as having two dimensions:</a:t>
            </a:r>
          </a:p>
          <a:p>
            <a:r>
              <a:rPr lang="en-US" sz="2800" b="1" dirty="0" smtClean="0"/>
              <a:t>Process dimension:  </a:t>
            </a:r>
            <a:r>
              <a:rPr lang="en-US" sz="2800" dirty="0"/>
              <a:t>T</a:t>
            </a:r>
            <a:r>
              <a:rPr lang="en-US" sz="2800" dirty="0" smtClean="0"/>
              <a:t>he steps we go through to achieve a goal </a:t>
            </a:r>
          </a:p>
          <a:p>
            <a:r>
              <a:rPr lang="en-US" sz="2800" b="1" dirty="0" smtClean="0"/>
              <a:t>Skill dimension:  </a:t>
            </a:r>
            <a:r>
              <a:rPr lang="en-US" sz="2800" dirty="0" smtClean="0"/>
              <a:t>The skills we draw on at each stage of the process in order to be successful</a:t>
            </a:r>
            <a:endParaRPr lang="en-US" sz="2800" dirty="0"/>
          </a:p>
          <a:p>
            <a:endParaRPr lang="en-US" dirty="0" smtClean="0"/>
          </a:p>
          <a:p>
            <a:pPr marL="0" indent="0">
              <a:buNone/>
            </a:pPr>
            <a:endParaRPr lang="en-US" sz="2400" dirty="0" smtClean="0"/>
          </a:p>
          <a:p>
            <a:pPr marL="0" indent="0">
              <a:buNone/>
            </a:pPr>
            <a:endParaRPr lang="en-US" sz="2400" b="1" dirty="0" smtClean="0"/>
          </a:p>
          <a:p>
            <a:pPr marL="457200" lvl="1" indent="0">
              <a:buNone/>
            </a:pPr>
            <a:endParaRPr lang="en-US" sz="2000" dirty="0"/>
          </a:p>
        </p:txBody>
      </p:sp>
    </p:spTree>
    <p:extLst>
      <p:ext uri="{BB962C8B-B14F-4D97-AF65-F5344CB8AC3E}">
        <p14:creationId xmlns:p14="http://schemas.microsoft.com/office/powerpoint/2010/main" val="3736149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An Executive Function Framework</a:t>
            </a:r>
            <a:r>
              <a:rPr lang="en-US" sz="3600" b="1" dirty="0"/>
              <a:t/>
            </a:r>
            <a:br>
              <a:rPr lang="en-US" sz="3600" b="1" dirty="0"/>
            </a:br>
            <a:r>
              <a:rPr lang="en-US" sz="2000" b="1" dirty="0" smtClean="0"/>
              <a:t>Phil D. Zelazo, </a:t>
            </a:r>
            <a:r>
              <a:rPr lang="en-US" sz="2000" b="1" dirty="0"/>
              <a:t>Neuroscientist, University of </a:t>
            </a:r>
            <a:r>
              <a:rPr lang="en-US" sz="2000" b="1" dirty="0" smtClean="0"/>
              <a:t>Minnesota</a:t>
            </a:r>
            <a:endParaRPr lang="en-US" sz="2000" dirty="0"/>
          </a:p>
        </p:txBody>
      </p:sp>
      <p:pic>
        <p:nvPicPr>
          <p:cNvPr id="13" name="Picture 12"/>
          <p:cNvPicPr>
            <a:picLocks noChangeAspect="1"/>
          </p:cNvPicPr>
          <p:nvPr/>
        </p:nvPicPr>
        <p:blipFill>
          <a:blip r:embed="rId3"/>
          <a:stretch>
            <a:fillRect/>
          </a:stretch>
        </p:blipFill>
        <p:spPr>
          <a:xfrm>
            <a:off x="3025140" y="1961390"/>
            <a:ext cx="7467600" cy="4391150"/>
          </a:xfrm>
          <a:prstGeom prst="rect">
            <a:avLst/>
          </a:prstGeom>
        </p:spPr>
      </p:pic>
    </p:spTree>
    <p:extLst>
      <p:ext uri="{BB962C8B-B14F-4D97-AF65-F5344CB8AC3E}">
        <p14:creationId xmlns:p14="http://schemas.microsoft.com/office/powerpoint/2010/main" val="1492905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Executive Skills  </a:t>
            </a:r>
            <a:r>
              <a:rPr lang="en-US" sz="2800" b="1" dirty="0"/>
              <a:t/>
            </a:r>
            <a:br>
              <a:rPr lang="en-US" sz="2800" b="1" dirty="0"/>
            </a:br>
            <a:r>
              <a:rPr lang="en-US" sz="2000" b="1" dirty="0" smtClean="0"/>
              <a:t>Peg Dawson and Richard </a:t>
            </a:r>
            <a:r>
              <a:rPr lang="en-US" sz="2000" b="1" dirty="0" err="1" smtClean="0"/>
              <a:t>Guare</a:t>
            </a:r>
            <a:r>
              <a:rPr lang="en-US" sz="2000" b="1" dirty="0" smtClean="0"/>
              <a:t>, Mental Health Practitioners and Authors </a:t>
            </a:r>
            <a:endParaRPr lang="en-US" sz="2000" b="1" dirty="0"/>
          </a:p>
        </p:txBody>
      </p:sp>
      <p:sp>
        <p:nvSpPr>
          <p:cNvPr id="3" name="Content Placeholder 2"/>
          <p:cNvSpPr>
            <a:spLocks noGrp="1"/>
          </p:cNvSpPr>
          <p:nvPr>
            <p:ph idx="1"/>
          </p:nvPr>
        </p:nvSpPr>
        <p:spPr>
          <a:xfrm>
            <a:off x="609599" y="1845560"/>
            <a:ext cx="10972800" cy="4660748"/>
          </a:xfrm>
        </p:spPr>
        <p:txBody>
          <a:bodyPr/>
          <a:lstStyle/>
          <a:p>
            <a:pPr marL="0" indent="0">
              <a:buNone/>
            </a:pPr>
            <a:r>
              <a:rPr lang="en-US" sz="2800" b="1" dirty="0" smtClean="0"/>
              <a:t>     </a:t>
            </a:r>
          </a:p>
        </p:txBody>
      </p:sp>
      <p:sp>
        <p:nvSpPr>
          <p:cNvPr id="4" name="Title 1"/>
          <p:cNvSpPr txBox="1">
            <a:spLocks/>
          </p:cNvSpPr>
          <p:nvPr/>
        </p:nvSpPr>
        <p:spPr bwMode="auto">
          <a:xfrm>
            <a:off x="609599" y="2042614"/>
            <a:ext cx="5115744" cy="3317633"/>
          </a:xfrm>
          <a:prstGeom prst="rect">
            <a:avLst/>
          </a:prstGeom>
          <a:noFill/>
          <a:ln w="9525">
            <a:solidFill>
              <a:schemeClr val="tx1"/>
            </a:solidFill>
            <a:miter lim="800000"/>
            <a:headEnd/>
            <a:tailEnd/>
          </a:ln>
        </p:spPr>
        <p:txBody>
          <a:bodyPr/>
          <a:lstStyle/>
          <a:p>
            <a:pPr algn="ctr"/>
            <a:r>
              <a:rPr lang="en-US" sz="1600" b="1" dirty="0" smtClean="0"/>
              <a:t>Skills Involving Thinking (Cognition)</a:t>
            </a:r>
            <a:endParaRPr lang="en-US" sz="1600" dirty="0" smtClean="0"/>
          </a:p>
          <a:p>
            <a:pPr lvl="0"/>
            <a:r>
              <a:rPr lang="en-US" sz="1400" b="1" dirty="0" smtClean="0"/>
              <a:t>Working </a:t>
            </a:r>
            <a:r>
              <a:rPr lang="en-US" sz="1400" b="1" dirty="0"/>
              <a:t>memory:  </a:t>
            </a:r>
            <a:r>
              <a:rPr lang="en-US" sz="1400" dirty="0"/>
              <a:t>Ability to hold information in memory while performing complex tasks; incorporates ability to draw on past learning or experience to apply to current situations</a:t>
            </a:r>
          </a:p>
          <a:p>
            <a:pPr lvl="0"/>
            <a:r>
              <a:rPr lang="en-US" sz="1400" b="1" dirty="0"/>
              <a:t>Planning/prioritization:  </a:t>
            </a:r>
            <a:r>
              <a:rPr lang="en-US" sz="1400" dirty="0"/>
              <a:t>The ability to create a roadmap to reach a goal or to complete a task; making decisions about what’s important to focus on </a:t>
            </a:r>
          </a:p>
          <a:p>
            <a:pPr lvl="0"/>
            <a:r>
              <a:rPr lang="en-US" sz="1400" b="1" dirty="0"/>
              <a:t>Organization:  </a:t>
            </a:r>
            <a:r>
              <a:rPr lang="en-US" sz="1400" dirty="0"/>
              <a:t>The ability to create and maintain systems to keep track of information or materials</a:t>
            </a:r>
          </a:p>
          <a:p>
            <a:pPr lvl="0"/>
            <a:r>
              <a:rPr lang="en-US" sz="1400" b="1" dirty="0"/>
              <a:t>Time management:  </a:t>
            </a:r>
            <a:r>
              <a:rPr lang="en-US" sz="1400" dirty="0"/>
              <a:t>The capacity to estimate how much time one has, how to allocate it, and how to stay within time limits and deadlines</a:t>
            </a:r>
          </a:p>
          <a:p>
            <a:pPr lvl="0"/>
            <a:r>
              <a:rPr lang="en-US" sz="1400" b="1" dirty="0"/>
              <a:t>Metacognition:  </a:t>
            </a:r>
            <a:r>
              <a:rPr lang="en-US" sz="1400" dirty="0"/>
              <a:t>The ability to monitor oneself; ability to ask oneself – how am I doing or how did I do?  </a:t>
            </a:r>
          </a:p>
        </p:txBody>
      </p:sp>
      <p:sp>
        <p:nvSpPr>
          <p:cNvPr id="5" name="Title 1"/>
          <p:cNvSpPr txBox="1">
            <a:spLocks/>
          </p:cNvSpPr>
          <p:nvPr/>
        </p:nvSpPr>
        <p:spPr bwMode="auto">
          <a:xfrm>
            <a:off x="6323565" y="2042614"/>
            <a:ext cx="5258834" cy="3587721"/>
          </a:xfrm>
          <a:prstGeom prst="rect">
            <a:avLst/>
          </a:prstGeom>
          <a:noFill/>
          <a:ln w="9525">
            <a:solidFill>
              <a:schemeClr val="tx1"/>
            </a:solidFill>
            <a:miter lim="800000"/>
            <a:headEnd/>
            <a:tailEnd/>
          </a:ln>
        </p:spPr>
        <p:txBody>
          <a:bodyPr/>
          <a:lstStyle/>
          <a:p>
            <a:pPr algn="ctr"/>
            <a:r>
              <a:rPr lang="en-US" sz="1400" b="1" dirty="0"/>
              <a:t>Skills Involving Doing (Behavior)</a:t>
            </a:r>
            <a:endParaRPr lang="en-US" sz="1400" dirty="0"/>
          </a:p>
          <a:p>
            <a:pPr lvl="0"/>
            <a:r>
              <a:rPr lang="en-US" sz="1400" b="1" dirty="0"/>
              <a:t>Response Inhibition:  </a:t>
            </a:r>
            <a:r>
              <a:rPr lang="en-US" sz="1400" dirty="0"/>
              <a:t>Capacity to think before you act</a:t>
            </a:r>
          </a:p>
          <a:p>
            <a:pPr lvl="0"/>
            <a:r>
              <a:rPr lang="en-US" sz="1400" b="1" dirty="0"/>
              <a:t>Emotional control:  </a:t>
            </a:r>
            <a:r>
              <a:rPr lang="en-US" sz="1400" dirty="0"/>
              <a:t>The ability to manage emotions to achieve goals, complete tasks, or control and direct behavior</a:t>
            </a:r>
          </a:p>
          <a:p>
            <a:pPr lvl="0"/>
            <a:r>
              <a:rPr lang="en-US" sz="1400" b="1" dirty="0"/>
              <a:t>Sustained attention:  </a:t>
            </a:r>
            <a:r>
              <a:rPr lang="en-US" sz="1400" dirty="0"/>
              <a:t>The capacity to keep paying attention to a situation or task in spite of distractibility, fatigue or boredom</a:t>
            </a:r>
          </a:p>
          <a:p>
            <a:pPr lvl="0"/>
            <a:r>
              <a:rPr lang="en-US" sz="1400" b="1" dirty="0"/>
              <a:t>Task initiation:  </a:t>
            </a:r>
            <a:r>
              <a:rPr lang="en-US" sz="1400" dirty="0"/>
              <a:t>The ability to begin a task or activity without undue procrastination and to independently generate ideas, responses, or problem-solving strategies.  </a:t>
            </a:r>
          </a:p>
          <a:p>
            <a:pPr lvl="0"/>
            <a:r>
              <a:rPr lang="en-US" sz="1400" b="1" dirty="0"/>
              <a:t>Goal-directed persistence:  </a:t>
            </a:r>
            <a:r>
              <a:rPr lang="en-US" sz="1400" dirty="0"/>
              <a:t>The capacity to have a goal, follow through to the completion of the goal, and not be distracted by competing interests</a:t>
            </a:r>
          </a:p>
          <a:p>
            <a:pPr lvl="0"/>
            <a:r>
              <a:rPr lang="en-US" sz="1400" b="1" dirty="0"/>
              <a:t>Cognitive flexibility:  </a:t>
            </a:r>
            <a:r>
              <a:rPr lang="en-US" sz="1400" dirty="0"/>
              <a:t>The ability to revise plans in the face of obstacles, setbacks, new information, or </a:t>
            </a:r>
            <a:r>
              <a:rPr lang="en-US" sz="1400" dirty="0" smtClean="0"/>
              <a:t>mistakes</a:t>
            </a:r>
          </a:p>
          <a:p>
            <a:r>
              <a:rPr lang="en-US" sz="1400" b="1" dirty="0" smtClean="0"/>
              <a:t>Stress tolerance:  </a:t>
            </a:r>
            <a:r>
              <a:rPr lang="en-US" sz="1400" dirty="0"/>
              <a:t>the ability to thrive in stressful situations and to cope with uncertainty, change, and performance demands.</a:t>
            </a:r>
          </a:p>
          <a:p>
            <a:pPr lvl="0"/>
            <a:endParaRPr lang="en-US" sz="1400" b="1" dirty="0"/>
          </a:p>
        </p:txBody>
      </p:sp>
      <p:sp>
        <p:nvSpPr>
          <p:cNvPr id="6" name="TextBox 5"/>
          <p:cNvSpPr txBox="1"/>
          <p:nvPr/>
        </p:nvSpPr>
        <p:spPr>
          <a:xfrm>
            <a:off x="777240" y="5838301"/>
            <a:ext cx="9281160" cy="369332"/>
          </a:xfrm>
          <a:prstGeom prst="rect">
            <a:avLst/>
          </a:prstGeom>
          <a:noFill/>
        </p:spPr>
        <p:txBody>
          <a:bodyPr wrap="square" rtlCol="0">
            <a:spAutoFit/>
          </a:bodyPr>
          <a:lstStyle/>
          <a:p>
            <a:r>
              <a:rPr lang="en-US" dirty="0" smtClean="0"/>
              <a:t>From:  </a:t>
            </a:r>
            <a:r>
              <a:rPr lang="en-US" i="1" dirty="0" smtClean="0"/>
              <a:t>Smart but Scattered </a:t>
            </a:r>
            <a:r>
              <a:rPr lang="en-US" dirty="0" smtClean="0"/>
              <a:t>by Peg Dawson, </a:t>
            </a:r>
            <a:r>
              <a:rPr lang="en-US" dirty="0" err="1" smtClean="0"/>
              <a:t>Ed.D</a:t>
            </a:r>
            <a:r>
              <a:rPr lang="en-US" dirty="0" smtClean="0"/>
              <a:t>. and Richard </a:t>
            </a:r>
            <a:r>
              <a:rPr lang="en-US" dirty="0" err="1" smtClean="0"/>
              <a:t>Guare</a:t>
            </a:r>
            <a:r>
              <a:rPr lang="en-US" dirty="0" smtClean="0"/>
              <a:t>, Ph.D., 2009</a:t>
            </a:r>
            <a:endParaRPr lang="en-US" dirty="0"/>
          </a:p>
        </p:txBody>
      </p:sp>
    </p:spTree>
    <p:extLst>
      <p:ext uri="{BB962C8B-B14F-4D97-AF65-F5344CB8AC3E}">
        <p14:creationId xmlns:p14="http://schemas.microsoft.com/office/powerpoint/2010/main" val="1827316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152" y="274638"/>
            <a:ext cx="6795247" cy="1258328"/>
          </a:xfrm>
        </p:spPr>
        <p:txBody>
          <a:bodyPr/>
          <a:lstStyle/>
          <a:p>
            <a:r>
              <a:rPr lang="en-US" sz="2800" b="1" dirty="0" smtClean="0"/>
              <a:t>Executive Function Processes and Skills Are Interconnected </a:t>
            </a:r>
            <a:br>
              <a:rPr lang="en-US" sz="2800" b="1" dirty="0" smtClean="0"/>
            </a:br>
            <a:r>
              <a:rPr lang="en-US" sz="2000" b="1" dirty="0" smtClean="0"/>
              <a:t>Silvia Bunge, Neuroscientist, University of California at Berkley</a:t>
            </a:r>
            <a:endParaRPr lang="en-US" sz="2000" dirty="0"/>
          </a:p>
        </p:txBody>
      </p:sp>
      <p:grpSp>
        <p:nvGrpSpPr>
          <p:cNvPr id="4" name="Group 3"/>
          <p:cNvGrpSpPr>
            <a:grpSpLocks/>
          </p:cNvGrpSpPr>
          <p:nvPr/>
        </p:nvGrpSpPr>
        <p:grpSpPr bwMode="auto">
          <a:xfrm>
            <a:off x="2943860" y="2403158"/>
            <a:ext cx="5881688" cy="3681412"/>
            <a:chOff x="140433" y="2509838"/>
            <a:chExt cx="5881687" cy="3681412"/>
          </a:xfrm>
        </p:grpSpPr>
        <p:sp>
          <p:nvSpPr>
            <p:cNvPr id="5" name="Rounded Rectangle 4"/>
            <p:cNvSpPr>
              <a:spLocks noChangeArrowheads="1"/>
            </p:cNvSpPr>
            <p:nvPr/>
          </p:nvSpPr>
          <p:spPr bwMode="auto">
            <a:xfrm>
              <a:off x="140433" y="2509838"/>
              <a:ext cx="2654300" cy="1628775"/>
            </a:xfrm>
            <a:prstGeom prst="roundRect">
              <a:avLst>
                <a:gd name="adj" fmla="val 16667"/>
              </a:avLst>
            </a:prstGeom>
            <a:solidFill>
              <a:srgbClr val="3366FF"/>
            </a:solidFill>
            <a:ln w="9525">
              <a:solidFill>
                <a:schemeClr val="tx1"/>
              </a:solidFill>
              <a:round/>
              <a:headEnd/>
              <a:tailEnd/>
            </a:ln>
            <a:effectLst>
              <a:outerShdw blurRad="40000" dist="23000" dir="5400000" rotWithShape="0">
                <a:srgbClr val="808080">
                  <a:alpha val="34999"/>
                </a:srgbClr>
              </a:outerShdw>
            </a:effectLst>
          </p:spPr>
          <p:txBody>
            <a:bodyPr/>
            <a:lstStyle/>
            <a:p>
              <a:pPr algn="ctr" defTabSz="914400" eaLnBrk="1" fontAlgn="auto" hangingPunct="1">
                <a:spcBef>
                  <a:spcPts val="0"/>
                </a:spcBef>
                <a:spcAft>
                  <a:spcPts val="0"/>
                </a:spcAft>
                <a:defRPr/>
              </a:pPr>
              <a:endParaRPr lang="en-US" sz="2200" b="1" dirty="0">
                <a:solidFill>
                  <a:prstClr val="black"/>
                </a:solidFill>
                <a:latin typeface="Calibri"/>
                <a:ea typeface="+mn-ea"/>
                <a:cs typeface="Calibri"/>
              </a:endParaRPr>
            </a:p>
          </p:txBody>
        </p:sp>
        <p:sp>
          <p:nvSpPr>
            <p:cNvPr id="6" name="Rounded Rectangle 5"/>
            <p:cNvSpPr>
              <a:spLocks noChangeArrowheads="1"/>
            </p:cNvSpPr>
            <p:nvPr/>
          </p:nvSpPr>
          <p:spPr bwMode="auto">
            <a:xfrm>
              <a:off x="3367820" y="2509838"/>
              <a:ext cx="2654300" cy="1628775"/>
            </a:xfrm>
            <a:prstGeom prst="roundRect">
              <a:avLst>
                <a:gd name="adj" fmla="val 16667"/>
              </a:avLst>
            </a:prstGeom>
            <a:solidFill>
              <a:srgbClr val="BF2F37"/>
            </a:solidFill>
            <a:ln w="9525">
              <a:solidFill>
                <a:srgbClr val="000000"/>
              </a:solidFill>
              <a:round/>
              <a:headEnd/>
              <a:tailEnd/>
            </a:ln>
            <a:effectLst>
              <a:outerShdw blurRad="40000" dist="23000" dir="5400000" rotWithShape="0">
                <a:srgbClr val="808080">
                  <a:alpha val="34999"/>
                </a:srgbClr>
              </a:outerShdw>
            </a:effectLst>
          </p:spPr>
          <p:txBody>
            <a:bodyPr/>
            <a:lstStyle/>
            <a:p>
              <a:pPr algn="ctr" defTabSz="914400" eaLnBrk="1" fontAlgn="auto" hangingPunct="1">
                <a:spcBef>
                  <a:spcPts val="0"/>
                </a:spcBef>
                <a:spcAft>
                  <a:spcPts val="0"/>
                </a:spcAft>
                <a:defRPr/>
              </a:pPr>
              <a:endParaRPr lang="en-US" sz="2200" b="1" dirty="0">
                <a:solidFill>
                  <a:prstClr val="black"/>
                </a:solidFill>
                <a:latin typeface="Calibri"/>
                <a:ea typeface="+mn-ea"/>
                <a:cs typeface="Calibri"/>
              </a:endParaRPr>
            </a:p>
          </p:txBody>
        </p:sp>
        <p:sp>
          <p:nvSpPr>
            <p:cNvPr id="7" name="Rounded Rectangle 6"/>
            <p:cNvSpPr>
              <a:spLocks noChangeArrowheads="1"/>
            </p:cNvSpPr>
            <p:nvPr/>
          </p:nvSpPr>
          <p:spPr bwMode="auto">
            <a:xfrm>
              <a:off x="1929546" y="4564063"/>
              <a:ext cx="2654300" cy="1627187"/>
            </a:xfrm>
            <a:prstGeom prst="roundRect">
              <a:avLst>
                <a:gd name="adj" fmla="val 16667"/>
              </a:avLst>
            </a:prstGeom>
            <a:solidFill>
              <a:srgbClr val="008000"/>
            </a:solidFill>
            <a:ln w="9525">
              <a:solidFill>
                <a:schemeClr val="tx1"/>
              </a:solidFill>
              <a:round/>
              <a:headEnd/>
              <a:tailEnd/>
            </a:ln>
            <a:effectLst>
              <a:outerShdw blurRad="40000" dist="23000" dir="5400000" rotWithShape="0">
                <a:srgbClr val="808080">
                  <a:alpha val="34999"/>
                </a:srgbClr>
              </a:outerShdw>
            </a:effectLst>
          </p:spPr>
          <p:txBody>
            <a:bodyPr/>
            <a:lstStyle/>
            <a:p>
              <a:pPr algn="ctr" defTabSz="914400" eaLnBrk="1" fontAlgn="auto" hangingPunct="1">
                <a:spcBef>
                  <a:spcPts val="0"/>
                </a:spcBef>
                <a:spcAft>
                  <a:spcPts val="0"/>
                </a:spcAft>
                <a:defRPr/>
              </a:pPr>
              <a:endParaRPr lang="en-US" sz="2200" b="1" dirty="0">
                <a:solidFill>
                  <a:prstClr val="black"/>
                </a:solidFill>
                <a:latin typeface="Calibri"/>
                <a:ea typeface="+mn-ea"/>
                <a:cs typeface="Calibri"/>
              </a:endParaRPr>
            </a:p>
          </p:txBody>
        </p:sp>
        <p:sp>
          <p:nvSpPr>
            <p:cNvPr id="8" name="Left-Right Arrow 7"/>
            <p:cNvSpPr>
              <a:spLocks noChangeArrowheads="1"/>
            </p:cNvSpPr>
            <p:nvPr/>
          </p:nvSpPr>
          <p:spPr bwMode="auto">
            <a:xfrm>
              <a:off x="2794733" y="3111500"/>
              <a:ext cx="573088" cy="368300"/>
            </a:xfrm>
            <a:prstGeom prst="leftRightArrow">
              <a:avLst>
                <a:gd name="adj1" fmla="val 50000"/>
                <a:gd name="adj2" fmla="val 50002"/>
              </a:avLst>
            </a:prstGeom>
            <a:solidFill>
              <a:srgbClr val="7F7F7F"/>
            </a:solidFill>
            <a:ln w="9525">
              <a:solidFill>
                <a:srgbClr val="000000"/>
              </a:solidFill>
              <a:miter lim="800000"/>
              <a:headEnd/>
              <a:tailEnd/>
            </a:ln>
            <a:effectLst>
              <a:outerShdw blurRad="40000" dist="23000" dir="5400000" rotWithShape="0">
                <a:srgbClr val="808080">
                  <a:alpha val="34999"/>
                </a:srgbClr>
              </a:outerShdw>
            </a:effectLst>
          </p:spPr>
          <p:txBody>
            <a:bodyPr anchor="ctr"/>
            <a:lstStyle/>
            <a:p>
              <a:pPr algn="ctr" defTabSz="914400" eaLnBrk="1" fontAlgn="auto" hangingPunct="1">
                <a:spcBef>
                  <a:spcPts val="0"/>
                </a:spcBef>
                <a:spcAft>
                  <a:spcPts val="0"/>
                </a:spcAft>
                <a:defRPr/>
              </a:pPr>
              <a:endParaRPr lang="en-US" sz="1800">
                <a:solidFill>
                  <a:prstClr val="white"/>
                </a:solidFill>
                <a:latin typeface="Calibri"/>
                <a:ea typeface="+mn-ea"/>
              </a:endParaRPr>
            </a:p>
          </p:txBody>
        </p:sp>
        <p:sp>
          <p:nvSpPr>
            <p:cNvPr id="9" name="Left-Right Arrow 8"/>
            <p:cNvSpPr>
              <a:spLocks noChangeArrowheads="1"/>
            </p:cNvSpPr>
            <p:nvPr/>
          </p:nvSpPr>
          <p:spPr bwMode="auto">
            <a:xfrm rot="6866169">
              <a:off x="3233676" y="4137819"/>
              <a:ext cx="573088" cy="368300"/>
            </a:xfrm>
            <a:prstGeom prst="leftRightArrow">
              <a:avLst>
                <a:gd name="adj1" fmla="val 50000"/>
                <a:gd name="adj2" fmla="val 50002"/>
              </a:avLst>
            </a:prstGeom>
            <a:solidFill>
              <a:srgbClr val="7F7F7F"/>
            </a:solidFill>
            <a:ln w="9525">
              <a:solidFill>
                <a:srgbClr val="000000"/>
              </a:solidFill>
              <a:miter lim="800000"/>
              <a:headEnd/>
              <a:tailEnd/>
            </a:ln>
            <a:effectLst>
              <a:outerShdw blurRad="40000" dist="23000" dir="5400000" rotWithShape="0">
                <a:srgbClr val="808080">
                  <a:alpha val="34999"/>
                </a:srgbClr>
              </a:outerShdw>
            </a:effectLst>
          </p:spPr>
          <p:txBody>
            <a:bodyPr anchor="ctr"/>
            <a:lstStyle/>
            <a:p>
              <a:pPr algn="ctr" defTabSz="914400" eaLnBrk="1" fontAlgn="auto" hangingPunct="1">
                <a:spcBef>
                  <a:spcPts val="0"/>
                </a:spcBef>
                <a:spcAft>
                  <a:spcPts val="0"/>
                </a:spcAft>
                <a:defRPr/>
              </a:pPr>
              <a:endParaRPr lang="en-US" sz="1800">
                <a:solidFill>
                  <a:prstClr val="white"/>
                </a:solidFill>
                <a:latin typeface="Calibri"/>
                <a:ea typeface="+mn-ea"/>
              </a:endParaRPr>
            </a:p>
          </p:txBody>
        </p:sp>
        <p:sp>
          <p:nvSpPr>
            <p:cNvPr id="10" name="Left-Right Arrow 9"/>
            <p:cNvSpPr>
              <a:spLocks noChangeArrowheads="1"/>
            </p:cNvSpPr>
            <p:nvPr/>
          </p:nvSpPr>
          <p:spPr bwMode="auto">
            <a:xfrm rot="3261030">
              <a:off x="2538352" y="4155282"/>
              <a:ext cx="573087" cy="368300"/>
            </a:xfrm>
            <a:prstGeom prst="leftRightArrow">
              <a:avLst>
                <a:gd name="adj1" fmla="val 50000"/>
                <a:gd name="adj2" fmla="val 50002"/>
              </a:avLst>
            </a:prstGeom>
            <a:solidFill>
              <a:srgbClr val="7F7F7F"/>
            </a:solidFill>
            <a:ln w="9525">
              <a:solidFill>
                <a:srgbClr val="000000"/>
              </a:solidFill>
              <a:miter lim="800000"/>
              <a:headEnd/>
              <a:tailEnd/>
            </a:ln>
            <a:effectLst>
              <a:outerShdw blurRad="40000" dist="23000" dir="5400000" rotWithShape="0">
                <a:srgbClr val="808080">
                  <a:alpha val="34999"/>
                </a:srgbClr>
              </a:outerShdw>
            </a:effectLst>
          </p:spPr>
          <p:txBody>
            <a:bodyPr anchor="ctr"/>
            <a:lstStyle/>
            <a:p>
              <a:pPr algn="ctr" defTabSz="914400" eaLnBrk="1" fontAlgn="auto" hangingPunct="1">
                <a:spcBef>
                  <a:spcPts val="0"/>
                </a:spcBef>
                <a:spcAft>
                  <a:spcPts val="0"/>
                </a:spcAft>
                <a:defRPr/>
              </a:pPr>
              <a:endParaRPr lang="en-US" sz="1800">
                <a:solidFill>
                  <a:prstClr val="white"/>
                </a:solidFill>
                <a:latin typeface="Calibri"/>
                <a:ea typeface="+mn-ea"/>
              </a:endParaRPr>
            </a:p>
          </p:txBody>
        </p:sp>
        <p:sp>
          <p:nvSpPr>
            <p:cNvPr id="11" name="Rectangle 3"/>
            <p:cNvSpPr>
              <a:spLocks noChangeArrowheads="1"/>
            </p:cNvSpPr>
            <p:nvPr/>
          </p:nvSpPr>
          <p:spPr bwMode="auto">
            <a:xfrm>
              <a:off x="738920" y="3108325"/>
              <a:ext cx="15525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defTabSz="914400" eaLnBrk="1" hangingPunct="1">
                <a:spcBef>
                  <a:spcPct val="0"/>
                </a:spcBef>
                <a:buFontTx/>
                <a:buNone/>
              </a:pPr>
              <a:r>
                <a:rPr lang="en-US" altLang="en-US" sz="2400" b="1">
                  <a:solidFill>
                    <a:srgbClr val="000000"/>
                  </a:solidFill>
                </a:rPr>
                <a:t>PLANNING</a:t>
              </a:r>
            </a:p>
          </p:txBody>
        </p:sp>
        <p:sp>
          <p:nvSpPr>
            <p:cNvPr id="12" name="Rectangle 5"/>
            <p:cNvSpPr>
              <a:spLocks noChangeArrowheads="1"/>
            </p:cNvSpPr>
            <p:nvPr/>
          </p:nvSpPr>
          <p:spPr bwMode="auto">
            <a:xfrm>
              <a:off x="2267683" y="5148263"/>
              <a:ext cx="1960562"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defTabSz="914400" eaLnBrk="1" hangingPunct="1">
                <a:spcBef>
                  <a:spcPct val="0"/>
                </a:spcBef>
                <a:buFontTx/>
                <a:buNone/>
              </a:pPr>
              <a:r>
                <a:rPr lang="en-US" altLang="en-US" sz="2400" b="1">
                  <a:solidFill>
                    <a:srgbClr val="000000"/>
                  </a:solidFill>
                </a:rPr>
                <a:t>MONITORING</a:t>
              </a:r>
            </a:p>
          </p:txBody>
        </p:sp>
        <p:sp>
          <p:nvSpPr>
            <p:cNvPr id="13" name="Rectangle 1"/>
            <p:cNvSpPr>
              <a:spLocks noChangeArrowheads="1"/>
            </p:cNvSpPr>
            <p:nvPr/>
          </p:nvSpPr>
          <p:spPr bwMode="auto">
            <a:xfrm>
              <a:off x="3681735" y="3068935"/>
              <a:ext cx="208362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defTabSz="914400" eaLnBrk="1" hangingPunct="1">
                <a:spcBef>
                  <a:spcPct val="0"/>
                </a:spcBef>
                <a:buFontTx/>
                <a:buNone/>
              </a:pPr>
              <a:r>
                <a:rPr lang="en-US" altLang="en-US" sz="2400" b="1">
                  <a:solidFill>
                    <a:srgbClr val="000000"/>
                  </a:solidFill>
                </a:rPr>
                <a:t>SELF-CONTROL</a:t>
              </a:r>
            </a:p>
          </p:txBody>
        </p:sp>
      </p:grpSp>
    </p:spTree>
    <p:extLst>
      <p:ext uri="{BB962C8B-B14F-4D97-AF65-F5344CB8AC3E}">
        <p14:creationId xmlns:p14="http://schemas.microsoft.com/office/powerpoint/2010/main" val="320379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036BDCC5415F44863819C227746D56" ma:contentTypeVersion="1" ma:contentTypeDescription="Create a new document." ma:contentTypeScope="" ma:versionID="b65f1468678bfdc65b68c0f37525bd4e">
  <xsd:schema xmlns:xsd="http://www.w3.org/2001/XMLSchema" xmlns:xs="http://www.w3.org/2001/XMLSchema" xmlns:p="http://schemas.microsoft.com/office/2006/metadata/properties" xmlns:ns3="a80cf20c-7540-4248-b6d4-bf7ea2101ad0" targetNamespace="http://schemas.microsoft.com/office/2006/metadata/properties" ma:root="true" ma:fieldsID="294247690b502c450682369fc8e1eb66" ns3:_="">
    <xsd:import namespace="a80cf20c-7540-4248-b6d4-bf7ea2101ad0"/>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cf20c-7540-4248-b6d4-bf7ea2101ad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BBFDC9-B164-4BB2-A7BA-63F5F98479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0cf20c-7540-4248-b6d4-bf7ea2101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07F8B0-84CC-4314-872F-2DCBB97BAD98}">
  <ds:schemaRefs>
    <ds:schemaRef ds:uri="http://schemas.microsoft.com/sharepoint/v3/contenttype/forms"/>
  </ds:schemaRefs>
</ds:datastoreItem>
</file>

<file path=customXml/itemProps3.xml><?xml version="1.0" encoding="utf-8"?>
<ds:datastoreItem xmlns:ds="http://schemas.openxmlformats.org/officeDocument/2006/customXml" ds:itemID="{C7431012-B901-4065-9066-2BE563FF74A6}">
  <ds:schemaRefs>
    <ds:schemaRef ds:uri="http://schemas.microsoft.com/office/2006/documentManagement/types"/>
    <ds:schemaRef ds:uri="a80cf20c-7540-4248-b6d4-bf7ea2101ad0"/>
    <ds:schemaRef ds:uri="http://purl.org/dc/elements/1.1/"/>
    <ds:schemaRef ds:uri="http://www.w3.org/XML/1998/namespace"/>
    <ds:schemaRef ds:uri="http://schemas.microsoft.com/office/2006/metadata/properties"/>
    <ds:schemaRef ds:uri="http://purl.org/dc/dcmitype/"/>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5366</TotalTime>
  <Words>1478</Words>
  <Application>Microsoft Office PowerPoint</Application>
  <PresentationFormat>Widescreen</PresentationFormat>
  <Paragraphs>172</Paragraphs>
  <Slides>19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ＭＳ Ｐゴシック</vt:lpstr>
      <vt:lpstr>ＭＳ Ｐゴシック</vt:lpstr>
      <vt:lpstr>Arial</vt:lpstr>
      <vt:lpstr>Arial Black</vt:lpstr>
      <vt:lpstr>Calibri</vt:lpstr>
      <vt:lpstr>Franklin Gothic Book</vt:lpstr>
      <vt:lpstr>Myriad Pro</vt:lpstr>
      <vt:lpstr>1_Office Theme</vt:lpstr>
      <vt:lpstr>Document</vt:lpstr>
      <vt:lpstr>Executive Skills:    A New Frontier for Workforce and Other Human Service Programs That Aim to Build Adult Capabilities</vt:lpstr>
      <vt:lpstr>Why the Interest in Executive Skills for Adults? </vt:lpstr>
      <vt:lpstr>Evidence that moving in new directions could yield positive results </vt:lpstr>
      <vt:lpstr>Impetus for applying executive function principles to programs for disadvantaged adults comes out of a concern for improving outcomes for children</vt:lpstr>
      <vt:lpstr>Why Executive Skills Matter</vt:lpstr>
      <vt:lpstr>What are Executive Skills?</vt:lpstr>
      <vt:lpstr>An Executive Function Framework Phil D. Zelazo, Neuroscientist, University of Minnesota</vt:lpstr>
      <vt:lpstr>Executive Skills   Peg Dawson and Richard Guare, Mental Health Practitioners and Authors </vt:lpstr>
      <vt:lpstr>Executive Function Processes and Skills Are Interconnected  Silvia Bunge, Neuroscientist, University of California at Berkley</vt:lpstr>
      <vt:lpstr>Goal Achievement and Executive Skills</vt:lpstr>
      <vt:lpstr>Factors that Impair Executive Functions</vt:lpstr>
      <vt:lpstr>How Do we Improve Executive Function Skills? </vt:lpstr>
      <vt:lpstr>Key Concepts for Improving Executive Function Skills:  Motivation</vt:lpstr>
      <vt:lpstr>Key Concepts for Improving Executive Function Skills: Effort </vt:lpstr>
      <vt:lpstr>Key Concepts for Improving Executive Skills:  Short Time Horizons</vt:lpstr>
      <vt:lpstr>Key Elements of an ES-Informed Approach</vt:lpstr>
      <vt:lpstr>Key Elements of an ES-Informed Approach</vt:lpstr>
      <vt:lpstr>Key Elements of an ES-Informed Approach</vt:lpstr>
      <vt:lpstr>For more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TANF Caseload since the Beginning of the Recession</dc:title>
  <dc:creator>Ife Finch</dc:creator>
  <cp:lastModifiedBy>Donna Pavetti</cp:lastModifiedBy>
  <cp:revision>186</cp:revision>
  <cp:lastPrinted>2014-09-03T20:46:58Z</cp:lastPrinted>
  <dcterms:created xsi:type="dcterms:W3CDTF">2013-07-25T20:49:52Z</dcterms:created>
  <dcterms:modified xsi:type="dcterms:W3CDTF">2015-02-18T18:33:14Z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0x010100E9036BDCC5415F44863819C227746D56</vt:lpwstr>
  </property>
</Properties>
</file>