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65" r:id="rId5"/>
    <p:sldId id="266" r:id="rId6"/>
    <p:sldId id="268" r:id="rId7"/>
    <p:sldId id="267" r:id="rId8"/>
    <p:sldId id="261" r:id="rId9"/>
    <p:sldId id="264" r:id="rId10"/>
    <p:sldId id="260" r:id="rId11"/>
    <p:sldId id="259" r:id="rId12"/>
    <p:sldId id="262" r:id="rId13"/>
    <p:sldId id="26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E155C-307B-AF4A-BFCE-A67035BD41A9}" type="datetimeFigureOut">
              <a:rPr lang="en-US" smtClean="0"/>
              <a:t>2/18/2015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BD90DC-F059-874F-A9B1-1146E00A1AD1}" type="slidenum">
              <a:rPr lang="en-US" smtClean="0"/>
              <a:t>‹#›</a:t>
            </a:fld>
            <a:endParaRPr lang="en-US"/>
          </a:p>
        </p:txBody>
      </p:sp>
    </p:spTree>
    <p:extLst>
      <p:ext uri="{BB962C8B-B14F-4D97-AF65-F5344CB8AC3E}">
        <p14:creationId xmlns:p14="http://schemas.microsoft.com/office/powerpoint/2010/main" val="13396713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p:txBody>
          <a:bodyPr/>
          <a:lstStyle/>
          <a:p>
            <a:pPr>
              <a:defRPr/>
            </a:pPr>
            <a:fld id="{2EA0E2B4-50D1-443A-9023-A6912B463CE6}" type="slidenum">
              <a:rPr lang="en-US" smtClean="0">
                <a:latin typeface="Times" charset="0"/>
                <a:ea typeface="ＭＳ Ｐゴシック" pitchFamily="34" charset="-128"/>
              </a:rPr>
              <a:pPr>
                <a:defRPr/>
              </a:pPr>
              <a:t>5</a:t>
            </a:fld>
            <a:endParaRPr lang="en-US" smtClean="0">
              <a:latin typeface="Times" charset="0"/>
              <a:ea typeface="ＭＳ Ｐゴシック" pitchFamily="34" charset="-128"/>
            </a:endParaRPr>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endParaRPr lang="en-US" smtClean="0">
              <a:latin typeface="Times" charset="0"/>
              <a:ea typeface="ＭＳ Ｐゴシック" pitchFamily="34" charset="-128"/>
            </a:endParaRPr>
          </a:p>
        </p:txBody>
      </p:sp>
    </p:spTree>
    <p:extLst>
      <p:ext uri="{BB962C8B-B14F-4D97-AF65-F5344CB8AC3E}">
        <p14:creationId xmlns:p14="http://schemas.microsoft.com/office/powerpoint/2010/main" val="1224994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a:ln/>
        </p:spPr>
      </p:sp>
      <p:sp>
        <p:nvSpPr>
          <p:cNvPr id="220163"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03780" name="Slide Number Placeholder 3"/>
          <p:cNvSpPr>
            <a:spLocks noGrp="1"/>
          </p:cNvSpPr>
          <p:nvPr>
            <p:ph type="sldNum" sz="quarter" idx="5"/>
          </p:nvPr>
        </p:nvSpPr>
        <p:spPr/>
        <p:txBody>
          <a:bodyPr/>
          <a:lstStyle/>
          <a:p>
            <a:pPr>
              <a:defRPr/>
            </a:pPr>
            <a:fld id="{BD5C7308-BC56-46F9-9CA3-49AACFC26DA6}" type="slidenum">
              <a:rPr lang="en-US" smtClean="0">
                <a:ea typeface="ＭＳ Ｐゴシック" pitchFamily="34" charset="-128"/>
              </a:rPr>
              <a:pPr>
                <a:defRPr/>
              </a:pPr>
              <a:t>6</a:t>
            </a:fld>
            <a:endParaRPr lang="en-US" smtClean="0">
              <a:ea typeface="ＭＳ Ｐゴシック" pitchFamily="34" charset="-128"/>
            </a:endParaRPr>
          </a:p>
        </p:txBody>
      </p:sp>
    </p:spTree>
    <p:extLst>
      <p:ext uri="{BB962C8B-B14F-4D97-AF65-F5344CB8AC3E}">
        <p14:creationId xmlns:p14="http://schemas.microsoft.com/office/powerpoint/2010/main" val="445862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a:ln/>
        </p:spPr>
      </p:sp>
      <p:sp>
        <p:nvSpPr>
          <p:cNvPr id="226307"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09924" name="Slide Number Placeholder 3"/>
          <p:cNvSpPr>
            <a:spLocks noGrp="1"/>
          </p:cNvSpPr>
          <p:nvPr>
            <p:ph type="sldNum" sz="quarter" idx="5"/>
          </p:nvPr>
        </p:nvSpPr>
        <p:spPr/>
        <p:txBody>
          <a:bodyPr/>
          <a:lstStyle/>
          <a:p>
            <a:pPr>
              <a:defRPr/>
            </a:pPr>
            <a:fld id="{266CF8C0-5401-469D-B260-7C892495592D}" type="slidenum">
              <a:rPr lang="en-US" smtClean="0">
                <a:ea typeface="ＭＳ Ｐゴシック" pitchFamily="34" charset="-128"/>
              </a:rPr>
              <a:pPr>
                <a:defRPr/>
              </a:pPr>
              <a:t>7</a:t>
            </a:fld>
            <a:endParaRPr lang="en-US" smtClean="0">
              <a:ea typeface="ＭＳ Ｐゴシック" pitchFamily="34" charset="-128"/>
            </a:endParaRPr>
          </a:p>
        </p:txBody>
      </p:sp>
    </p:spTree>
    <p:extLst>
      <p:ext uri="{BB962C8B-B14F-4D97-AF65-F5344CB8AC3E}">
        <p14:creationId xmlns:p14="http://schemas.microsoft.com/office/powerpoint/2010/main" val="823887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a:ln/>
        </p:spPr>
      </p:sp>
      <p:sp>
        <p:nvSpPr>
          <p:cNvPr id="228355"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11972" name="Slide Number Placeholder 3"/>
          <p:cNvSpPr>
            <a:spLocks noGrp="1"/>
          </p:cNvSpPr>
          <p:nvPr>
            <p:ph type="sldNum" sz="quarter" idx="5"/>
          </p:nvPr>
        </p:nvSpPr>
        <p:spPr/>
        <p:txBody>
          <a:bodyPr/>
          <a:lstStyle/>
          <a:p>
            <a:pPr>
              <a:defRPr/>
            </a:pPr>
            <a:fld id="{B029B20E-F3A6-45F9-952D-B51D4819C500}" type="slidenum">
              <a:rPr lang="en-US" smtClean="0">
                <a:ea typeface="ＭＳ Ｐゴシック" pitchFamily="34" charset="-128"/>
              </a:rPr>
              <a:pPr>
                <a:defRPr/>
              </a:pPr>
              <a:t>8</a:t>
            </a:fld>
            <a:endParaRPr lang="en-US" smtClean="0">
              <a:ea typeface="ＭＳ Ｐゴシック" pitchFamily="34" charset="-128"/>
            </a:endParaRPr>
          </a:p>
        </p:txBody>
      </p:sp>
    </p:spTree>
    <p:extLst>
      <p:ext uri="{BB962C8B-B14F-4D97-AF65-F5344CB8AC3E}">
        <p14:creationId xmlns:p14="http://schemas.microsoft.com/office/powerpoint/2010/main" val="2505044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a:ln/>
        </p:spPr>
      </p:sp>
      <p:sp>
        <p:nvSpPr>
          <p:cNvPr id="229379"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12996" name="Slide Number Placeholder 3"/>
          <p:cNvSpPr>
            <a:spLocks noGrp="1"/>
          </p:cNvSpPr>
          <p:nvPr>
            <p:ph type="sldNum" sz="quarter" idx="5"/>
          </p:nvPr>
        </p:nvSpPr>
        <p:spPr/>
        <p:txBody>
          <a:bodyPr/>
          <a:lstStyle/>
          <a:p>
            <a:pPr>
              <a:defRPr/>
            </a:pPr>
            <a:fld id="{49B40E10-41AC-4085-ABD2-26289F1CEB9D}" type="slidenum">
              <a:rPr lang="en-US" smtClean="0">
                <a:ea typeface="ＭＳ Ｐゴシック" pitchFamily="34" charset="-128"/>
              </a:rPr>
              <a:pPr>
                <a:defRPr/>
              </a:pPr>
              <a:t>9</a:t>
            </a:fld>
            <a:endParaRPr lang="en-US" smtClean="0">
              <a:ea typeface="ＭＳ Ｐゴシック" pitchFamily="34" charset="-128"/>
            </a:endParaRPr>
          </a:p>
        </p:txBody>
      </p:sp>
    </p:spTree>
    <p:extLst>
      <p:ext uri="{BB962C8B-B14F-4D97-AF65-F5344CB8AC3E}">
        <p14:creationId xmlns:p14="http://schemas.microsoft.com/office/powerpoint/2010/main" val="3849543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Slide Image Placeholder 1"/>
          <p:cNvSpPr>
            <a:spLocks noGrp="1" noRot="1" noChangeAspect="1" noTextEdit="1"/>
          </p:cNvSpPr>
          <p:nvPr>
            <p:ph type="sldImg"/>
          </p:nvPr>
        </p:nvSpPr>
        <p:spPr>
          <a:ln/>
        </p:spPr>
      </p:sp>
      <p:sp>
        <p:nvSpPr>
          <p:cNvPr id="232451"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16068" name="Slide Number Placeholder 3"/>
          <p:cNvSpPr>
            <a:spLocks noGrp="1"/>
          </p:cNvSpPr>
          <p:nvPr>
            <p:ph type="sldNum" sz="quarter" idx="5"/>
          </p:nvPr>
        </p:nvSpPr>
        <p:spPr/>
        <p:txBody>
          <a:bodyPr/>
          <a:lstStyle/>
          <a:p>
            <a:pPr>
              <a:defRPr/>
            </a:pPr>
            <a:fld id="{0BF48BD8-E81C-4643-969C-DD849ACE5B9B}" type="slidenum">
              <a:rPr lang="en-US" smtClean="0">
                <a:ea typeface="ＭＳ Ｐゴシック" pitchFamily="34" charset="-128"/>
              </a:rPr>
              <a:pPr>
                <a:defRPr/>
              </a:pPr>
              <a:t>10</a:t>
            </a:fld>
            <a:endParaRPr lang="en-US" smtClean="0">
              <a:ea typeface="ＭＳ Ｐゴシック" pitchFamily="34" charset="-128"/>
            </a:endParaRPr>
          </a:p>
        </p:txBody>
      </p:sp>
    </p:spTree>
    <p:extLst>
      <p:ext uri="{BB962C8B-B14F-4D97-AF65-F5344CB8AC3E}">
        <p14:creationId xmlns:p14="http://schemas.microsoft.com/office/powerpoint/2010/main" val="2541747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A45338-B5B1-994A-9DFF-052AEC45E564}"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332823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A45338-B5B1-994A-9DFF-052AEC45E564}"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145450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A45338-B5B1-994A-9DFF-052AEC45E564}"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41932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A45338-B5B1-994A-9DFF-052AEC45E564}"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233261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A45338-B5B1-994A-9DFF-052AEC45E564}"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3560518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A45338-B5B1-994A-9DFF-052AEC45E564}"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62335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A45338-B5B1-994A-9DFF-052AEC45E564}" type="datetimeFigureOut">
              <a:rPr lang="en-US" smtClean="0"/>
              <a:t>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2169820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A45338-B5B1-994A-9DFF-052AEC45E564}" type="datetimeFigureOut">
              <a:rPr lang="en-US" smtClean="0"/>
              <a:t>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1958911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45338-B5B1-994A-9DFF-052AEC45E564}" type="datetimeFigureOut">
              <a:rPr lang="en-US" smtClean="0"/>
              <a:t>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239156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A45338-B5B1-994A-9DFF-052AEC45E564}"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2388216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A45338-B5B1-994A-9DFF-052AEC45E564}"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854A3-D526-FA44-9D39-785495DBA7CB}" type="slidenum">
              <a:rPr lang="en-US" smtClean="0"/>
              <a:t>‹#›</a:t>
            </a:fld>
            <a:endParaRPr lang="en-US"/>
          </a:p>
        </p:txBody>
      </p:sp>
    </p:spTree>
    <p:extLst>
      <p:ext uri="{BB962C8B-B14F-4D97-AF65-F5344CB8AC3E}">
        <p14:creationId xmlns:p14="http://schemas.microsoft.com/office/powerpoint/2010/main" val="330100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45338-B5B1-994A-9DFF-052AEC45E564}" type="datetimeFigureOut">
              <a:rPr lang="en-US" smtClean="0"/>
              <a:t>2/18/2015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854A3-D526-FA44-9D39-785495DBA7CB}" type="slidenum">
              <a:rPr lang="en-US" smtClean="0"/>
              <a:t>‹#›</a:t>
            </a:fld>
            <a:endParaRPr lang="en-US"/>
          </a:p>
        </p:txBody>
      </p:sp>
    </p:spTree>
    <p:extLst>
      <p:ext uri="{BB962C8B-B14F-4D97-AF65-F5344CB8AC3E}">
        <p14:creationId xmlns:p14="http://schemas.microsoft.com/office/powerpoint/2010/main" val="1933753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Key Considerations</a:t>
            </a:r>
            <a:endParaRPr lang="en-US" dirty="0">
              <a:solidFill>
                <a:srgbClr val="0000FF"/>
              </a:solidFill>
            </a:endParaRPr>
          </a:p>
        </p:txBody>
      </p:sp>
      <p:sp>
        <p:nvSpPr>
          <p:cNvPr id="3" name="Content Placeholder 2"/>
          <p:cNvSpPr>
            <a:spLocks noGrp="1"/>
          </p:cNvSpPr>
          <p:nvPr>
            <p:ph idx="1"/>
          </p:nvPr>
        </p:nvSpPr>
        <p:spPr>
          <a:xfrm>
            <a:off x="457200" y="1417638"/>
            <a:ext cx="8229600" cy="4986791"/>
          </a:xfrm>
        </p:spPr>
        <p:txBody>
          <a:bodyPr/>
          <a:lstStyle/>
          <a:p>
            <a:r>
              <a:rPr lang="en-US" dirty="0" smtClean="0"/>
              <a:t>Identify the specific behavior(s) associated with the Executive Skill weakness</a:t>
            </a:r>
          </a:p>
          <a:p>
            <a:r>
              <a:rPr lang="en-US" dirty="0" smtClean="0"/>
              <a:t>Identify where/when problem occurs</a:t>
            </a:r>
          </a:p>
          <a:p>
            <a:r>
              <a:rPr lang="en-US" dirty="0" smtClean="0"/>
              <a:t>Discuss a specific, time- and situation-limited task to work on</a:t>
            </a:r>
          </a:p>
          <a:p>
            <a:r>
              <a:rPr lang="en-US" dirty="0" smtClean="0"/>
              <a:t>Keep the effort level low and the practice time short</a:t>
            </a:r>
          </a:p>
          <a:p>
            <a:r>
              <a:rPr lang="en-US" dirty="0" smtClean="0"/>
              <a:t>Practice frequently</a:t>
            </a:r>
          </a:p>
          <a:p>
            <a:r>
              <a:rPr lang="en-US" dirty="0" smtClean="0"/>
              <a:t>Once successful, increase the task demand</a:t>
            </a:r>
          </a:p>
          <a:p>
            <a:endParaRPr lang="en-US" dirty="0"/>
          </a:p>
        </p:txBody>
      </p:sp>
    </p:spTree>
    <p:extLst>
      <p:ext uri="{BB962C8B-B14F-4D97-AF65-F5344CB8AC3E}">
        <p14:creationId xmlns:p14="http://schemas.microsoft.com/office/powerpoint/2010/main" val="2922729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685800" y="609600"/>
            <a:ext cx="7772400" cy="914400"/>
          </a:xfrm>
        </p:spPr>
        <p:txBody>
          <a:bodyPr/>
          <a:lstStyle/>
          <a:p>
            <a:r>
              <a:rPr lang="en-US" sz="3600" dirty="0" smtClean="0">
                <a:solidFill>
                  <a:srgbClr val="0000FF"/>
                </a:solidFill>
                <a:ea typeface="ＭＳ Ｐゴシック" pitchFamily="34" charset="-128"/>
              </a:rPr>
              <a:t>Goal-Directed Persistence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9787100"/>
              </p:ext>
            </p:extLst>
          </p:nvPr>
        </p:nvGraphicFramePr>
        <p:xfrm>
          <a:off x="457200" y="1600200"/>
          <a:ext cx="8382000" cy="4419600"/>
        </p:xfrm>
        <a:graphic>
          <a:graphicData uri="http://schemas.openxmlformats.org/drawingml/2006/table">
            <a:tbl>
              <a:tblPr/>
              <a:tblGrid>
                <a:gridCol w="4191000"/>
                <a:gridCol w="4191000"/>
              </a:tblGrid>
              <a:tr h="57821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Environmental Modification</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Teaching Strategy</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r>
              <a:tr h="384138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Establish goals with person</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Reinforce person for persistence (sticking with difficult tasks)</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Make sure the goal or benchmark is in sight</a:t>
                      </a:r>
                      <a:endParaRPr kumimoji="0" lang="en-US" sz="2200" b="0" i="0" u="none" strike="noStrike" cap="none" normalizeH="0" baseline="0" dirty="0">
                        <a:ln>
                          <a:noFill/>
                        </a:ln>
                        <a:solidFill>
                          <a:srgbClr val="000000"/>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r>
                        <a:rPr lang="en-US" sz="2200" baseline="0" dirty="0" smtClean="0"/>
                        <a:t>Point out to person how they already set goals but they  may not know what they are. Define goals as something that people want to get better at or to change.</a:t>
                      </a:r>
                    </a:p>
                    <a:p>
                      <a:endParaRPr lang="en-US" sz="22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2200" baseline="0" dirty="0" smtClean="0"/>
                        <a:t>Ask person to set small, achievable goals, or a goal for something they want.</a:t>
                      </a:r>
                      <a:endParaRPr lang="en-US" sz="2200" dirty="0"/>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3647473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00FF"/>
                </a:solidFill>
              </a:rPr>
              <a:t>Role of </a:t>
            </a:r>
            <a:r>
              <a:rPr lang="en-US" sz="3200" dirty="0" smtClean="0">
                <a:solidFill>
                  <a:srgbClr val="0000FF"/>
                </a:solidFill>
              </a:rPr>
              <a:t>Coach </a:t>
            </a:r>
            <a:r>
              <a:rPr lang="en-US" sz="3200" dirty="0">
                <a:solidFill>
                  <a:srgbClr val="0000FF"/>
                </a:solidFill>
              </a:rPr>
              <a:t>in Facilitating Development of Executive </a:t>
            </a:r>
            <a:r>
              <a:rPr lang="en-US" sz="3200" dirty="0" smtClean="0">
                <a:solidFill>
                  <a:srgbClr val="0000FF"/>
                </a:solidFill>
              </a:rPr>
              <a:t>Skills</a:t>
            </a:r>
            <a:endParaRPr lang="en-US" sz="3200" dirty="0"/>
          </a:p>
        </p:txBody>
      </p:sp>
      <p:sp>
        <p:nvSpPr>
          <p:cNvPr id="3" name="Content Placeholder 2"/>
          <p:cNvSpPr>
            <a:spLocks noGrp="1"/>
          </p:cNvSpPr>
          <p:nvPr>
            <p:ph idx="1"/>
          </p:nvPr>
        </p:nvSpPr>
        <p:spPr>
          <a:xfrm>
            <a:off x="457200" y="1848556"/>
            <a:ext cx="8229600" cy="4277607"/>
          </a:xfrm>
        </p:spPr>
        <p:txBody>
          <a:bodyPr>
            <a:normAutofit fontScale="77500" lnSpcReduction="20000"/>
          </a:bodyPr>
          <a:lstStyle/>
          <a:p>
            <a:r>
              <a:rPr lang="en-US" dirty="0"/>
              <a:t>Surrogate – To put </a:t>
            </a:r>
            <a:r>
              <a:rPr lang="en-US" dirty="0" smtClean="0"/>
              <a:t>in </a:t>
            </a:r>
            <a:r>
              <a:rPr lang="en-US" dirty="0"/>
              <a:t>the place of another</a:t>
            </a:r>
            <a:r>
              <a:rPr lang="en-US" dirty="0" smtClean="0"/>
              <a:t>.</a:t>
            </a:r>
          </a:p>
          <a:p>
            <a:pPr marL="0" indent="0">
              <a:buNone/>
            </a:pPr>
            <a:endParaRPr lang="en-US" dirty="0"/>
          </a:p>
          <a:p>
            <a:r>
              <a:rPr lang="en-US" dirty="0" smtClean="0"/>
              <a:t>Lend – To give for temporary use on the condition that the same or its equivalent be returned or [learned]. </a:t>
            </a:r>
          </a:p>
          <a:p>
            <a:endParaRPr lang="en-US" dirty="0" smtClean="0"/>
          </a:p>
          <a:p>
            <a:r>
              <a:rPr lang="en-US" dirty="0" smtClean="0"/>
              <a:t>Coach </a:t>
            </a:r>
            <a:r>
              <a:rPr lang="en-US" dirty="0"/>
              <a:t>– </a:t>
            </a:r>
            <a:r>
              <a:rPr lang="en-US" dirty="0" smtClean="0"/>
              <a:t>A Teacher</a:t>
            </a:r>
            <a:r>
              <a:rPr lang="en-US" dirty="0"/>
              <a:t>. [One who] facilitates the performance, learning and development of another (Downey, 2003).  </a:t>
            </a:r>
          </a:p>
          <a:p>
            <a:pPr marL="0" indent="0">
              <a:buNone/>
            </a:pPr>
            <a:endParaRPr lang="en-US" dirty="0"/>
          </a:p>
          <a:p>
            <a:pPr marL="0" indent="0">
              <a:buNone/>
            </a:pPr>
            <a:r>
              <a:rPr lang="en-US" dirty="0"/>
              <a:t>The </a:t>
            </a:r>
            <a:r>
              <a:rPr lang="en-US" dirty="0" smtClean="0"/>
              <a:t>coach </a:t>
            </a:r>
            <a:r>
              <a:rPr lang="en-US" dirty="0"/>
              <a:t>acts as a “surrogate frontal lobe” who engages in the </a:t>
            </a:r>
            <a:r>
              <a:rPr lang="en-US" dirty="0" smtClean="0"/>
              <a:t>lending his </a:t>
            </a:r>
            <a:r>
              <a:rPr lang="en-US" dirty="0"/>
              <a:t>or her executive skills </a:t>
            </a:r>
            <a:r>
              <a:rPr lang="en-US" dirty="0" smtClean="0"/>
              <a:t>to coach the participant in order to </a:t>
            </a:r>
            <a:r>
              <a:rPr lang="en-US" dirty="0"/>
              <a:t>facilitate the learning and development of the </a:t>
            </a:r>
            <a:r>
              <a:rPr lang="en-US" dirty="0" smtClean="0"/>
              <a:t>participant’s </a:t>
            </a:r>
            <a:r>
              <a:rPr lang="en-US" dirty="0"/>
              <a:t>executive skills.</a:t>
            </a:r>
          </a:p>
          <a:p>
            <a:endParaRPr lang="en-US" dirty="0"/>
          </a:p>
        </p:txBody>
      </p:sp>
    </p:spTree>
    <p:extLst>
      <p:ext uri="{BB962C8B-B14F-4D97-AF65-F5344CB8AC3E}">
        <p14:creationId xmlns:p14="http://schemas.microsoft.com/office/powerpoint/2010/main" val="581040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0000FF"/>
                </a:solidFill>
              </a:rPr>
              <a:t>Factors that impact the degree to which the coach will act as a surrogate frontal lobe  </a:t>
            </a:r>
            <a:endParaRPr lang="en-US" sz="3200" dirty="0">
              <a:solidFill>
                <a:srgbClr val="0000FF"/>
              </a:solidFill>
            </a:endParaRPr>
          </a:p>
        </p:txBody>
      </p:sp>
      <p:sp>
        <p:nvSpPr>
          <p:cNvPr id="3" name="Content Placeholder 2"/>
          <p:cNvSpPr>
            <a:spLocks noGrp="1"/>
          </p:cNvSpPr>
          <p:nvPr>
            <p:ph idx="1"/>
          </p:nvPr>
        </p:nvSpPr>
        <p:spPr/>
        <p:txBody>
          <a:bodyPr>
            <a:normAutofit fontScale="92500"/>
          </a:bodyPr>
          <a:lstStyle/>
          <a:p>
            <a:r>
              <a:rPr lang="en-US" dirty="0" smtClean="0"/>
              <a:t>Participants experience and work/life skill set.</a:t>
            </a:r>
          </a:p>
          <a:p>
            <a:r>
              <a:rPr lang="en-US" dirty="0" smtClean="0"/>
              <a:t>Participant’s executive skill profile and baseline of current strengths and weaknesses.</a:t>
            </a:r>
          </a:p>
          <a:p>
            <a:r>
              <a:rPr lang="en-US" dirty="0" smtClean="0"/>
              <a:t>Participant’s type and degree of learning ability and aptitude for specific skill acquisition.</a:t>
            </a:r>
          </a:p>
          <a:p>
            <a:r>
              <a:rPr lang="en-US" dirty="0" smtClean="0"/>
              <a:t>Task/situational/environmental demands on participant, goodness-of-fit with participant’s profile, and current environmental modifications in place.</a:t>
            </a:r>
            <a:endParaRPr lang="en-US" dirty="0"/>
          </a:p>
        </p:txBody>
      </p:sp>
    </p:spTree>
    <p:extLst>
      <p:ext uri="{BB962C8B-B14F-4D97-AF65-F5344CB8AC3E}">
        <p14:creationId xmlns:p14="http://schemas.microsoft.com/office/powerpoint/2010/main" val="938226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Your goal for this surrogate role</a:t>
            </a:r>
            <a:endParaRPr lang="en-US" dirty="0">
              <a:solidFill>
                <a:srgbClr val="0000FF"/>
              </a:solidFill>
            </a:endParaRPr>
          </a:p>
        </p:txBody>
      </p:sp>
      <p:sp>
        <p:nvSpPr>
          <p:cNvPr id="3" name="Content Placeholder 2"/>
          <p:cNvSpPr>
            <a:spLocks noGrp="1"/>
          </p:cNvSpPr>
          <p:nvPr>
            <p:ph idx="1"/>
          </p:nvPr>
        </p:nvSpPr>
        <p:spPr/>
        <p:txBody>
          <a:bodyPr/>
          <a:lstStyle/>
          <a:p>
            <a:pPr marL="0" indent="0">
              <a:buNone/>
            </a:pPr>
            <a:endParaRPr lang="en-US" dirty="0"/>
          </a:p>
          <a:p>
            <a:r>
              <a:rPr lang="en-US" dirty="0" smtClean="0"/>
              <a:t>Your success as a surrogate frontal lobe is directly proportional to the participant’s success in regulating behavior to solve problems and achieve goals in your absence – you’ve succeeded when you’re no longer needed (or at least less needed!). </a:t>
            </a:r>
            <a:endParaRPr lang="en-US" dirty="0"/>
          </a:p>
        </p:txBody>
      </p:sp>
    </p:spTree>
    <p:extLst>
      <p:ext uri="{BB962C8B-B14F-4D97-AF65-F5344CB8AC3E}">
        <p14:creationId xmlns:p14="http://schemas.microsoft.com/office/powerpoint/2010/main" val="3553120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a:bodyPr>
          <a:lstStyle/>
          <a:p>
            <a:pPr eaLnBrk="1" hangingPunct="1"/>
            <a:r>
              <a:rPr lang="en-US" sz="3600" dirty="0" smtClean="0">
                <a:solidFill>
                  <a:schemeClr val="hlink"/>
                </a:solidFill>
                <a:ea typeface="ＭＳ Ｐゴシック" pitchFamily="34" charset="-128"/>
              </a:rPr>
              <a:t>Strategies for modifying the environment </a:t>
            </a:r>
            <a:endParaRPr lang="en-US" sz="3700" dirty="0" smtClean="0">
              <a:ea typeface="ＭＳ Ｐゴシック" pitchFamily="34" charset="-128"/>
            </a:endParaRPr>
          </a:p>
        </p:txBody>
      </p:sp>
      <p:sp>
        <p:nvSpPr>
          <p:cNvPr id="62467" name="Rectangle 3"/>
          <p:cNvSpPr>
            <a:spLocks noGrp="1" noChangeArrowheads="1"/>
          </p:cNvSpPr>
          <p:nvPr>
            <p:ph type="body" idx="1"/>
          </p:nvPr>
        </p:nvSpPr>
        <p:spPr>
          <a:xfrm>
            <a:off x="727075" y="2274888"/>
            <a:ext cx="7624763" cy="3306762"/>
          </a:xfrm>
        </p:spPr>
        <p:txBody>
          <a:bodyPr/>
          <a:lstStyle/>
          <a:p>
            <a:pPr marL="609600" indent="-609600" eaLnBrk="1" hangingPunct="1">
              <a:lnSpc>
                <a:spcPct val="90000"/>
              </a:lnSpc>
              <a:buFont typeface="Arial" charset="0"/>
              <a:buAutoNum type="arabicPeriod"/>
            </a:pPr>
            <a:r>
              <a:rPr lang="en-US" sz="2800" dirty="0" smtClean="0">
                <a:ea typeface="ＭＳ Ｐゴシック" pitchFamily="34" charset="-128"/>
              </a:rPr>
              <a:t>Change the ways adults interact with you</a:t>
            </a:r>
          </a:p>
          <a:p>
            <a:pPr marL="609600" indent="-609600" eaLnBrk="1" hangingPunct="1">
              <a:lnSpc>
                <a:spcPct val="90000"/>
              </a:lnSpc>
              <a:buNone/>
            </a:pPr>
            <a:endParaRPr lang="en-US" sz="2800" dirty="0" smtClean="0">
              <a:ea typeface="ＭＳ Ｐゴシック" pitchFamily="34" charset="-128"/>
            </a:endParaRPr>
          </a:p>
          <a:p>
            <a:pPr marL="609600" indent="-609600">
              <a:lnSpc>
                <a:spcPct val="90000"/>
              </a:lnSpc>
              <a:buAutoNum type="arabicPeriod" startAt="2"/>
            </a:pPr>
            <a:r>
              <a:rPr lang="en-US" sz="2800" dirty="0" smtClean="0">
                <a:ea typeface="ＭＳ Ｐゴシック" pitchFamily="34" charset="-128"/>
              </a:rPr>
              <a:t>Change the physical or social environment</a:t>
            </a:r>
          </a:p>
          <a:p>
            <a:pPr marL="609600" indent="-609600">
              <a:lnSpc>
                <a:spcPct val="90000"/>
              </a:lnSpc>
              <a:buAutoNum type="arabicPeriod" startAt="2"/>
            </a:pPr>
            <a:endParaRPr lang="en-US" sz="2800" dirty="0" smtClean="0">
              <a:ea typeface="ＭＳ Ｐゴシック" pitchFamily="34" charset="-128"/>
            </a:endParaRPr>
          </a:p>
          <a:p>
            <a:pPr marL="609600" indent="-609600">
              <a:lnSpc>
                <a:spcPct val="90000"/>
              </a:lnSpc>
              <a:buFont typeface="Arial" pitchFamily="34" charset="0"/>
              <a:buAutoNum type="arabicPeriod" startAt="2"/>
            </a:pPr>
            <a:r>
              <a:rPr lang="en-US" sz="2800" dirty="0" smtClean="0">
                <a:ea typeface="ＭＳ Ｐゴシック" pitchFamily="34" charset="-128"/>
              </a:rPr>
              <a:t>Modify the tasks you expect to perform</a:t>
            </a:r>
          </a:p>
          <a:p>
            <a:pPr marL="609600" indent="-609600">
              <a:lnSpc>
                <a:spcPct val="90000"/>
              </a:lnSpc>
              <a:buNone/>
            </a:pPr>
            <a:endParaRPr lang="en-US" sz="2800" dirty="0" smtClean="0">
              <a:ea typeface="ＭＳ Ｐゴシック" pitchFamily="34" charset="-128"/>
            </a:endParaRPr>
          </a:p>
        </p:txBody>
      </p:sp>
    </p:spTree>
    <p:extLst>
      <p:ext uri="{BB962C8B-B14F-4D97-AF65-F5344CB8AC3E}">
        <p14:creationId xmlns:p14="http://schemas.microsoft.com/office/powerpoint/2010/main" val="922591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685800" y="609600"/>
            <a:ext cx="7772400" cy="914400"/>
          </a:xfrm>
        </p:spPr>
        <p:txBody>
          <a:bodyPr>
            <a:normAutofit fontScale="90000"/>
          </a:bodyPr>
          <a:lstStyle/>
          <a:p>
            <a:r>
              <a:rPr lang="en-US" sz="3600" dirty="0" smtClean="0">
                <a:solidFill>
                  <a:srgbClr val="0000FF"/>
                </a:solidFill>
                <a:ea typeface="ＭＳ Ｐゴシック" pitchFamily="34" charset="-128"/>
              </a:rPr>
              <a:t>Response Inhibition</a:t>
            </a:r>
            <a:br>
              <a:rPr lang="en-US" sz="3600" dirty="0" smtClean="0">
                <a:solidFill>
                  <a:srgbClr val="0000FF"/>
                </a:solidFill>
                <a:ea typeface="ＭＳ Ｐゴシック" pitchFamily="34" charset="-128"/>
              </a:rPr>
            </a:br>
            <a:r>
              <a:rPr lang="en-US" sz="3600" dirty="0" smtClean="0">
                <a:solidFill>
                  <a:srgbClr val="0000FF"/>
                </a:solidFill>
                <a:ea typeface="ＭＳ Ｐゴシック" pitchFamily="34" charset="-128"/>
              </a:rPr>
              <a:t>(Culprit is context-dependent behavior)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0917061"/>
              </p:ext>
            </p:extLst>
          </p:nvPr>
        </p:nvGraphicFramePr>
        <p:xfrm>
          <a:off x="457200" y="1817915"/>
          <a:ext cx="8305800" cy="3962400"/>
        </p:xfrm>
        <a:graphic>
          <a:graphicData uri="http://schemas.openxmlformats.org/drawingml/2006/table">
            <a:tbl>
              <a:tblPr/>
              <a:tblGrid>
                <a:gridCol w="4152900"/>
                <a:gridCol w="4152900"/>
              </a:tblGrid>
              <a:tr h="66830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Environmental Modification</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Self-Teaching Strategy</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r>
              <a:tr h="3294095">
                <a:tc>
                  <a:txBody>
                    <a:bodyPr/>
                    <a:lstStyle/>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chemeClr val="tx1"/>
                          </a:solidFill>
                          <a:effectLst/>
                          <a:latin typeface="Arial" charset="0"/>
                          <a:ea typeface="ＭＳ Ｐゴシック" charset="0"/>
                          <a:cs typeface="ＭＳ Ｐゴシック" charset="0"/>
                        </a:rPr>
                        <a:t>Remove the temptations</a:t>
                      </a:r>
                    </a:p>
                    <a:p>
                      <a:pPr marL="342900" marR="0" lvl="0" indent="-342900" algn="l" defTabSz="457200" rtl="0" eaLnBrk="1" fontAlgn="base" latinLnBrk="0" hangingPunct="1">
                        <a:lnSpc>
                          <a:spcPct val="100000"/>
                        </a:lnSpc>
                        <a:spcBef>
                          <a:spcPct val="0"/>
                        </a:spcBef>
                        <a:spcAft>
                          <a:spcPct val="0"/>
                        </a:spcAft>
                        <a:buClrTx/>
                        <a:buSzTx/>
                        <a:buFont typeface="Arial"/>
                        <a:buChar char="•"/>
                        <a:tabLst/>
                      </a:pPr>
                      <a:endParaRPr kumimoji="0" lang="en-US" sz="2200" b="0" i="0" u="none" strike="noStrike" cap="none" normalizeH="0" baseline="0" dirty="0" smtClean="0">
                        <a:ln>
                          <a:noFill/>
                        </a:ln>
                        <a:solidFill>
                          <a:schemeClr val="tx1"/>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chemeClr val="tx1"/>
                          </a:solidFill>
                          <a:effectLst/>
                          <a:latin typeface="Arial" charset="0"/>
                          <a:ea typeface="ＭＳ Ｐゴシック" charset="0"/>
                          <a:cs typeface="ＭＳ Ｐゴシック" charset="0"/>
                        </a:rPr>
                        <a:t>Put cues in your environment</a:t>
                      </a:r>
                    </a:p>
                    <a:p>
                      <a:pPr marL="342900" marR="0" lvl="0" indent="-342900" algn="l" defTabSz="457200" rtl="0" eaLnBrk="1" fontAlgn="base" latinLnBrk="0" hangingPunct="1">
                        <a:lnSpc>
                          <a:spcPct val="100000"/>
                        </a:lnSpc>
                        <a:spcBef>
                          <a:spcPct val="0"/>
                        </a:spcBef>
                        <a:spcAft>
                          <a:spcPct val="0"/>
                        </a:spcAft>
                        <a:buClrTx/>
                        <a:buSzTx/>
                        <a:buFont typeface="Arial"/>
                        <a:buChar char="•"/>
                        <a:tabLst/>
                      </a:pPr>
                      <a:endParaRPr kumimoji="0" lang="en-US" sz="2200" b="0" i="0" u="none" strike="noStrike" cap="none" normalizeH="0" baseline="0" dirty="0" smtClean="0">
                        <a:ln>
                          <a:noFill/>
                        </a:ln>
                        <a:solidFill>
                          <a:schemeClr val="tx1"/>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chemeClr val="tx1"/>
                          </a:solidFill>
                          <a:effectLst/>
                          <a:latin typeface="Arial" charset="0"/>
                          <a:ea typeface="ＭＳ Ｐゴシック" charset="0"/>
                          <a:cs typeface="ＭＳ Ｐゴシック" charset="0"/>
                        </a:rPr>
                        <a:t>Ask someone, friend, coach etc. for help.</a:t>
                      </a:r>
                    </a:p>
                    <a:p>
                      <a:pPr marL="0" marR="0" lvl="0" indent="0" algn="l" defTabSz="457200" rtl="0" eaLnBrk="1" fontAlgn="base" latinLnBrk="0" hangingPunct="1">
                        <a:lnSpc>
                          <a:spcPct val="100000"/>
                        </a:lnSpc>
                        <a:spcBef>
                          <a:spcPct val="0"/>
                        </a:spcBef>
                        <a:spcAft>
                          <a:spcPct val="0"/>
                        </a:spcAft>
                        <a:buClrTx/>
                        <a:buSzTx/>
                        <a:buFont typeface="Arial"/>
                        <a:buNone/>
                        <a:tabLst/>
                      </a:pPr>
                      <a:endParaRPr kumimoji="0" lang="en-US" sz="22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285750" indent="-285750">
                        <a:buFont typeface="Arial"/>
                        <a:buChar char="•"/>
                      </a:pPr>
                      <a:r>
                        <a:rPr lang="en-US" sz="2200" dirty="0" smtClean="0"/>
                        <a:t>Identify situation</a:t>
                      </a:r>
                      <a:endParaRPr lang="en-US" sz="2200" baseline="0" dirty="0" smtClean="0"/>
                    </a:p>
                    <a:p>
                      <a:pPr marL="285750" indent="-285750">
                        <a:buFont typeface="Arial"/>
                        <a:buChar char="•"/>
                      </a:pPr>
                      <a:endParaRPr lang="en-US" sz="2200" baseline="0" dirty="0" smtClean="0"/>
                    </a:p>
                    <a:p>
                      <a:pPr marL="285750" indent="-285750">
                        <a:buFont typeface="Arial"/>
                        <a:buChar char="•"/>
                      </a:pPr>
                      <a:r>
                        <a:rPr lang="en-US" sz="2200" baseline="0" dirty="0" smtClean="0"/>
                        <a:t>Work on wait-stop in baby steps</a:t>
                      </a:r>
                    </a:p>
                    <a:p>
                      <a:pPr marL="285750" indent="-285750">
                        <a:buFont typeface="Arial"/>
                        <a:buChar char="•"/>
                      </a:pPr>
                      <a:endParaRPr lang="en-US" sz="2200" baseline="0" dirty="0" smtClean="0"/>
                    </a:p>
                    <a:p>
                      <a:pPr marL="285750" indent="-285750">
                        <a:buFont typeface="Arial"/>
                        <a:buChar char="•"/>
                      </a:pPr>
                      <a:r>
                        <a:rPr lang="en-US" sz="2200" baseline="0" dirty="0" smtClean="0"/>
                        <a:t>Make a specific plan and rehearse it before you go into situation, pair it with a statement (“I don’t need…)  </a:t>
                      </a:r>
                      <a:endParaRPr lang="en-US" sz="2200" dirty="0"/>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4126648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685800" y="399144"/>
            <a:ext cx="7772400" cy="943428"/>
          </a:xfrm>
        </p:spPr>
        <p:txBody>
          <a:bodyPr/>
          <a:lstStyle/>
          <a:p>
            <a:r>
              <a:rPr lang="en-US" sz="3600" dirty="0" smtClean="0">
                <a:solidFill>
                  <a:srgbClr val="0000FF"/>
                </a:solidFill>
                <a:ea typeface="ＭＳ Ｐゴシック" pitchFamily="34" charset="-128"/>
              </a:rPr>
              <a:t>Sustained Attention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592275"/>
              </p:ext>
            </p:extLst>
          </p:nvPr>
        </p:nvGraphicFramePr>
        <p:xfrm>
          <a:off x="457200" y="1405084"/>
          <a:ext cx="8229600" cy="5211980"/>
        </p:xfrm>
        <a:graphic>
          <a:graphicData uri="http://schemas.openxmlformats.org/drawingml/2006/table">
            <a:tbl>
              <a:tblPr/>
              <a:tblGrid>
                <a:gridCol w="4114800"/>
                <a:gridCol w="4114800"/>
              </a:tblGrid>
              <a:tr h="42665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Environmental Modification</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Teaching Strategy</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r>
              <a:tr h="1432454">
                <a:tc>
                  <a:txBody>
                    <a:bodyPr/>
                    <a:lstStyle/>
                    <a:p>
                      <a:pPr marL="342900" marR="0" lvl="0" indent="-342900" algn="l" defTabSz="457200" rtl="0" eaLnBrk="1" fontAlgn="base" latinLnBrk="0" hangingPunct="1">
                        <a:lnSpc>
                          <a:spcPct val="100000"/>
                        </a:lnSpc>
                        <a:spcBef>
                          <a:spcPct val="0"/>
                        </a:spcBef>
                        <a:spcAft>
                          <a:spcPct val="0"/>
                        </a:spcAft>
                        <a:buClrTx/>
                        <a:buSzTx/>
                        <a:buFont typeface="Arial"/>
                        <a:buChar char="•"/>
                        <a:tabLst/>
                        <a:defRPr/>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Reduce distractions</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Use a prompt to attend</a:t>
                      </a:r>
                    </a:p>
                    <a:p>
                      <a:pPr marL="0" marR="0" lvl="0" indent="0" algn="l" defTabSz="457200" rtl="0" eaLnBrk="1" fontAlgn="base" latinLnBrk="0" hangingPunct="1">
                        <a:lnSpc>
                          <a:spcPct val="100000"/>
                        </a:lnSpc>
                        <a:spcBef>
                          <a:spcPct val="0"/>
                        </a:spcBef>
                        <a:spcAft>
                          <a:spcPct val="0"/>
                        </a:spcAft>
                        <a:buClrTx/>
                        <a:buSzTx/>
                        <a:buFont typeface="Arial"/>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Modify/limit task length or demand (end in sight from the beginning)</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defRPr/>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Build in variety/choice</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Choose best time of day</a:t>
                      </a:r>
                    </a:p>
                    <a:p>
                      <a:pPr marL="342900" marR="0" lvl="0" indent="-342900" algn="l" defTabSz="457200" rtl="0" eaLnBrk="1" fontAlgn="base" latinLnBrk="0" hangingPunct="1">
                        <a:lnSpc>
                          <a:spcPct val="100000"/>
                        </a:lnSpc>
                        <a:spcBef>
                          <a:spcPct val="0"/>
                        </a:spcBef>
                        <a:spcAft>
                          <a:spcPct val="0"/>
                        </a:spcAft>
                        <a:buClrTx/>
                        <a:buSzTx/>
                        <a:buFont typeface="Arial"/>
                        <a:buChar char="•"/>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Immediately reinforce</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3C8C93"/>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r>
                        <a:rPr lang="en-US" sz="2400" dirty="0" smtClean="0"/>
                        <a:t>Commit to a small</a:t>
                      </a:r>
                      <a:r>
                        <a:rPr lang="en-US" sz="2400" baseline="0" dirty="0" smtClean="0"/>
                        <a:t> increase (time, amount completed)</a:t>
                      </a:r>
                      <a:endParaRPr lang="en-US" sz="2400" dirty="0" smtClean="0"/>
                    </a:p>
                    <a:p>
                      <a:endParaRPr lang="en-US" sz="2400" dirty="0" smtClean="0"/>
                    </a:p>
                    <a:p>
                      <a:r>
                        <a:rPr lang="en-US" sz="2400" dirty="0" smtClean="0"/>
                        <a:t>Have </a:t>
                      </a:r>
                      <a:r>
                        <a:rPr lang="en-US" sz="2400" baseline="0" dirty="0" smtClean="0"/>
                        <a:t>something to look forward to</a:t>
                      </a:r>
                    </a:p>
                    <a:p>
                      <a:endParaRPr lang="en-US" baseline="0" dirty="0" smtClean="0"/>
                    </a:p>
                    <a:p>
                      <a:endParaRPr lang="en-US" baseline="0" dirty="0" smtClean="0"/>
                    </a:p>
                    <a:p>
                      <a:endParaRPr lang="en-US" dirty="0"/>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3548371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685800" y="609600"/>
            <a:ext cx="7772400" cy="914400"/>
          </a:xfrm>
        </p:spPr>
        <p:txBody>
          <a:bodyPr/>
          <a:lstStyle/>
          <a:p>
            <a:r>
              <a:rPr lang="en-US" sz="3600" dirty="0" smtClean="0">
                <a:solidFill>
                  <a:srgbClr val="0000FF"/>
                </a:solidFill>
                <a:ea typeface="ＭＳ Ｐゴシック" pitchFamily="34" charset="-128"/>
              </a:rPr>
              <a:t>Task Initiation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4562469"/>
              </p:ext>
            </p:extLst>
          </p:nvPr>
        </p:nvGraphicFramePr>
        <p:xfrm>
          <a:off x="457200" y="1600200"/>
          <a:ext cx="8305800" cy="5173394"/>
        </p:xfrm>
        <a:graphic>
          <a:graphicData uri="http://schemas.openxmlformats.org/drawingml/2006/table">
            <a:tbl>
              <a:tblPr/>
              <a:tblGrid>
                <a:gridCol w="4152900"/>
                <a:gridCol w="4152900"/>
              </a:tblGrid>
              <a:tr h="60144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Environmental Modification</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Teaching Strategy</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r>
              <a:tr h="3437156">
                <a:tc>
                  <a:txBody>
                    <a:bodyPr/>
                    <a:lstStyle/>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Set up cues/prompts</a:t>
                      </a:r>
                    </a:p>
                    <a:p>
                      <a:pPr marL="342900" marR="0" lvl="0" indent="-342900" algn="l" defTabSz="457200" rtl="0" eaLnBrk="1" fontAlgn="base" latinLnBrk="0" hangingPunct="1">
                        <a:lnSpc>
                          <a:spcPct val="100000"/>
                        </a:lnSpc>
                        <a:spcBef>
                          <a:spcPct val="0"/>
                        </a:spcBef>
                        <a:spcAft>
                          <a:spcPct val="0"/>
                        </a:spcAft>
                        <a:buClrTx/>
                        <a:buSzTx/>
                        <a:buFont typeface="Arial"/>
                        <a:buChar char="•"/>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Reduce perceived effort/task demand</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Walk through first step—build behavioral momentum</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Establish set time to do non-preferred tasks</a:t>
                      </a:r>
                      <a:endParaRPr kumimoji="0" lang="en-US" sz="2200" b="0" i="0" u="none" strike="noStrike" cap="none" normalizeH="0" baseline="0" dirty="0">
                        <a:ln>
                          <a:noFill/>
                        </a:ln>
                        <a:solidFill>
                          <a:srgbClr val="000000"/>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r>
                        <a:rPr lang="en-US" sz="2400" dirty="0" smtClean="0"/>
                        <a:t>Select</a:t>
                      </a:r>
                      <a:r>
                        <a:rPr lang="en-US" sz="2400" baseline="0" dirty="0" smtClean="0"/>
                        <a:t> cueing system</a:t>
                      </a:r>
                    </a:p>
                    <a:p>
                      <a:endParaRPr lang="en-US" sz="2400" baseline="0" dirty="0" smtClean="0"/>
                    </a:p>
                    <a:p>
                      <a:r>
                        <a:rPr lang="en-US" sz="2400" baseline="0" dirty="0" smtClean="0"/>
                        <a:t>Limit initial demand, keep time short</a:t>
                      </a:r>
                    </a:p>
                    <a:p>
                      <a:endParaRPr lang="en-US" sz="2400" baseline="0" dirty="0" smtClean="0"/>
                    </a:p>
                    <a:p>
                      <a:r>
                        <a:rPr lang="en-US" sz="2400" baseline="0" dirty="0" smtClean="0"/>
                        <a:t>Select a </a:t>
                      </a:r>
                      <a:r>
                        <a:rPr lang="en-US" sz="2400" baseline="0" dirty="0" err="1" smtClean="0"/>
                        <a:t>reinforcer</a:t>
                      </a:r>
                      <a:endParaRPr lang="en-US" sz="2400" baseline="0" dirty="0" smtClean="0"/>
                    </a:p>
                    <a:p>
                      <a:endParaRPr lang="en-US" sz="2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Make a</a:t>
                      </a:r>
                      <a:r>
                        <a:rPr lang="en-US" sz="2400" baseline="0" dirty="0" smtClean="0"/>
                        <a:t> </a:t>
                      </a:r>
                      <a:r>
                        <a:rPr lang="en-US" sz="2400" dirty="0" smtClean="0"/>
                        <a:t>plan for starting the task</a:t>
                      </a:r>
                    </a:p>
                    <a:p>
                      <a:endParaRPr lang="en-US" sz="2400" baseline="0" dirty="0" smtClean="0"/>
                    </a:p>
                    <a:p>
                      <a:endParaRPr lang="en-US" baseline="0" dirty="0" smtClean="0"/>
                    </a:p>
                    <a:p>
                      <a:endParaRPr lang="en-US" dirty="0" smtClean="0"/>
                    </a:p>
                    <a:p>
                      <a:endParaRPr lang="en-US" dirty="0"/>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2644152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685800" y="609600"/>
            <a:ext cx="7772400" cy="914400"/>
          </a:xfrm>
        </p:spPr>
        <p:txBody>
          <a:bodyPr/>
          <a:lstStyle/>
          <a:p>
            <a:r>
              <a:rPr lang="en-US" sz="3600" dirty="0" smtClean="0">
                <a:solidFill>
                  <a:srgbClr val="0000FF"/>
                </a:solidFill>
                <a:ea typeface="ＭＳ Ｐゴシック" pitchFamily="34" charset="-128"/>
              </a:rPr>
              <a:t>Planning/Prioritization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7209413"/>
              </p:ext>
            </p:extLst>
          </p:nvPr>
        </p:nvGraphicFramePr>
        <p:xfrm>
          <a:off x="457200" y="1600200"/>
          <a:ext cx="8229600" cy="4419500"/>
        </p:xfrm>
        <a:graphic>
          <a:graphicData uri="http://schemas.openxmlformats.org/drawingml/2006/table">
            <a:tbl>
              <a:tblPr/>
              <a:tblGrid>
                <a:gridCol w="4114800"/>
                <a:gridCol w="4114800"/>
              </a:tblGrid>
              <a:tr h="42665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Environmental Modification</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c>
                  <a:txBody>
                    <a:bodyPr/>
                    <a:lstStyle/>
                    <a:p>
                      <a:pPr marL="0" marR="0" lvl="0" indent="0" algn="l" defTabSz="457200" rtl="0" eaLnBrk="1" fontAlgn="base" latinLnBrk="0" hangingPunct="1">
                        <a:lnSpc>
                          <a:spcPct val="100000"/>
                        </a:lnSpc>
                        <a:spcBef>
                          <a:spcPct val="0"/>
                        </a:spcBef>
                        <a:spcAft>
                          <a:spcPct val="0"/>
                        </a:spcAft>
                        <a:buClrTx/>
                        <a:buSzTx/>
                        <a:buFont typeface="Arial" charset="0"/>
                        <a:buNone/>
                        <a:tabLst/>
                      </a:pPr>
                      <a:r>
                        <a:rPr kumimoji="0" lang="en-US" sz="2200" b="1" i="0" u="none" strike="noStrike" cap="none" normalizeH="0" baseline="0" dirty="0" smtClean="0">
                          <a:ln>
                            <a:noFill/>
                          </a:ln>
                          <a:solidFill>
                            <a:srgbClr val="FFFFFF"/>
                          </a:solidFill>
                          <a:effectLst/>
                          <a:latin typeface="Arial" charset="0"/>
                          <a:ea typeface="ＭＳ Ｐゴシック" charset="0"/>
                          <a:cs typeface="ＭＳ Ｐゴシック" charset="0"/>
                        </a:rPr>
                        <a:t>Teaching Strategy</a:t>
                      </a:r>
                      <a:endParaRPr kumimoji="0" lang="en-US" sz="22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24B50"/>
                    </a:solidFill>
                  </a:tcPr>
                </a:tc>
              </a:tr>
              <a:tr h="1432454">
                <a:tc>
                  <a:txBody>
                    <a:bodyPr/>
                    <a:lstStyle/>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Demonstrate what a plan is</a:t>
                      </a:r>
                    </a:p>
                    <a:p>
                      <a:pPr marL="0" marR="0" lvl="0" indent="0" algn="l" defTabSz="457200" rtl="0" eaLnBrk="1" fontAlgn="base" latinLnBrk="0" hangingPunct="1">
                        <a:lnSpc>
                          <a:spcPct val="100000"/>
                        </a:lnSpc>
                        <a:spcBef>
                          <a:spcPct val="0"/>
                        </a:spcBef>
                        <a:spcAft>
                          <a:spcPct val="0"/>
                        </a:spcAft>
                        <a:buClrTx/>
                        <a:buSzTx/>
                        <a:buFont typeface="Arial"/>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Help person design a plan/template</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342900" marR="0" lvl="0" indent="-342900" algn="l" defTabSz="457200" rtl="0" eaLnBrk="1" fontAlgn="base" latinLnBrk="0" hangingPunct="1">
                        <a:lnSpc>
                          <a:spcPct val="100000"/>
                        </a:lnSpc>
                        <a:spcBef>
                          <a:spcPct val="0"/>
                        </a:spcBef>
                        <a:spcAft>
                          <a:spcPct val="0"/>
                        </a:spcAft>
                        <a:buClrTx/>
                        <a:buSzTx/>
                        <a:buFont typeface="Arial"/>
                        <a:buChar char="•"/>
                        <a:tabLst/>
                      </a:pPr>
                      <a:r>
                        <a:rPr kumimoji="0" lang="en-US" sz="2200" b="0" i="0" u="none" strike="noStrike" cap="none" normalizeH="0" baseline="0" dirty="0" smtClean="0">
                          <a:ln>
                            <a:noFill/>
                          </a:ln>
                          <a:solidFill>
                            <a:srgbClr val="000000"/>
                          </a:solidFill>
                          <a:effectLst/>
                          <a:latin typeface="Arial" charset="0"/>
                          <a:ea typeface="ＭＳ Ｐゴシック" charset="0"/>
                          <a:cs typeface="ＭＳ Ｐゴシック" charset="0"/>
                        </a:rPr>
                        <a:t>Provide planning tools (calendar, agenda book, apps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3C8C93"/>
                        </a:solidFill>
                        <a:effectLst/>
                        <a:latin typeface="Arial" charset="0"/>
                        <a:ea typeface="ＭＳ Ｐゴシック" charset="0"/>
                        <a:cs typeface="ＭＳ Ｐゴシック"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3C8C93"/>
                        </a:solidFill>
                        <a:effectLst/>
                        <a:latin typeface="Arial" charset="0"/>
                        <a:ea typeface="ＭＳ Ｐゴシック" charset="0"/>
                        <a:cs typeface="ＭＳ Ｐゴシック" charset="0"/>
                      </a:endParaRPr>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r>
                        <a:rPr lang="en-US" sz="2200" dirty="0" smtClean="0"/>
                        <a:t>Walk through the planning</a:t>
                      </a:r>
                      <a:r>
                        <a:rPr lang="en-US" sz="2200" baseline="0" dirty="0" smtClean="0"/>
                        <a:t> process</a:t>
                      </a:r>
                    </a:p>
                    <a:p>
                      <a:endParaRPr lang="en-US" sz="2200" baseline="0" dirty="0" smtClean="0"/>
                    </a:p>
                    <a:p>
                      <a:r>
                        <a:rPr lang="en-US" sz="2200" baseline="0" dirty="0" smtClean="0"/>
                        <a:t>Have them apply plan to a simple task and gradually prompt to do more of the planning themselves</a:t>
                      </a:r>
                    </a:p>
                    <a:p>
                      <a:endParaRPr lang="en-US" sz="2200" baseline="0" dirty="0" smtClean="0"/>
                    </a:p>
                    <a:p>
                      <a:r>
                        <a:rPr lang="en-US" sz="2200" baseline="0" dirty="0" smtClean="0"/>
                        <a:t>Ask questions to get </a:t>
                      </a:r>
                      <a:r>
                        <a:rPr lang="en-US" sz="2200" baseline="0" dirty="0" err="1" smtClean="0"/>
                        <a:t>cperson</a:t>
                      </a:r>
                      <a:r>
                        <a:rPr lang="en-US" sz="2200" baseline="0" dirty="0" smtClean="0"/>
                        <a:t> to prioritize (What do you need? What should you do first?)</a:t>
                      </a:r>
                    </a:p>
                    <a:p>
                      <a:endParaRPr lang="en-US" baseline="0" dirty="0" smtClean="0"/>
                    </a:p>
                    <a:p>
                      <a:endParaRPr lang="en-US" dirty="0"/>
                    </a:p>
                  </a:txBody>
                  <a:tcPr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1585950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036BDCC5415F44863819C227746D56" ma:contentTypeVersion="1" ma:contentTypeDescription="Create a new document." ma:contentTypeScope="" ma:versionID="b65f1468678bfdc65b68c0f37525bd4e">
  <xsd:schema xmlns:xsd="http://www.w3.org/2001/XMLSchema" xmlns:xs="http://www.w3.org/2001/XMLSchema" xmlns:p="http://schemas.microsoft.com/office/2006/metadata/properties" xmlns:ns3="a80cf20c-7540-4248-b6d4-bf7ea2101ad0" targetNamespace="http://schemas.microsoft.com/office/2006/metadata/properties" ma:root="true" ma:fieldsID="294247690b502c450682369fc8e1eb66" ns3:_="">
    <xsd:import namespace="a80cf20c-7540-4248-b6d4-bf7ea2101ad0"/>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0cf20c-7540-4248-b6d4-bf7ea2101ad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51AC33-39D5-406E-A7AE-5BCA19BB40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0cf20c-7540-4248-b6d4-bf7ea2101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27775EF-6A22-4740-A10F-066A1C114BE7}">
  <ds:schemaRefs>
    <ds:schemaRef ds:uri="http://schemas.microsoft.com/sharepoint/v3/contenttype/forms"/>
  </ds:schemaRefs>
</ds:datastoreItem>
</file>

<file path=customXml/itemProps3.xml><?xml version="1.0" encoding="utf-8"?>
<ds:datastoreItem xmlns:ds="http://schemas.openxmlformats.org/officeDocument/2006/customXml" ds:itemID="{639903BB-0B95-4CCA-B8AD-F1BCC040EEF9}">
  <ds:schemaRefs>
    <ds:schemaRef ds:uri="http://purl.org/dc/elements/1.1/"/>
    <ds:schemaRef ds:uri="http://purl.org/dc/terms/"/>
    <ds:schemaRef ds:uri="http://schemas.microsoft.com/office/2006/documentManagement/types"/>
    <ds:schemaRef ds:uri="http://www.w3.org/XML/1998/namespace"/>
    <ds:schemaRef ds:uri="a80cf20c-7540-4248-b6d4-bf7ea2101ad0"/>
    <ds:schemaRef ds:uri="http://schemas.openxmlformats.org/package/2006/metadata/core-properties"/>
    <ds:schemaRef ds:uri="http://schemas.microsoft.com/office/2006/metadata/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2424</TotalTime>
  <Words>595</Words>
  <Application>Microsoft Office PowerPoint</Application>
  <PresentationFormat>On-screen Show (4:3)</PresentationFormat>
  <Paragraphs>109</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ＭＳ Ｐゴシック</vt:lpstr>
      <vt:lpstr>Arial</vt:lpstr>
      <vt:lpstr>Calibri</vt:lpstr>
      <vt:lpstr>Times</vt:lpstr>
      <vt:lpstr>Office Theme</vt:lpstr>
      <vt:lpstr>Key Considerations</vt:lpstr>
      <vt:lpstr>Role of Coach in Facilitating Development of Executive Skills</vt:lpstr>
      <vt:lpstr>Factors that impact the degree to which the coach will act as a surrogate frontal lobe  </vt:lpstr>
      <vt:lpstr>Your goal for this surrogate role</vt:lpstr>
      <vt:lpstr>Strategies for modifying the environment </vt:lpstr>
      <vt:lpstr>Response Inhibition (Culprit is context-dependent behavior)</vt:lpstr>
      <vt:lpstr>Sustained Attention</vt:lpstr>
      <vt:lpstr>Task Initiation</vt:lpstr>
      <vt:lpstr>Planning/Prioritization</vt:lpstr>
      <vt:lpstr>Goal-Directed Persistence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dc:creator>
  <cp:lastModifiedBy>Donna Pavetti</cp:lastModifiedBy>
  <cp:revision>13</cp:revision>
  <dcterms:created xsi:type="dcterms:W3CDTF">2015-02-16T23:46:44Z</dcterms:created>
  <dcterms:modified xsi:type="dcterms:W3CDTF">2015-02-18T18:07:01Z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0x010100E9036BDCC5415F44863819C227746D56</vt:lpwstr>
  </property>
</Properties>
</file>