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slides/slide4.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03" r:id="rId2"/>
    <p:sldMasterId id="2147483725" r:id="rId3"/>
    <p:sldMasterId id="2147483730" r:id="rId4"/>
  </p:sldMasterIdLst>
  <p:notesMasterIdLst>
    <p:notesMasterId r:id="rId9"/>
  </p:notesMasterIdLst>
  <p:sldIdLst>
    <p:sldId id="266" r:id="rId5"/>
    <p:sldId id="261" r:id="rId6"/>
    <p:sldId id="264" r:id="rId7"/>
    <p:sldId id="26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51" autoAdjust="0"/>
  </p:normalViewPr>
  <p:slideViewPr>
    <p:cSldViewPr snapToGrid="0" snapToObjects="1">
      <p:cViewPr varScale="1">
        <p:scale>
          <a:sx n="92" d="100"/>
          <a:sy n="92" d="100"/>
        </p:scale>
        <p:origin x="-22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B083B-516E-4146-854A-23F8FA7CD1A2}" type="datetimeFigureOut">
              <a:rPr lang="en-US" smtClean="0"/>
              <a:t>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27AE5-02D8-6A4A-8FA7-130189659603}" type="slidenum">
              <a:rPr lang="en-US" smtClean="0"/>
              <a:t>‹#›</a:t>
            </a:fld>
            <a:endParaRPr lang="en-US"/>
          </a:p>
        </p:txBody>
      </p:sp>
    </p:spTree>
    <p:extLst>
      <p:ext uri="{BB962C8B-B14F-4D97-AF65-F5344CB8AC3E}">
        <p14:creationId xmlns:p14="http://schemas.microsoft.com/office/powerpoint/2010/main" val="3918372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charset="0"/>
              <a:ea typeface="ＭＳ Ｐゴシック"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7B3B07A-3B16-BF4A-A250-73717F074D5C}" type="slidenum">
              <a:rPr lang="en-US">
                <a:solidFill>
                  <a:prstClr val="black"/>
                </a:solidFill>
                <a:latin typeface="Times" charset="0"/>
              </a:rPr>
              <a:pPr/>
              <a:t>1</a:t>
            </a:fld>
            <a:endParaRPr lang="en-US">
              <a:solidFill>
                <a:prstClr val="black"/>
              </a:solidFill>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700" dirty="0" smtClean="0">
                <a:latin typeface="Times" charset="0"/>
                <a:ea typeface="ＭＳ Ｐゴシック" charset="0"/>
              </a:rPr>
              <a:t>The mission of the Center on the Developing Child is to drive science-based innovation that achieves breakthrough outcomes for children facing adversity.</a:t>
            </a:r>
          </a:p>
          <a:p>
            <a:pPr>
              <a:lnSpc>
                <a:spcPct val="80000"/>
              </a:lnSpc>
            </a:pPr>
            <a:endParaRPr lang="en-US" sz="700" dirty="0" smtClean="0">
              <a:latin typeface="Times" charset="0"/>
              <a:ea typeface="ＭＳ Ｐゴシック" charset="0"/>
            </a:endParaRPr>
          </a:p>
          <a:p>
            <a:pPr>
              <a:lnSpc>
                <a:spcPct val="80000"/>
              </a:lnSpc>
            </a:pPr>
            <a:r>
              <a:rPr lang="en-US" sz="700" dirty="0" smtClean="0">
                <a:latin typeface="Times" charset="0"/>
                <a:ea typeface="ＭＳ Ｐゴシック" charset="0"/>
              </a:rPr>
              <a:t>Our goal is meaningful change in policy and practice that produces </a:t>
            </a:r>
            <a:r>
              <a:rPr lang="en-US" sz="700" b="1" dirty="0" smtClean="0">
                <a:latin typeface="Times" charset="0"/>
                <a:ea typeface="ＭＳ Ｐゴシック" charset="0"/>
              </a:rPr>
              <a:t>substantially larger impacts </a:t>
            </a:r>
            <a:r>
              <a:rPr lang="en-US" sz="700" dirty="0" smtClean="0">
                <a:latin typeface="Times" charset="0"/>
                <a:ea typeface="ＭＳ Ｐゴシック" charset="0"/>
              </a:rPr>
              <a:t>on the learning capacity, health, and economic and social mobility of vulnerable young children. We aim to catalyze a new era in early childhood investment that mobilizes science to stimulate fresh thinking. We are particularly concerned about the needs of children who face the cumulative burdens of poverty, maltreatment, violence, racial and ethnic discrimination, and family mental illness.</a:t>
            </a:r>
          </a:p>
          <a:p>
            <a:pPr>
              <a:lnSpc>
                <a:spcPct val="80000"/>
              </a:lnSpc>
            </a:pPr>
            <a:endParaRPr lang="en-US" sz="700" dirty="0" smtClean="0">
              <a:latin typeface="Times" charset="0"/>
              <a:ea typeface="ＭＳ Ｐゴシック" charset="0"/>
            </a:endParaRPr>
          </a:p>
          <a:p>
            <a:pPr>
              <a:lnSpc>
                <a:spcPct val="80000"/>
              </a:lnSpc>
            </a:pPr>
            <a:r>
              <a:rPr lang="en-US" sz="700" dirty="0" smtClean="0">
                <a:latin typeface="Times" charset="0"/>
                <a:ea typeface="ＭＳ Ｐゴシック" charset="0"/>
              </a:rPr>
              <a:t>In order to achieve those outcomes, our work focuses on two key objectives:</a:t>
            </a:r>
          </a:p>
          <a:p>
            <a:pPr>
              <a:lnSpc>
                <a:spcPct val="80000"/>
              </a:lnSpc>
            </a:pPr>
            <a:endParaRPr lang="en-US" sz="700" dirty="0" smtClean="0">
              <a:latin typeface="Times" charset="0"/>
              <a:ea typeface="ＭＳ Ｐゴシック" charset="0"/>
            </a:endParaRPr>
          </a:p>
          <a:p>
            <a:pPr marL="171450" indent="-171450">
              <a:lnSpc>
                <a:spcPct val="80000"/>
              </a:lnSpc>
              <a:buFont typeface="Arial"/>
              <a:buChar char="•"/>
            </a:pPr>
            <a:r>
              <a:rPr lang="en-US" sz="700" dirty="0" smtClean="0">
                <a:latin typeface="Times" charset="0"/>
                <a:ea typeface="ＭＳ Ｐゴシック" charset="0"/>
              </a:rPr>
              <a:t>Building</a:t>
            </a:r>
            <a:r>
              <a:rPr lang="en-US" sz="700" baseline="0" dirty="0" smtClean="0">
                <a:latin typeface="Times" charset="0"/>
                <a:ea typeface="ＭＳ Ｐゴシック" charset="0"/>
              </a:rPr>
              <a:t> an R&amp;D </a:t>
            </a:r>
            <a:r>
              <a:rPr lang="en-US" sz="800" b="0" dirty="0" smtClean="0">
                <a:solidFill>
                  <a:srgbClr val="000000"/>
                </a:solidFill>
                <a:latin typeface="Arial"/>
                <a:ea typeface="MS PGothic" charset="0"/>
                <a:cs typeface="Arial"/>
              </a:rPr>
              <a:t>(research and development) </a:t>
            </a:r>
            <a:r>
              <a:rPr lang="en-US" sz="700" baseline="0" dirty="0" smtClean="0">
                <a:latin typeface="Times" charset="0"/>
                <a:ea typeface="ＭＳ Ｐゴシック" charset="0"/>
              </a:rPr>
              <a:t>platform that leverages science to catalyze the design, testing, and scaling of new intervention strategies</a:t>
            </a:r>
          </a:p>
          <a:p>
            <a:pPr marL="171450" indent="-171450">
              <a:lnSpc>
                <a:spcPct val="80000"/>
              </a:lnSpc>
              <a:buFont typeface="Arial"/>
              <a:buChar char="•"/>
            </a:pPr>
            <a:r>
              <a:rPr lang="en-US" sz="700" baseline="0" dirty="0" smtClean="0">
                <a:latin typeface="Times" charset="0"/>
                <a:ea typeface="ＭＳ Ｐゴシック" charset="0"/>
              </a:rPr>
              <a:t>Transforming the policy, practice, and research landscape to support and drive change</a:t>
            </a:r>
          </a:p>
          <a:p>
            <a:pPr>
              <a:lnSpc>
                <a:spcPct val="80000"/>
              </a:lnSpc>
            </a:pPr>
            <a:endParaRPr lang="en-US" sz="700" dirty="0">
              <a:latin typeface="Times" charset="0"/>
              <a:ea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CC3300"/>
                </a:solidFill>
                <a:latin typeface="Verdana" charset="0"/>
                <a:ea typeface="ＭＳ Ｐゴシック" charset="0"/>
                <a:cs typeface="ＭＳ Ｐゴシック" charset="0"/>
              </a:defRPr>
            </a:lvl1pPr>
            <a:lvl2pPr marL="742881" indent="-285724" eaLnBrk="0" hangingPunct="0">
              <a:defRPr sz="1600" b="1">
                <a:solidFill>
                  <a:srgbClr val="CC3300"/>
                </a:solidFill>
                <a:latin typeface="Verdana" charset="0"/>
                <a:ea typeface="ＭＳ Ｐゴシック" charset="0"/>
              </a:defRPr>
            </a:lvl2pPr>
            <a:lvl3pPr marL="1142895" indent="-228579" eaLnBrk="0" hangingPunct="0">
              <a:defRPr sz="1600" b="1">
                <a:solidFill>
                  <a:srgbClr val="CC3300"/>
                </a:solidFill>
                <a:latin typeface="Verdana" charset="0"/>
                <a:ea typeface="ＭＳ Ｐゴシック" charset="0"/>
              </a:defRPr>
            </a:lvl3pPr>
            <a:lvl4pPr marL="1600053" indent="-228579" eaLnBrk="0" hangingPunct="0">
              <a:defRPr sz="1600" b="1">
                <a:solidFill>
                  <a:srgbClr val="CC3300"/>
                </a:solidFill>
                <a:latin typeface="Verdana" charset="0"/>
                <a:ea typeface="ＭＳ Ｐゴシック" charset="0"/>
              </a:defRPr>
            </a:lvl4pPr>
            <a:lvl5pPr marL="2057210" indent="-228579" eaLnBrk="0" hangingPunct="0">
              <a:defRPr sz="1600" b="1">
                <a:solidFill>
                  <a:srgbClr val="CC3300"/>
                </a:solidFill>
                <a:latin typeface="Verdana" charset="0"/>
                <a:ea typeface="ＭＳ Ｐゴシック" charset="0"/>
              </a:defRPr>
            </a:lvl5pPr>
            <a:lvl6pPr marL="2514368" indent="-228579" eaLnBrk="0" fontAlgn="base" hangingPunct="0">
              <a:spcBef>
                <a:spcPct val="0"/>
              </a:spcBef>
              <a:spcAft>
                <a:spcPct val="0"/>
              </a:spcAft>
              <a:defRPr sz="1600" b="1">
                <a:solidFill>
                  <a:srgbClr val="CC3300"/>
                </a:solidFill>
                <a:latin typeface="Verdana" charset="0"/>
                <a:ea typeface="ＭＳ Ｐゴシック" charset="0"/>
              </a:defRPr>
            </a:lvl6pPr>
            <a:lvl7pPr marL="2971525" indent="-228579" eaLnBrk="0" fontAlgn="base" hangingPunct="0">
              <a:spcBef>
                <a:spcPct val="0"/>
              </a:spcBef>
              <a:spcAft>
                <a:spcPct val="0"/>
              </a:spcAft>
              <a:defRPr sz="1600" b="1">
                <a:solidFill>
                  <a:srgbClr val="CC3300"/>
                </a:solidFill>
                <a:latin typeface="Verdana" charset="0"/>
                <a:ea typeface="ＭＳ Ｐゴシック" charset="0"/>
              </a:defRPr>
            </a:lvl7pPr>
            <a:lvl8pPr marL="3428684" indent="-228579" eaLnBrk="0" fontAlgn="base" hangingPunct="0">
              <a:spcBef>
                <a:spcPct val="0"/>
              </a:spcBef>
              <a:spcAft>
                <a:spcPct val="0"/>
              </a:spcAft>
              <a:defRPr sz="1600" b="1">
                <a:solidFill>
                  <a:srgbClr val="CC3300"/>
                </a:solidFill>
                <a:latin typeface="Verdana" charset="0"/>
                <a:ea typeface="ＭＳ Ｐゴシック" charset="0"/>
              </a:defRPr>
            </a:lvl8pPr>
            <a:lvl9pPr marL="3885842" indent="-228579" eaLnBrk="0" fontAlgn="base" hangingPunct="0">
              <a:spcBef>
                <a:spcPct val="0"/>
              </a:spcBef>
              <a:spcAft>
                <a:spcPct val="0"/>
              </a:spcAft>
              <a:defRPr sz="1600" b="1">
                <a:solidFill>
                  <a:srgbClr val="CC3300"/>
                </a:solidFill>
                <a:latin typeface="Verdana" charset="0"/>
                <a:ea typeface="ＭＳ Ｐゴシック" charset="0"/>
              </a:defRPr>
            </a:lvl9pPr>
          </a:lstStyle>
          <a:p>
            <a:fld id="{3FE27B3F-DA87-424B-AD48-4DE68866FDF4}" type="slidenum">
              <a:rPr lang="en-US" sz="1200" b="0">
                <a:solidFill>
                  <a:srgbClr val="000000"/>
                </a:solidFill>
                <a:latin typeface="Times" charset="0"/>
              </a:rPr>
              <a:pPr/>
              <a:t>2</a:t>
            </a:fld>
            <a:endParaRPr lang="en-US" sz="1200" b="0">
              <a:solidFill>
                <a:srgbClr val="000000"/>
              </a:solidFill>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The Family Mobility Project is</a:t>
            </a:r>
            <a:r>
              <a:rPr lang="en-US" baseline="0" dirty="0" smtClean="0">
                <a:latin typeface="Verdana"/>
                <a:cs typeface="Verdana"/>
              </a:rPr>
              <a:t> a</a:t>
            </a:r>
            <a:r>
              <a:rPr lang="en-US" dirty="0" smtClean="0">
                <a:latin typeface="Verdana"/>
                <a:cs typeface="Verdana"/>
              </a:rPr>
              <a:t> joint venture to design and test an innovative, intergenerational strategy to significantly improve the life prospects of young children and families facing the burdens of poverty.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This strategy is driven by a science-based theory of change and “on-the-ground” expertise about how to support both children and adults. It is based on the hypothesis that working in a coordinated way with each family member toward key goals will help the whole family achieve sustainable economic stability and positive developmental outcomes.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heart of the Family Mobility Project rests on its seamless integration of </a:t>
            </a:r>
            <a:r>
              <a:rPr lang="en-US" sz="1200" kern="1200" dirty="0" err="1" smtClean="0">
                <a:solidFill>
                  <a:schemeClr val="tx1"/>
                </a:solidFill>
                <a:effectLst/>
                <a:latin typeface="+mn-lt"/>
                <a:ea typeface="+mn-ea"/>
                <a:cs typeface="+mn-cs"/>
              </a:rPr>
              <a:t>Nurtury’s</a:t>
            </a:r>
            <a:r>
              <a:rPr lang="en-US" sz="1200" kern="1200" dirty="0" smtClean="0">
                <a:solidFill>
                  <a:schemeClr val="tx1"/>
                </a:solidFill>
                <a:effectLst/>
                <a:latin typeface="+mn-lt"/>
                <a:ea typeface="+mn-ea"/>
                <a:cs typeface="+mn-cs"/>
              </a:rPr>
              <a:t> expertise in early care and education and CWU’s model of goal-setting and coaching for women living in poverty. Our aim is to develop, refine, and scale a hybridized intervention strategy that focuses on the common foundational capabilities of successful parenting and economic self-sufficiency by supporting families to set and attain educational, financial, and career-related goals.</a:t>
            </a:r>
            <a:endParaRPr lang="en-US" dirty="0" smtClean="0">
              <a:effectLst/>
            </a:endParaRPr>
          </a:p>
          <a:p>
            <a:endParaRPr lang="en-US" dirty="0" smtClean="0"/>
          </a:p>
          <a:p>
            <a:r>
              <a:rPr lang="en-US" sz="1200" kern="1200" dirty="0" smtClean="0">
                <a:solidFill>
                  <a:schemeClr val="tx1"/>
                </a:solidFill>
                <a:effectLst/>
                <a:latin typeface="+mn-lt"/>
                <a:ea typeface="+mn-ea"/>
                <a:cs typeface="+mn-cs"/>
              </a:rPr>
              <a:t>The project will begin with a pilot testing phase with a small number of families which will incorporate feedback from both parents and front line staff before proceeding to replication. Using “design-test-iterate” as an accelerated method to develop and scale new interventions, preliminary approaches will be co-developed by a team of key stakeholders (including service providers, content experts, and participating parents), piloted in a real world setting, modified based on experience, and tested again with a larger group.</a:t>
            </a:r>
            <a:endParaRPr lang="en-US" dirty="0"/>
          </a:p>
        </p:txBody>
      </p:sp>
      <p:sp>
        <p:nvSpPr>
          <p:cNvPr id="4" name="Slide Number Placeholder 3"/>
          <p:cNvSpPr>
            <a:spLocks noGrp="1"/>
          </p:cNvSpPr>
          <p:nvPr>
            <p:ph type="sldNum" sz="quarter" idx="10"/>
          </p:nvPr>
        </p:nvSpPr>
        <p:spPr/>
        <p:txBody>
          <a:bodyPr/>
          <a:lstStyle/>
          <a:p>
            <a:fld id="{62B27AE5-02D8-6A4A-8FA7-130189659603}" type="slidenum">
              <a:rPr lang="en-US" smtClean="0"/>
              <a:t>3</a:t>
            </a:fld>
            <a:endParaRPr lang="en-US"/>
          </a:p>
        </p:txBody>
      </p:sp>
    </p:spTree>
    <p:extLst>
      <p:ext uri="{BB962C8B-B14F-4D97-AF65-F5344CB8AC3E}">
        <p14:creationId xmlns:p14="http://schemas.microsoft.com/office/powerpoint/2010/main" val="209953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27AE5-02D8-6A4A-8FA7-130189659603}" type="slidenum">
              <a:rPr lang="en-US" smtClean="0"/>
              <a:t>4</a:t>
            </a:fld>
            <a:endParaRPr lang="en-US"/>
          </a:p>
        </p:txBody>
      </p:sp>
    </p:spTree>
    <p:extLst>
      <p:ext uri="{BB962C8B-B14F-4D97-AF65-F5344CB8AC3E}">
        <p14:creationId xmlns:p14="http://schemas.microsoft.com/office/powerpoint/2010/main" val="209953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345167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222808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49924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32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51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95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descr="FOI logo - full 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234950"/>
            <a:ext cx="217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661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2" tIns="45716" rIns="91432" bIns="45716"/>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32" tIns="45716" rIns="91432" bIns="45716" numCol="1" anchor="t" anchorCtr="0" compatLnSpc="1">
            <a:prstTxWarp prst="textNoShape">
              <a:avLst/>
            </a:prstTxWarp>
          </a:bodyPr>
          <a:lstStyle>
            <a:lvl1pPr>
              <a:defRPr>
                <a:solidFill>
                  <a:srgbClr val="000000"/>
                </a:solidFill>
              </a:defRPr>
            </a:lvl1pPr>
          </a:lstStyle>
          <a:p>
            <a:pPr defTabSz="914400" fontAlgn="base">
              <a:spcBef>
                <a:spcPct val="0"/>
              </a:spcBef>
              <a:spcAft>
                <a:spcPct val="0"/>
              </a:spcAft>
            </a:pPr>
            <a:fld id="{60D9C6EF-3D30-6342-BF07-1ACFDD3F92F6}" type="datetimeFigureOut">
              <a:rPr lang="en-US">
                <a:latin typeface="Arial" charset="0"/>
                <a:ea typeface="MS PGothic" charset="0"/>
                <a:cs typeface="MS PGothic" charset="0"/>
              </a:rPr>
              <a:pPr defTabSz="914400" fontAlgn="base">
                <a:spcBef>
                  <a:spcPct val="0"/>
                </a:spcBef>
                <a:spcAft>
                  <a:spcPct val="0"/>
                </a:spcAft>
              </a:pPr>
              <a:t>2/17/2015</a:t>
            </a:fld>
            <a:endParaRPr lang="en-US">
              <a:latin typeface="Arial" charset="0"/>
              <a:ea typeface="MS PGothic" charset="0"/>
              <a:cs typeface="MS PGothic"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32" tIns="45716" rIns="91432" bIns="45716" numCol="1" anchor="t" anchorCtr="0" compatLnSpc="1">
            <a:prstTxWarp prst="textNoShape">
              <a:avLst/>
            </a:prstTxWarp>
          </a:bodyPr>
          <a:lstStyle>
            <a:lvl1pPr>
              <a:defRPr>
                <a:solidFill>
                  <a:srgbClr val="000000"/>
                </a:solidFill>
                <a:latin typeface="Arial" pitchFamily="34" charset="0"/>
                <a:ea typeface="ＭＳ Ｐゴシック" pitchFamily="34" charset="-128"/>
                <a:cs typeface="+mn-cs"/>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32" tIns="45716" rIns="91432" bIns="45716" numCol="1" anchor="t" anchorCtr="0" compatLnSpc="1">
            <a:prstTxWarp prst="textNoShape">
              <a:avLst/>
            </a:prstTxWarp>
          </a:bodyPr>
          <a:lstStyle>
            <a:lvl1pPr>
              <a:defRPr>
                <a:solidFill>
                  <a:srgbClr val="000000"/>
                </a:solidFill>
              </a:defRPr>
            </a:lvl1pPr>
          </a:lstStyle>
          <a:p>
            <a:pPr defTabSz="914400" fontAlgn="base">
              <a:spcBef>
                <a:spcPct val="0"/>
              </a:spcBef>
              <a:spcAft>
                <a:spcPct val="0"/>
              </a:spcAft>
            </a:pPr>
            <a:fld id="{AB313BD8-7392-AB4A-9E9E-E2BFD66D8634}" type="slidenum">
              <a:rPr lang="en-US">
                <a:latin typeface="Arial" charset="0"/>
                <a:ea typeface="MS PGothic" charset="0"/>
                <a:cs typeface="MS PGothic" charset="0"/>
              </a:rPr>
              <a:pPr defTabSz="9144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70854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2" tIns="45716" rIns="91432" bIns="45716"/>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81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20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80030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6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838200" y="6248400"/>
            <a:ext cx="7620000" cy="457200"/>
          </a:xfrm>
          <a:prstGeom prst="rect">
            <a:avLst/>
          </a:prstGeom>
        </p:spPr>
        <p:txBody>
          <a:bodyPr vert="horz" wrap="square" lIns="91432" tIns="45716" rIns="91432" bIns="45716" numCol="1" anchor="t" anchorCtr="0" compatLnSpc="1">
            <a:prstTxWarp prst="textNoShape">
              <a:avLst/>
            </a:prstTxWarp>
          </a:bodyPr>
          <a:lstStyle>
            <a:lvl1pPr>
              <a:defRPr b="1">
                <a:solidFill>
                  <a:srgbClr val="000000"/>
                </a:solidFill>
                <a:latin typeface="Arial" pitchFamily="34" charset="0"/>
                <a:ea typeface="ＭＳ Ｐゴシック" pitchFamily="34" charset="-128"/>
                <a:cs typeface="+mn-cs"/>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1195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495300"/>
            <a:ext cx="5756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6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02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descr="FOI logo - full 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234950"/>
            <a:ext cx="217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2967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495300"/>
            <a:ext cx="5756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077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495300"/>
            <a:ext cx="5756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370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329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841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3311843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29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688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1580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759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2851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685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159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336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FOI logo - standalone mar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236538"/>
            <a:ext cx="685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21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204417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287323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225513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320555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141556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1"/>
            </a:lvl1pPr>
          </a:lstStyle>
          <a:p>
            <a:pPr>
              <a:defRPr/>
            </a:pPr>
            <a:endParaRPr lang="en-US"/>
          </a:p>
        </p:txBody>
      </p:sp>
    </p:spTree>
    <p:extLst>
      <p:ext uri="{BB962C8B-B14F-4D97-AF65-F5344CB8AC3E}">
        <p14:creationId xmlns:p14="http://schemas.microsoft.com/office/powerpoint/2010/main" val="106037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838200" y="6248400"/>
            <a:ext cx="762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rgbClr val="000000"/>
                </a:solidFill>
                <a:latin typeface="Verdana" pitchFamily="34" charset="0"/>
                <a:ea typeface="ＭＳ Ｐゴシック" pitchFamily="1" charset="-128"/>
                <a:cs typeface="+mn-cs"/>
              </a:defRPr>
            </a:lvl1pPr>
          </a:lstStyle>
          <a:p>
            <a:pPr defTabSz="914400" fontAlgn="base">
              <a:spcBef>
                <a:spcPct val="0"/>
              </a:spcBef>
              <a:spcAft>
                <a:spcPct val="0"/>
              </a:spcAft>
              <a:defRPr/>
            </a:pPr>
            <a:endParaRPr lang="en-US"/>
          </a:p>
        </p:txBody>
      </p:sp>
      <p:pic>
        <p:nvPicPr>
          <p:cNvPr id="43011" name="Picture 4" descr="new-gray-ba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7454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rtl="0" eaLnBrk="0" fontAlgn="base" hangingPunct="0">
        <a:spcBef>
          <a:spcPct val="0"/>
        </a:spcBef>
        <a:spcAft>
          <a:spcPct val="0"/>
        </a:spcAft>
        <a:defRPr sz="4400">
          <a:solidFill>
            <a:schemeClr val="tx2"/>
          </a:solidFill>
          <a:latin typeface="+mj-lt"/>
          <a:ea typeface="ＭＳ Ｐゴシック" pitchFamily="1" charset="-128"/>
          <a:cs typeface="ＭＳ Ｐゴシック" charset="0"/>
        </a:defRPr>
      </a:lvl1pPr>
      <a:lvl2pPr algn="l" rtl="0" eaLnBrk="0" fontAlgn="base" hangingPunct="0">
        <a:spcBef>
          <a:spcPct val="0"/>
        </a:spcBef>
        <a:spcAft>
          <a:spcPct val="0"/>
        </a:spcAft>
        <a:defRPr sz="4400">
          <a:solidFill>
            <a:schemeClr val="tx2"/>
          </a:solidFill>
          <a:latin typeface="Univers ThinUltraCondensed" charset="0"/>
          <a:ea typeface="ＭＳ Ｐゴシック" pitchFamily="1" charset="-128"/>
          <a:cs typeface="ＭＳ Ｐゴシック" charset="0"/>
        </a:defRPr>
      </a:lvl2pPr>
      <a:lvl3pPr algn="l" rtl="0" eaLnBrk="0" fontAlgn="base" hangingPunct="0">
        <a:spcBef>
          <a:spcPct val="0"/>
        </a:spcBef>
        <a:spcAft>
          <a:spcPct val="0"/>
        </a:spcAft>
        <a:defRPr sz="4400">
          <a:solidFill>
            <a:schemeClr val="tx2"/>
          </a:solidFill>
          <a:latin typeface="Univers ThinUltraCondensed" charset="0"/>
          <a:ea typeface="ＭＳ Ｐゴシック" pitchFamily="1" charset="-128"/>
          <a:cs typeface="ＭＳ Ｐゴシック" charset="0"/>
        </a:defRPr>
      </a:lvl3pPr>
      <a:lvl4pPr algn="l" rtl="0" eaLnBrk="0" fontAlgn="base" hangingPunct="0">
        <a:spcBef>
          <a:spcPct val="0"/>
        </a:spcBef>
        <a:spcAft>
          <a:spcPct val="0"/>
        </a:spcAft>
        <a:defRPr sz="4400">
          <a:solidFill>
            <a:schemeClr val="tx2"/>
          </a:solidFill>
          <a:latin typeface="Univers ThinUltraCondensed" charset="0"/>
          <a:ea typeface="ＭＳ Ｐゴシック" pitchFamily="1" charset="-128"/>
          <a:cs typeface="ＭＳ Ｐゴシック" charset="0"/>
        </a:defRPr>
      </a:lvl4pPr>
      <a:lvl5pPr algn="l" rtl="0" eaLnBrk="0" fontAlgn="base" hangingPunct="0">
        <a:spcBef>
          <a:spcPct val="0"/>
        </a:spcBef>
        <a:spcAft>
          <a:spcPct val="0"/>
        </a:spcAft>
        <a:defRPr sz="4400">
          <a:solidFill>
            <a:schemeClr val="tx2"/>
          </a:solidFill>
          <a:latin typeface="Univers ThinUltraCondensed" charset="0"/>
          <a:ea typeface="ＭＳ Ｐゴシック" pitchFamily="1" charset="-128"/>
          <a:cs typeface="ＭＳ Ｐゴシック" charset="0"/>
        </a:defRPr>
      </a:lvl5pPr>
      <a:lvl6pPr marL="457200" algn="l" rtl="0" fontAlgn="base">
        <a:spcBef>
          <a:spcPct val="0"/>
        </a:spcBef>
        <a:spcAft>
          <a:spcPct val="0"/>
        </a:spcAft>
        <a:defRPr sz="4400">
          <a:solidFill>
            <a:schemeClr val="tx2"/>
          </a:solidFill>
          <a:latin typeface="Univers ThinUltraCondensed" charset="0"/>
        </a:defRPr>
      </a:lvl6pPr>
      <a:lvl7pPr marL="914400" algn="l" rtl="0" fontAlgn="base">
        <a:spcBef>
          <a:spcPct val="0"/>
        </a:spcBef>
        <a:spcAft>
          <a:spcPct val="0"/>
        </a:spcAft>
        <a:defRPr sz="4400">
          <a:solidFill>
            <a:schemeClr val="tx2"/>
          </a:solidFill>
          <a:latin typeface="Univers ThinUltraCondensed" charset="0"/>
        </a:defRPr>
      </a:lvl7pPr>
      <a:lvl8pPr marL="1371600" algn="l" rtl="0" fontAlgn="base">
        <a:spcBef>
          <a:spcPct val="0"/>
        </a:spcBef>
        <a:spcAft>
          <a:spcPct val="0"/>
        </a:spcAft>
        <a:defRPr sz="4400">
          <a:solidFill>
            <a:schemeClr val="tx2"/>
          </a:solidFill>
          <a:latin typeface="Univers ThinUltraCondensed" charset="0"/>
        </a:defRPr>
      </a:lvl8pPr>
      <a:lvl9pPr marL="1828800" algn="l" rtl="0" fontAlgn="base">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485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160" algn="ctr" defTabSz="457160" rtl="0" fontAlgn="base">
        <a:spcBef>
          <a:spcPct val="0"/>
        </a:spcBef>
        <a:spcAft>
          <a:spcPct val="0"/>
        </a:spcAft>
        <a:defRPr sz="4400">
          <a:solidFill>
            <a:schemeClr val="tx1"/>
          </a:solidFill>
          <a:latin typeface="Calibri" pitchFamily="34" charset="0"/>
        </a:defRPr>
      </a:lvl6pPr>
      <a:lvl7pPr marL="914320" algn="ctr" defTabSz="457160" rtl="0" fontAlgn="base">
        <a:spcBef>
          <a:spcPct val="0"/>
        </a:spcBef>
        <a:spcAft>
          <a:spcPct val="0"/>
        </a:spcAft>
        <a:defRPr sz="4400">
          <a:solidFill>
            <a:schemeClr val="tx1"/>
          </a:solidFill>
          <a:latin typeface="Calibri" pitchFamily="34" charset="0"/>
        </a:defRPr>
      </a:lvl7pPr>
      <a:lvl8pPr marL="1371480" algn="ctr" defTabSz="457160" rtl="0" fontAlgn="base">
        <a:spcBef>
          <a:spcPct val="0"/>
        </a:spcBef>
        <a:spcAft>
          <a:spcPct val="0"/>
        </a:spcAft>
        <a:defRPr sz="4400">
          <a:solidFill>
            <a:schemeClr val="tx1"/>
          </a:solidFill>
          <a:latin typeface="Calibri" pitchFamily="34" charset="0"/>
        </a:defRPr>
      </a:lvl8pPr>
      <a:lvl9pPr marL="1828640" algn="ctr" defTabSz="457160"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380" indent="-228580" algn="l" defTabSz="457160" rtl="0" eaLnBrk="1" latinLnBrk="0" hangingPunct="1">
        <a:spcBef>
          <a:spcPct val="20000"/>
        </a:spcBef>
        <a:buFont typeface="Arial"/>
        <a:buChar char="•"/>
        <a:defRPr sz="2000" kern="1200">
          <a:solidFill>
            <a:schemeClr val="tx1"/>
          </a:solidFill>
          <a:latin typeface="+mn-lt"/>
          <a:ea typeface="+mn-ea"/>
          <a:cs typeface="+mn-cs"/>
        </a:defRPr>
      </a:lvl6pPr>
      <a:lvl7pPr marL="2971540" indent="-228580" algn="l" defTabSz="457160" rtl="0" eaLnBrk="1" latinLnBrk="0" hangingPunct="1">
        <a:spcBef>
          <a:spcPct val="20000"/>
        </a:spcBef>
        <a:buFont typeface="Arial"/>
        <a:buChar char="•"/>
        <a:defRPr sz="2000" kern="1200">
          <a:solidFill>
            <a:schemeClr val="tx1"/>
          </a:solidFill>
          <a:latin typeface="+mn-lt"/>
          <a:ea typeface="+mn-ea"/>
          <a:cs typeface="+mn-cs"/>
        </a:defRPr>
      </a:lvl7pPr>
      <a:lvl8pPr marL="3428700" indent="-228580" algn="l" defTabSz="457160" rtl="0" eaLnBrk="1" latinLnBrk="0" hangingPunct="1">
        <a:spcBef>
          <a:spcPct val="20000"/>
        </a:spcBef>
        <a:buFont typeface="Arial"/>
        <a:buChar char="•"/>
        <a:defRPr sz="2000" kern="1200">
          <a:solidFill>
            <a:schemeClr val="tx1"/>
          </a:solidFill>
          <a:latin typeface="+mn-lt"/>
          <a:ea typeface="+mn-ea"/>
          <a:cs typeface="+mn-cs"/>
        </a:defRPr>
      </a:lvl8pPr>
      <a:lvl9pPr marL="3885860" indent="-228580" algn="l" defTabSz="45716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0" rtl="0" eaLnBrk="1" latinLnBrk="0" hangingPunct="1">
        <a:defRPr sz="1800" kern="1200">
          <a:solidFill>
            <a:schemeClr val="tx1"/>
          </a:solidFill>
          <a:latin typeface="+mn-lt"/>
          <a:ea typeface="+mn-ea"/>
          <a:cs typeface="+mn-cs"/>
        </a:defRPr>
      </a:lvl1pPr>
      <a:lvl2pPr marL="457160" algn="l" defTabSz="457160" rtl="0" eaLnBrk="1" latinLnBrk="0" hangingPunct="1">
        <a:defRPr sz="1800" kern="1200">
          <a:solidFill>
            <a:schemeClr val="tx1"/>
          </a:solidFill>
          <a:latin typeface="+mn-lt"/>
          <a:ea typeface="+mn-ea"/>
          <a:cs typeface="+mn-cs"/>
        </a:defRPr>
      </a:lvl2pPr>
      <a:lvl3pPr marL="914320" algn="l" defTabSz="457160" rtl="0" eaLnBrk="1" latinLnBrk="0" hangingPunct="1">
        <a:defRPr sz="1800" kern="1200">
          <a:solidFill>
            <a:schemeClr val="tx1"/>
          </a:solidFill>
          <a:latin typeface="+mn-lt"/>
          <a:ea typeface="+mn-ea"/>
          <a:cs typeface="+mn-cs"/>
        </a:defRPr>
      </a:lvl3pPr>
      <a:lvl4pPr marL="1371480" algn="l" defTabSz="457160" rtl="0" eaLnBrk="1" latinLnBrk="0" hangingPunct="1">
        <a:defRPr sz="1800" kern="1200">
          <a:solidFill>
            <a:schemeClr val="tx1"/>
          </a:solidFill>
          <a:latin typeface="+mn-lt"/>
          <a:ea typeface="+mn-ea"/>
          <a:cs typeface="+mn-cs"/>
        </a:defRPr>
      </a:lvl4pPr>
      <a:lvl5pPr marL="1828640" algn="l" defTabSz="457160" rtl="0" eaLnBrk="1" latinLnBrk="0" hangingPunct="1">
        <a:defRPr sz="1800" kern="1200">
          <a:solidFill>
            <a:schemeClr val="tx1"/>
          </a:solidFill>
          <a:latin typeface="+mn-lt"/>
          <a:ea typeface="+mn-ea"/>
          <a:cs typeface="+mn-cs"/>
        </a:defRPr>
      </a:lvl5pPr>
      <a:lvl6pPr marL="2285800" algn="l" defTabSz="457160" rtl="0" eaLnBrk="1" latinLnBrk="0" hangingPunct="1">
        <a:defRPr sz="1800" kern="1200">
          <a:solidFill>
            <a:schemeClr val="tx1"/>
          </a:solidFill>
          <a:latin typeface="+mn-lt"/>
          <a:ea typeface="+mn-ea"/>
          <a:cs typeface="+mn-cs"/>
        </a:defRPr>
      </a:lvl6pPr>
      <a:lvl7pPr marL="2742960" algn="l" defTabSz="457160" rtl="0" eaLnBrk="1" latinLnBrk="0" hangingPunct="1">
        <a:defRPr sz="1800" kern="1200">
          <a:solidFill>
            <a:schemeClr val="tx1"/>
          </a:solidFill>
          <a:latin typeface="+mn-lt"/>
          <a:ea typeface="+mn-ea"/>
          <a:cs typeface="+mn-cs"/>
        </a:defRPr>
      </a:lvl7pPr>
      <a:lvl8pPr marL="3200120" algn="l" defTabSz="457160" rtl="0" eaLnBrk="1" latinLnBrk="0" hangingPunct="1">
        <a:defRPr sz="1800" kern="1200">
          <a:solidFill>
            <a:schemeClr val="tx1"/>
          </a:solidFill>
          <a:latin typeface="+mn-lt"/>
          <a:ea typeface="+mn-ea"/>
          <a:cs typeface="+mn-cs"/>
        </a:defRPr>
      </a:lvl8pPr>
      <a:lvl9pPr marL="3657280" algn="l" defTabSz="4571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8149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9"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5499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sz="4400">
          <a:solidFill>
            <a:schemeClr val="tx2"/>
          </a:solidFill>
          <a:latin typeface="Univers ThinUltraCondensed" charset="0"/>
          <a:ea typeface="ＭＳ Ｐゴシック" pitchFamily="34" charset="-128"/>
          <a:cs typeface="ＭＳ Ｐゴシック" charset="0"/>
        </a:defRPr>
      </a:lvl2pPr>
      <a:lvl3pPr algn="l" rtl="0" eaLnBrk="0" fontAlgn="base" hangingPunct="0">
        <a:spcBef>
          <a:spcPct val="0"/>
        </a:spcBef>
        <a:spcAft>
          <a:spcPct val="0"/>
        </a:spcAft>
        <a:defRPr sz="4400">
          <a:solidFill>
            <a:schemeClr val="tx2"/>
          </a:solidFill>
          <a:latin typeface="Univers ThinUltraCondensed" charset="0"/>
          <a:ea typeface="ＭＳ Ｐゴシック" pitchFamily="34" charset="-128"/>
          <a:cs typeface="ＭＳ Ｐゴシック" charset="0"/>
        </a:defRPr>
      </a:lvl3pPr>
      <a:lvl4pPr algn="l" rtl="0" eaLnBrk="0" fontAlgn="base" hangingPunct="0">
        <a:spcBef>
          <a:spcPct val="0"/>
        </a:spcBef>
        <a:spcAft>
          <a:spcPct val="0"/>
        </a:spcAft>
        <a:defRPr sz="4400">
          <a:solidFill>
            <a:schemeClr val="tx2"/>
          </a:solidFill>
          <a:latin typeface="Univers ThinUltraCondensed" charset="0"/>
          <a:ea typeface="ＭＳ Ｐゴシック" pitchFamily="34" charset="-128"/>
          <a:cs typeface="ＭＳ Ｐゴシック" charset="0"/>
        </a:defRPr>
      </a:lvl4pPr>
      <a:lvl5pPr algn="l" rtl="0" eaLnBrk="0" fontAlgn="base" hangingPunct="0">
        <a:spcBef>
          <a:spcPct val="0"/>
        </a:spcBef>
        <a:spcAft>
          <a:spcPct val="0"/>
        </a:spcAft>
        <a:defRPr sz="4400">
          <a:solidFill>
            <a:schemeClr val="tx2"/>
          </a:solidFill>
          <a:latin typeface="Univers ThinUltraCondensed"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Univers ThinUltraCondensed" charset="0"/>
        </a:defRPr>
      </a:lvl6pPr>
      <a:lvl7pPr marL="914400" algn="l" rtl="0" fontAlgn="base">
        <a:spcBef>
          <a:spcPct val="0"/>
        </a:spcBef>
        <a:spcAft>
          <a:spcPct val="0"/>
        </a:spcAft>
        <a:defRPr sz="4400">
          <a:solidFill>
            <a:schemeClr val="tx2"/>
          </a:solidFill>
          <a:latin typeface="Univers ThinUltraCondensed" charset="0"/>
        </a:defRPr>
      </a:lvl7pPr>
      <a:lvl8pPr marL="1371600" algn="l" rtl="0" fontAlgn="base">
        <a:spcBef>
          <a:spcPct val="0"/>
        </a:spcBef>
        <a:spcAft>
          <a:spcPct val="0"/>
        </a:spcAft>
        <a:defRPr sz="4400">
          <a:solidFill>
            <a:schemeClr val="tx2"/>
          </a:solidFill>
          <a:latin typeface="Univers ThinUltraCondensed" charset="0"/>
        </a:defRPr>
      </a:lvl8pPr>
      <a:lvl9pPr marL="1828800" algn="l" rtl="0" fontAlgn="base">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defRPr sz="2400">
          <a:solidFill>
            <a:schemeClr val="tx1"/>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ＭＳ Ｐゴシック"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ＭＳ Ｐゴシック" pitchFamily="34" charset="-128"/>
          <a:cs typeface="MS PGothic" charset="0"/>
        </a:defRPr>
      </a:lvl5pPr>
      <a:lvl6pPr marL="25146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109538" y="2363079"/>
            <a:ext cx="8924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1" fontAlgn="base" hangingPunct="1">
              <a:spcBef>
                <a:spcPct val="0"/>
              </a:spcBef>
              <a:spcAft>
                <a:spcPct val="0"/>
              </a:spcAft>
            </a:pPr>
            <a:r>
              <a:rPr lang="en-US" sz="2800" b="1" dirty="0" smtClean="0">
                <a:solidFill>
                  <a:srgbClr val="BF2F37"/>
                </a:solidFill>
              </a:rPr>
              <a:t>Applying a Rapid-Cycle Learning </a:t>
            </a:r>
          </a:p>
          <a:p>
            <a:pPr algn="ctr" eaLnBrk="1" fontAlgn="base" hangingPunct="1">
              <a:spcBef>
                <a:spcPct val="0"/>
              </a:spcBef>
              <a:spcAft>
                <a:spcPct val="0"/>
              </a:spcAft>
            </a:pPr>
            <a:r>
              <a:rPr lang="en-US" sz="2800" b="1" dirty="0" smtClean="0">
                <a:solidFill>
                  <a:srgbClr val="BF2F37"/>
                </a:solidFill>
              </a:rPr>
              <a:t>Approach: The Family Mobility Project</a:t>
            </a:r>
          </a:p>
        </p:txBody>
      </p:sp>
      <p:sp>
        <p:nvSpPr>
          <p:cNvPr id="28675" name="Text Box 2"/>
          <p:cNvSpPr txBox="1">
            <a:spLocks noChangeArrowheads="1"/>
          </p:cNvSpPr>
          <p:nvPr/>
        </p:nvSpPr>
        <p:spPr bwMode="auto">
          <a:xfrm>
            <a:off x="457200" y="4378404"/>
            <a:ext cx="7848600" cy="9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fontAlgn="base">
              <a:lnSpc>
                <a:spcPct val="110000"/>
              </a:lnSpc>
              <a:spcBef>
                <a:spcPct val="0"/>
              </a:spcBef>
              <a:spcAft>
                <a:spcPct val="0"/>
              </a:spcAft>
            </a:pPr>
            <a:r>
              <a:rPr lang="en-US" sz="1600" b="1" dirty="0" smtClean="0">
                <a:solidFill>
                  <a:srgbClr val="000000"/>
                </a:solidFill>
              </a:rPr>
              <a:t>CHARLES E. CARTER, JR., PH.D., LICSW</a:t>
            </a:r>
          </a:p>
          <a:p>
            <a:pPr fontAlgn="base">
              <a:lnSpc>
                <a:spcPct val="110000"/>
              </a:lnSpc>
              <a:spcBef>
                <a:spcPct val="0"/>
              </a:spcBef>
              <a:spcAft>
                <a:spcPct val="0"/>
              </a:spcAft>
            </a:pPr>
            <a:r>
              <a:rPr lang="en-US" sz="1600" dirty="0" smtClean="0">
                <a:solidFill>
                  <a:srgbClr val="000000"/>
                </a:solidFill>
              </a:rPr>
              <a:t>Chief Strategy Officer</a:t>
            </a:r>
          </a:p>
          <a:p>
            <a:pPr fontAlgn="base">
              <a:lnSpc>
                <a:spcPct val="110000"/>
              </a:lnSpc>
              <a:spcBef>
                <a:spcPct val="0"/>
              </a:spcBef>
              <a:spcAft>
                <a:spcPct val="0"/>
              </a:spcAft>
            </a:pPr>
            <a:r>
              <a:rPr lang="en-US" sz="1600" dirty="0" smtClean="0">
                <a:solidFill>
                  <a:srgbClr val="000000"/>
                </a:solidFill>
              </a:rPr>
              <a:t>Center on the Developing Child at Harvard University</a:t>
            </a:r>
          </a:p>
        </p:txBody>
      </p:sp>
      <p:sp>
        <p:nvSpPr>
          <p:cNvPr id="28676" name="Text Box 3"/>
          <p:cNvSpPr txBox="1">
            <a:spLocks noChangeArrowheads="1"/>
          </p:cNvSpPr>
          <p:nvPr/>
        </p:nvSpPr>
        <p:spPr bwMode="auto">
          <a:xfrm>
            <a:off x="457200" y="5486400"/>
            <a:ext cx="8153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fontAlgn="base" hangingPunct="1">
              <a:spcBef>
                <a:spcPct val="0"/>
              </a:spcBef>
              <a:spcAft>
                <a:spcPct val="0"/>
              </a:spcAft>
            </a:pPr>
            <a:r>
              <a:rPr lang="en-US" sz="1600" dirty="0" smtClean="0">
                <a:solidFill>
                  <a:srgbClr val="000000"/>
                </a:solidFill>
              </a:rPr>
              <a:t>How Can We Build an Evidence Base? Panel Presentation</a:t>
            </a:r>
          </a:p>
          <a:p>
            <a:pPr eaLnBrk="1" fontAlgn="base" hangingPunct="1">
              <a:spcBef>
                <a:spcPct val="0"/>
              </a:spcBef>
              <a:spcAft>
                <a:spcPct val="0"/>
              </a:spcAft>
            </a:pPr>
            <a:r>
              <a:rPr lang="en-US" sz="1600" dirty="0" smtClean="0">
                <a:solidFill>
                  <a:srgbClr val="000000"/>
                </a:solidFill>
              </a:rPr>
              <a:t>Washington, DC | February 20, 2015</a:t>
            </a:r>
          </a:p>
        </p:txBody>
      </p:sp>
    </p:spTree>
    <p:extLst>
      <p:ext uri="{BB962C8B-B14F-4D97-AF65-F5344CB8AC3E}">
        <p14:creationId xmlns:p14="http://schemas.microsoft.com/office/powerpoint/2010/main" val="143676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Box 1"/>
          <p:cNvSpPr txBox="1">
            <a:spLocks noChangeArrowheads="1"/>
          </p:cNvSpPr>
          <p:nvPr/>
        </p:nvSpPr>
        <p:spPr bwMode="auto">
          <a:xfrm>
            <a:off x="3170295" y="989383"/>
            <a:ext cx="57741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CC3300"/>
                </a:solidFill>
                <a:latin typeface="Verdana" charset="0"/>
                <a:ea typeface="ＭＳ Ｐゴシック" charset="0"/>
                <a:cs typeface="ＭＳ Ｐゴシック" charset="0"/>
              </a:defRPr>
            </a:lvl1pPr>
            <a:lvl2pPr marL="742950" indent="-285750" eaLnBrk="0" hangingPunct="0">
              <a:defRPr sz="1600" b="1">
                <a:solidFill>
                  <a:srgbClr val="CC3300"/>
                </a:solidFill>
                <a:latin typeface="Verdana" charset="0"/>
                <a:ea typeface="ＭＳ Ｐゴシック" charset="0"/>
              </a:defRPr>
            </a:lvl2pPr>
            <a:lvl3pPr marL="1143000" indent="-228600" eaLnBrk="0" hangingPunct="0">
              <a:defRPr sz="1600" b="1">
                <a:solidFill>
                  <a:srgbClr val="CC3300"/>
                </a:solidFill>
                <a:latin typeface="Verdana" charset="0"/>
                <a:ea typeface="ＭＳ Ｐゴシック" charset="0"/>
              </a:defRPr>
            </a:lvl3pPr>
            <a:lvl4pPr marL="1600200" indent="-228600" eaLnBrk="0" hangingPunct="0">
              <a:defRPr sz="1600" b="1">
                <a:solidFill>
                  <a:srgbClr val="CC3300"/>
                </a:solidFill>
                <a:latin typeface="Verdana" charset="0"/>
                <a:ea typeface="ＭＳ Ｐゴシック" charset="0"/>
              </a:defRPr>
            </a:lvl4pPr>
            <a:lvl5pPr marL="2057400" indent="-228600" eaLnBrk="0" hangingPunct="0">
              <a:defRPr sz="1600" b="1">
                <a:solidFill>
                  <a:srgbClr val="CC3300"/>
                </a:solidFill>
                <a:latin typeface="Verdana" charset="0"/>
                <a:ea typeface="ＭＳ Ｐゴシック" charset="0"/>
              </a:defRPr>
            </a:lvl5pPr>
            <a:lvl6pPr marL="2514600" indent="-228600" eaLnBrk="0" fontAlgn="base" hangingPunct="0">
              <a:spcBef>
                <a:spcPct val="0"/>
              </a:spcBef>
              <a:spcAft>
                <a:spcPct val="0"/>
              </a:spcAft>
              <a:defRPr sz="1600" b="1">
                <a:solidFill>
                  <a:srgbClr val="CC3300"/>
                </a:solidFill>
                <a:latin typeface="Verdana" charset="0"/>
                <a:ea typeface="ＭＳ Ｐゴシック" charset="0"/>
              </a:defRPr>
            </a:lvl6pPr>
            <a:lvl7pPr marL="2971800" indent="-228600" eaLnBrk="0" fontAlgn="base" hangingPunct="0">
              <a:spcBef>
                <a:spcPct val="0"/>
              </a:spcBef>
              <a:spcAft>
                <a:spcPct val="0"/>
              </a:spcAft>
              <a:defRPr sz="1600" b="1">
                <a:solidFill>
                  <a:srgbClr val="CC3300"/>
                </a:solidFill>
                <a:latin typeface="Verdana" charset="0"/>
                <a:ea typeface="ＭＳ Ｐゴシック" charset="0"/>
              </a:defRPr>
            </a:lvl7pPr>
            <a:lvl8pPr marL="3429000" indent="-228600" eaLnBrk="0" fontAlgn="base" hangingPunct="0">
              <a:spcBef>
                <a:spcPct val="0"/>
              </a:spcBef>
              <a:spcAft>
                <a:spcPct val="0"/>
              </a:spcAft>
              <a:defRPr sz="1600" b="1">
                <a:solidFill>
                  <a:srgbClr val="CC3300"/>
                </a:solidFill>
                <a:latin typeface="Verdana" charset="0"/>
                <a:ea typeface="ＭＳ Ｐゴシック" charset="0"/>
              </a:defRPr>
            </a:lvl8pPr>
            <a:lvl9pPr marL="3886200" indent="-228600" eaLnBrk="0" fontAlgn="base" hangingPunct="0">
              <a:spcBef>
                <a:spcPct val="0"/>
              </a:spcBef>
              <a:spcAft>
                <a:spcPct val="0"/>
              </a:spcAft>
              <a:defRPr sz="1600" b="1">
                <a:solidFill>
                  <a:srgbClr val="CC3300"/>
                </a:solidFill>
                <a:latin typeface="Verdana" charset="0"/>
                <a:ea typeface="ＭＳ Ｐゴシック" charset="0"/>
              </a:defRPr>
            </a:lvl9pPr>
          </a:lstStyle>
          <a:p>
            <a:pPr lvl="1" fontAlgn="base">
              <a:spcBef>
                <a:spcPct val="0"/>
              </a:spcBef>
              <a:spcAft>
                <a:spcPct val="0"/>
              </a:spcAft>
              <a:defRPr/>
            </a:pPr>
            <a:r>
              <a:rPr lang="en-US" sz="2000" b="0" dirty="0" smtClean="0">
                <a:solidFill>
                  <a:srgbClr val="000000"/>
                </a:solidFill>
                <a:latin typeface="Verdana" pitchFamily="34" charset="0"/>
                <a:ea typeface="Verdana" pitchFamily="34" charset="0"/>
                <a:cs typeface="Verdana" pitchFamily="34" charset="0"/>
              </a:rPr>
              <a:t>To drive science-based innovation </a:t>
            </a:r>
          </a:p>
          <a:p>
            <a:pPr lvl="1" fontAlgn="base">
              <a:spcBef>
                <a:spcPct val="0"/>
              </a:spcBef>
              <a:spcAft>
                <a:spcPct val="0"/>
              </a:spcAft>
              <a:defRPr/>
            </a:pPr>
            <a:r>
              <a:rPr lang="en-US" sz="2000" b="0" dirty="0" smtClean="0">
                <a:solidFill>
                  <a:srgbClr val="000000"/>
                </a:solidFill>
                <a:latin typeface="Verdana" pitchFamily="34" charset="0"/>
                <a:ea typeface="Verdana" pitchFamily="34" charset="0"/>
                <a:cs typeface="Verdana" pitchFamily="34" charset="0"/>
              </a:rPr>
              <a:t>that achieves breakthrough outcomes</a:t>
            </a:r>
          </a:p>
          <a:p>
            <a:pPr lvl="1" fontAlgn="base">
              <a:spcBef>
                <a:spcPct val="0"/>
              </a:spcBef>
              <a:spcAft>
                <a:spcPct val="0"/>
              </a:spcAft>
              <a:defRPr/>
            </a:pPr>
            <a:r>
              <a:rPr lang="en-US" sz="2000" b="0" dirty="0">
                <a:solidFill>
                  <a:srgbClr val="000000"/>
                </a:solidFill>
                <a:latin typeface="Verdana" pitchFamily="34" charset="0"/>
                <a:ea typeface="Verdana" pitchFamily="34" charset="0"/>
                <a:cs typeface="Verdana" pitchFamily="34" charset="0"/>
              </a:rPr>
              <a:t>f</a:t>
            </a:r>
            <a:r>
              <a:rPr lang="en-US" sz="2000" b="0" dirty="0" smtClean="0">
                <a:solidFill>
                  <a:srgbClr val="000000"/>
                </a:solidFill>
                <a:latin typeface="Verdana" pitchFamily="34" charset="0"/>
                <a:ea typeface="Verdana" pitchFamily="34" charset="0"/>
                <a:cs typeface="Verdana" pitchFamily="34" charset="0"/>
              </a:rPr>
              <a:t>or children facing adversity</a:t>
            </a:r>
            <a:endParaRPr kumimoji="1" lang="en-US" sz="2000" b="0" dirty="0">
              <a:solidFill>
                <a:srgbClr val="000000"/>
              </a:solidFill>
              <a:latin typeface="Verdana" pitchFamily="34" charset="0"/>
              <a:ea typeface="Verdana" pitchFamily="34" charset="0"/>
              <a:cs typeface="Verdana" pitchFamily="34" charset="0"/>
            </a:endParaRPr>
          </a:p>
          <a:p>
            <a:pPr lvl="1" fontAlgn="base">
              <a:spcBef>
                <a:spcPct val="0"/>
              </a:spcBef>
              <a:spcAft>
                <a:spcPct val="0"/>
              </a:spcAft>
              <a:defRPr/>
            </a:pPr>
            <a:endParaRPr kumimoji="1" lang="en-US" sz="2400" b="0" dirty="0">
              <a:solidFill>
                <a:srgbClr val="000000"/>
              </a:solidFill>
              <a:latin typeface="Verdana" pitchFamily="34" charset="0"/>
              <a:ea typeface="Verdana" pitchFamily="34" charset="0"/>
              <a:cs typeface="Verdana" pitchFamily="34" charset="0"/>
            </a:endParaRPr>
          </a:p>
        </p:txBody>
      </p:sp>
      <p:sp>
        <p:nvSpPr>
          <p:cNvPr id="3" name="TextBox 2"/>
          <p:cNvSpPr txBox="1"/>
          <p:nvPr/>
        </p:nvSpPr>
        <p:spPr>
          <a:xfrm>
            <a:off x="274871" y="3411743"/>
            <a:ext cx="6041708" cy="2554545"/>
          </a:xfrm>
          <a:prstGeom prst="rect">
            <a:avLst/>
          </a:prstGeom>
          <a:noFill/>
        </p:spPr>
        <p:txBody>
          <a:bodyPr wrap="square">
            <a:spAutoFit/>
          </a:bodyPr>
          <a:lstStyle/>
          <a:p>
            <a:pPr defTabSz="914400" fontAlgn="base">
              <a:spcBef>
                <a:spcPct val="0"/>
              </a:spcBef>
              <a:spcAft>
                <a:spcPct val="0"/>
              </a:spcAft>
              <a:defRPr/>
            </a:pPr>
            <a:r>
              <a:rPr lang="en-US" sz="2000" dirty="0">
                <a:solidFill>
                  <a:srgbClr val="000000"/>
                </a:solidFill>
                <a:latin typeface="Verdana" charset="0"/>
                <a:ea typeface="ＭＳ Ｐゴシック" charset="0"/>
              </a:rPr>
              <a:t>The Center’s work focuses on two objectives:</a:t>
            </a:r>
          </a:p>
          <a:p>
            <a:pPr defTabSz="914400" fontAlgn="base">
              <a:spcBef>
                <a:spcPct val="0"/>
              </a:spcBef>
              <a:spcAft>
                <a:spcPct val="0"/>
              </a:spcAft>
              <a:defRPr/>
            </a:pPr>
            <a:endParaRPr lang="en-US" sz="2000" dirty="0">
              <a:solidFill>
                <a:srgbClr val="000000"/>
              </a:solidFill>
              <a:latin typeface="Verdana" charset="0"/>
              <a:ea typeface="ＭＳ Ｐゴシック" charset="0"/>
            </a:endParaRPr>
          </a:p>
          <a:p>
            <a:pPr marL="342900" indent="-342900" defTabSz="914400" fontAlgn="base">
              <a:spcBef>
                <a:spcPct val="0"/>
              </a:spcBef>
              <a:spcAft>
                <a:spcPct val="0"/>
              </a:spcAft>
              <a:buFont typeface="Arial"/>
              <a:buChar char="•"/>
              <a:defRPr/>
            </a:pPr>
            <a:r>
              <a:rPr lang="en-US" sz="2000" dirty="0">
                <a:solidFill>
                  <a:srgbClr val="000000"/>
                </a:solidFill>
                <a:latin typeface="Verdana" charset="0"/>
                <a:ea typeface="ＭＳ Ｐゴシック" charset="0"/>
              </a:rPr>
              <a:t>Building an R&amp;D platform that leverages science to catalyze the design, testing, and scaling of new intervention strategies </a:t>
            </a:r>
          </a:p>
          <a:p>
            <a:pPr marL="342900" indent="-342900" defTabSz="914400" fontAlgn="base">
              <a:spcBef>
                <a:spcPct val="0"/>
              </a:spcBef>
              <a:spcAft>
                <a:spcPct val="0"/>
              </a:spcAft>
              <a:buFont typeface="Arial"/>
              <a:buChar char="•"/>
              <a:defRPr/>
            </a:pPr>
            <a:r>
              <a:rPr lang="en-US" sz="2000" dirty="0">
                <a:solidFill>
                  <a:srgbClr val="000000"/>
                </a:solidFill>
                <a:latin typeface="Verdana" charset="0"/>
                <a:ea typeface="ＭＳ Ｐゴシック" charset="0"/>
              </a:rPr>
              <a:t>Transforming the policy, practice, and research landscape to support and drive change</a:t>
            </a:r>
          </a:p>
        </p:txBody>
      </p:sp>
      <p:sp>
        <p:nvSpPr>
          <p:cNvPr id="7" name="Rectangle 2"/>
          <p:cNvSpPr>
            <a:spLocks noChangeArrowheads="1"/>
          </p:cNvSpPr>
          <p:nvPr/>
        </p:nvSpPr>
        <p:spPr bwMode="auto">
          <a:xfrm>
            <a:off x="3276600" y="344487"/>
            <a:ext cx="5194300" cy="609600"/>
          </a:xfrm>
          <a:prstGeom prst="rect">
            <a:avLst/>
          </a:prstGeom>
          <a:noFill/>
          <a:ln w="9525">
            <a:noFill/>
            <a:miter lim="800000"/>
            <a:headEnd/>
            <a:tailEnd/>
          </a:ln>
          <a:effectLst/>
        </p:spPr>
        <p:txBody>
          <a:bodyPr anchor="ctr"/>
          <a:lstStyle/>
          <a:p>
            <a:pPr algn="ctr" defTabSz="914400" fontAlgn="base">
              <a:lnSpc>
                <a:spcPct val="110000"/>
              </a:lnSpc>
              <a:spcBef>
                <a:spcPct val="0"/>
              </a:spcBef>
              <a:spcAft>
                <a:spcPct val="0"/>
              </a:spcAft>
              <a:defRPr/>
            </a:pPr>
            <a:r>
              <a:rPr lang="en-US" sz="2800" b="1" dirty="0">
                <a:solidFill>
                  <a:srgbClr val="BF2F37"/>
                </a:solidFill>
                <a:latin typeface="Verdana" pitchFamily="34" charset="0"/>
                <a:ea typeface="ＭＳ Ｐゴシック" pitchFamily="34" charset="-128"/>
              </a:rPr>
              <a:t>Our Mission</a:t>
            </a:r>
          </a:p>
        </p:txBody>
      </p:sp>
      <p:sp>
        <p:nvSpPr>
          <p:cNvPr id="8" name="Rectangle 2"/>
          <p:cNvSpPr>
            <a:spLocks noChangeArrowheads="1"/>
          </p:cNvSpPr>
          <p:nvPr/>
        </p:nvSpPr>
        <p:spPr bwMode="auto">
          <a:xfrm>
            <a:off x="359569" y="2802143"/>
            <a:ext cx="5257800" cy="609600"/>
          </a:xfrm>
          <a:prstGeom prst="rect">
            <a:avLst/>
          </a:prstGeom>
          <a:noFill/>
          <a:ln w="9525">
            <a:noFill/>
            <a:miter lim="800000"/>
            <a:headEnd/>
            <a:tailEnd/>
          </a:ln>
          <a:effectLst/>
        </p:spPr>
        <p:txBody>
          <a:bodyPr anchor="ctr"/>
          <a:lstStyle/>
          <a:p>
            <a:pPr algn="ctr" defTabSz="914400" fontAlgn="base">
              <a:lnSpc>
                <a:spcPct val="110000"/>
              </a:lnSpc>
              <a:spcBef>
                <a:spcPct val="0"/>
              </a:spcBef>
              <a:spcAft>
                <a:spcPct val="0"/>
              </a:spcAft>
              <a:defRPr/>
            </a:pPr>
            <a:r>
              <a:rPr lang="en-US" sz="2800" b="1" dirty="0">
                <a:solidFill>
                  <a:srgbClr val="BF2F37"/>
                </a:solidFill>
                <a:latin typeface="Verdana" pitchFamily="34" charset="0"/>
                <a:ea typeface="ＭＳ Ｐゴシック" pitchFamily="34" charset="-128"/>
              </a:rPr>
              <a:t>Our Work</a:t>
            </a:r>
          </a:p>
        </p:txBody>
      </p:sp>
      <p:pic>
        <p:nvPicPr>
          <p:cNvPr id="2" name="Picture 1" descr="early_experienc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569" y="201932"/>
            <a:ext cx="2836068"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2541170_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6579" y="3191164"/>
            <a:ext cx="2679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11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467"/>
                                        </p:tgtEl>
                                        <p:attrNameLst>
                                          <p:attrName>style.visibility</p:attrName>
                                        </p:attrNameLst>
                                      </p:cBhvr>
                                      <p:to>
                                        <p:strVal val="visible"/>
                                      </p:to>
                                    </p:set>
                                    <p:animEffect transition="in" filter="dissolve">
                                      <p:cBhvr>
                                        <p:cTn id="10" dur="500"/>
                                        <p:tgtEl>
                                          <p:spTgt spid="62467"/>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9683"/>
            <a:ext cx="9144000" cy="914400"/>
          </a:xfrm>
          <a:prstGeom prst="rect">
            <a:avLst/>
          </a:prstGeom>
        </p:spPr>
        <p:txBody>
          <a:bodyPr/>
          <a:lst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5613"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160" algn="ctr" defTabSz="457160" rtl="0" fontAlgn="base">
              <a:spcBef>
                <a:spcPct val="0"/>
              </a:spcBef>
              <a:spcAft>
                <a:spcPct val="0"/>
              </a:spcAft>
              <a:defRPr sz="4400">
                <a:solidFill>
                  <a:schemeClr val="tx1"/>
                </a:solidFill>
                <a:latin typeface="Calibri" pitchFamily="34" charset="0"/>
              </a:defRPr>
            </a:lvl6pPr>
            <a:lvl7pPr marL="914320" algn="ctr" defTabSz="457160" rtl="0" fontAlgn="base">
              <a:spcBef>
                <a:spcPct val="0"/>
              </a:spcBef>
              <a:spcAft>
                <a:spcPct val="0"/>
              </a:spcAft>
              <a:defRPr sz="4400">
                <a:solidFill>
                  <a:schemeClr val="tx1"/>
                </a:solidFill>
                <a:latin typeface="Calibri" pitchFamily="34" charset="0"/>
              </a:defRPr>
            </a:lvl7pPr>
            <a:lvl8pPr marL="1371480" algn="ctr" defTabSz="457160" rtl="0" fontAlgn="base">
              <a:spcBef>
                <a:spcPct val="0"/>
              </a:spcBef>
              <a:spcAft>
                <a:spcPct val="0"/>
              </a:spcAft>
              <a:defRPr sz="4400">
                <a:solidFill>
                  <a:schemeClr val="tx1"/>
                </a:solidFill>
                <a:latin typeface="Calibri" pitchFamily="34" charset="0"/>
              </a:defRPr>
            </a:lvl8pPr>
            <a:lvl9pPr marL="1828640" algn="ctr" defTabSz="457160" rtl="0" fontAlgn="base">
              <a:spcBef>
                <a:spcPct val="0"/>
              </a:spcBef>
              <a:spcAft>
                <a:spcPct val="0"/>
              </a:spcAft>
              <a:defRPr sz="4400">
                <a:solidFill>
                  <a:schemeClr val="tx1"/>
                </a:solidFill>
                <a:latin typeface="Calibri" pitchFamily="34" charset="0"/>
              </a:defRPr>
            </a:lvl9pPr>
          </a:lstStyle>
          <a:p>
            <a:pPr eaLnBrk="1" hangingPunct="1"/>
            <a:r>
              <a:rPr lang="en-US" altLang="en-US" sz="2800" b="1" dirty="0" smtClean="0">
                <a:solidFill>
                  <a:srgbClr val="C00000"/>
                </a:solidFill>
                <a:latin typeface="Verdana" pitchFamily="34" charset="0"/>
              </a:rPr>
              <a:t>Rapid-Cycle Learning:</a:t>
            </a:r>
          </a:p>
          <a:p>
            <a:pPr eaLnBrk="1" hangingPunct="1"/>
            <a:r>
              <a:rPr lang="en-US" altLang="en-US" sz="2800" b="1" dirty="0" smtClean="0">
                <a:solidFill>
                  <a:srgbClr val="C00000"/>
                </a:solidFill>
                <a:latin typeface="Verdana" pitchFamily="34" charset="0"/>
              </a:rPr>
              <a:t>The Family Mobility Project</a:t>
            </a:r>
          </a:p>
        </p:txBody>
      </p:sp>
      <p:sp>
        <p:nvSpPr>
          <p:cNvPr id="6" name="Rectangle 3"/>
          <p:cNvSpPr txBox="1">
            <a:spLocks noChangeArrowheads="1"/>
          </p:cNvSpPr>
          <p:nvPr/>
        </p:nvSpPr>
        <p:spPr>
          <a:xfrm>
            <a:off x="2601563" y="1514198"/>
            <a:ext cx="5979896" cy="2143831"/>
          </a:xfrm>
          <a:prstGeom prst="rect">
            <a:avLst/>
          </a:prstGeom>
          <a:effectLst/>
        </p:spPr>
        <p:txBody>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380" indent="-228580" algn="l" defTabSz="457160" rtl="0" eaLnBrk="1" latinLnBrk="0" hangingPunct="1">
              <a:spcBef>
                <a:spcPct val="20000"/>
              </a:spcBef>
              <a:buFont typeface="Arial"/>
              <a:buChar char="•"/>
              <a:defRPr sz="2000" kern="1200">
                <a:solidFill>
                  <a:schemeClr val="tx1"/>
                </a:solidFill>
                <a:latin typeface="+mn-lt"/>
                <a:ea typeface="+mn-ea"/>
                <a:cs typeface="+mn-cs"/>
              </a:defRPr>
            </a:lvl6pPr>
            <a:lvl7pPr marL="2971540" indent="-228580" algn="l" defTabSz="457160" rtl="0" eaLnBrk="1" latinLnBrk="0" hangingPunct="1">
              <a:spcBef>
                <a:spcPct val="20000"/>
              </a:spcBef>
              <a:buFont typeface="Arial"/>
              <a:buChar char="•"/>
              <a:defRPr sz="2000" kern="1200">
                <a:solidFill>
                  <a:schemeClr val="tx1"/>
                </a:solidFill>
                <a:latin typeface="+mn-lt"/>
                <a:ea typeface="+mn-ea"/>
                <a:cs typeface="+mn-cs"/>
              </a:defRPr>
            </a:lvl7pPr>
            <a:lvl8pPr marL="3428700" indent="-228580" algn="l" defTabSz="457160" rtl="0" eaLnBrk="1" latinLnBrk="0" hangingPunct="1">
              <a:spcBef>
                <a:spcPct val="20000"/>
              </a:spcBef>
              <a:buFont typeface="Arial"/>
              <a:buChar char="•"/>
              <a:defRPr sz="2000" kern="1200">
                <a:solidFill>
                  <a:schemeClr val="tx1"/>
                </a:solidFill>
                <a:latin typeface="+mn-lt"/>
                <a:ea typeface="+mn-ea"/>
                <a:cs typeface="+mn-cs"/>
              </a:defRPr>
            </a:lvl8pPr>
            <a:lvl9pPr marL="3885860" indent="-228580" algn="l" defTabSz="45716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defRPr/>
            </a:pPr>
            <a:r>
              <a:rPr lang="en-US" altLang="en-US" sz="2000" dirty="0" smtClean="0">
                <a:latin typeface="Verdana" pitchFamily="34" charset="0"/>
              </a:rPr>
              <a:t>Developing a coaching model focused on shared goal setting with low-income families</a:t>
            </a:r>
          </a:p>
          <a:p>
            <a:pPr marL="0" indent="0">
              <a:spcBef>
                <a:spcPts val="0"/>
              </a:spcBef>
              <a:buFontTx/>
              <a:buNone/>
              <a:defRPr/>
            </a:pPr>
            <a:endParaRPr lang="en-US" altLang="en-US" sz="2000" dirty="0">
              <a:latin typeface="Verdana" pitchFamily="34" charset="0"/>
            </a:endParaRPr>
          </a:p>
          <a:p>
            <a:pPr marL="0" indent="0">
              <a:spcBef>
                <a:spcPts val="0"/>
              </a:spcBef>
              <a:buFontTx/>
              <a:buNone/>
              <a:defRPr/>
            </a:pPr>
            <a:r>
              <a:rPr lang="en-US" altLang="en-US" sz="2000" dirty="0" smtClean="0">
                <a:latin typeface="Verdana" pitchFamily="34" charset="0"/>
              </a:rPr>
              <a:t>Currently co-creating and piloting model with small number of families, incorporating feedback from parents and front-line staff</a:t>
            </a:r>
          </a:p>
        </p:txBody>
      </p:sp>
      <p:pic>
        <p:nvPicPr>
          <p:cNvPr id="3" name="Picture 2" descr="CWU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34" y="1497545"/>
            <a:ext cx="1643852" cy="1202752"/>
          </a:xfrm>
          <a:prstGeom prst="rect">
            <a:avLst/>
          </a:prstGeom>
        </p:spPr>
      </p:pic>
      <p:pic>
        <p:nvPicPr>
          <p:cNvPr id="5" name="Picture 4"/>
          <p:cNvPicPr>
            <a:picLocks noChangeAspect="1"/>
          </p:cNvPicPr>
          <p:nvPr/>
        </p:nvPicPr>
        <p:blipFill>
          <a:blip r:embed="rId4"/>
          <a:stretch>
            <a:fillRect/>
          </a:stretch>
        </p:blipFill>
        <p:spPr>
          <a:xfrm>
            <a:off x="624809" y="2829456"/>
            <a:ext cx="1458907" cy="496028"/>
          </a:xfrm>
          <a:prstGeom prst="rect">
            <a:avLst/>
          </a:prstGeom>
        </p:spPr>
      </p:pic>
      <p:pic>
        <p:nvPicPr>
          <p:cNvPr id="9" name="Picture 8"/>
          <p:cNvPicPr>
            <a:picLocks noChangeAspect="1"/>
          </p:cNvPicPr>
          <p:nvPr/>
        </p:nvPicPr>
        <p:blipFill rotWithShape="1">
          <a:blip r:embed="rId5"/>
          <a:srcRect b="8540"/>
          <a:stretch/>
        </p:blipFill>
        <p:spPr>
          <a:xfrm>
            <a:off x="1394349" y="5215720"/>
            <a:ext cx="2131951" cy="909946"/>
          </a:xfrm>
          <a:prstGeom prst="rect">
            <a:avLst/>
          </a:prstGeom>
        </p:spPr>
      </p:pic>
      <p:pic>
        <p:nvPicPr>
          <p:cNvPr id="10" name="Picture 9"/>
          <p:cNvPicPr>
            <a:picLocks noChangeAspect="1"/>
          </p:cNvPicPr>
          <p:nvPr/>
        </p:nvPicPr>
        <p:blipFill rotWithShape="1">
          <a:blip r:embed="rId6"/>
          <a:srcRect l="21314" r="7480"/>
          <a:stretch/>
        </p:blipFill>
        <p:spPr>
          <a:xfrm>
            <a:off x="1394349" y="4228739"/>
            <a:ext cx="2131951" cy="867830"/>
          </a:xfrm>
          <a:prstGeom prst="rect">
            <a:avLst/>
          </a:prstGeom>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80718" y="4228739"/>
            <a:ext cx="1259829" cy="189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68139" y="4228739"/>
            <a:ext cx="2844660" cy="189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5105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0" y="1360560"/>
            <a:ext cx="7620000" cy="4495800"/>
          </a:xfrm>
          <a:prstGeom prst="rect">
            <a:avLst/>
          </a:prstGeom>
        </p:spPr>
        <p:txBody>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380" indent="-228580" algn="l" defTabSz="457160" rtl="0" eaLnBrk="1" latinLnBrk="0" hangingPunct="1">
              <a:spcBef>
                <a:spcPct val="20000"/>
              </a:spcBef>
              <a:buFont typeface="Arial"/>
              <a:buChar char="•"/>
              <a:defRPr sz="2000" kern="1200">
                <a:solidFill>
                  <a:schemeClr val="tx1"/>
                </a:solidFill>
                <a:latin typeface="+mn-lt"/>
                <a:ea typeface="+mn-ea"/>
                <a:cs typeface="+mn-cs"/>
              </a:defRPr>
            </a:lvl6pPr>
            <a:lvl7pPr marL="2971540" indent="-228580" algn="l" defTabSz="457160" rtl="0" eaLnBrk="1" latinLnBrk="0" hangingPunct="1">
              <a:spcBef>
                <a:spcPct val="20000"/>
              </a:spcBef>
              <a:buFont typeface="Arial"/>
              <a:buChar char="•"/>
              <a:defRPr sz="2000" kern="1200">
                <a:solidFill>
                  <a:schemeClr val="tx1"/>
                </a:solidFill>
                <a:latin typeface="+mn-lt"/>
                <a:ea typeface="+mn-ea"/>
                <a:cs typeface="+mn-cs"/>
              </a:defRPr>
            </a:lvl7pPr>
            <a:lvl8pPr marL="3428700" indent="-228580" algn="l" defTabSz="457160" rtl="0" eaLnBrk="1" latinLnBrk="0" hangingPunct="1">
              <a:spcBef>
                <a:spcPct val="20000"/>
              </a:spcBef>
              <a:buFont typeface="Arial"/>
              <a:buChar char="•"/>
              <a:defRPr sz="2000" kern="1200">
                <a:solidFill>
                  <a:schemeClr val="tx1"/>
                </a:solidFill>
                <a:latin typeface="+mn-lt"/>
                <a:ea typeface="+mn-ea"/>
                <a:cs typeface="+mn-cs"/>
              </a:defRPr>
            </a:lvl8pPr>
            <a:lvl9pPr marL="3885860" indent="-228580" algn="l" defTabSz="45716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defRPr/>
            </a:pPr>
            <a:endParaRPr lang="en-US" altLang="en-US" sz="2000" dirty="0" smtClean="0">
              <a:effectLst>
                <a:outerShdw blurRad="38100" dist="38100" dir="2700000" algn="tl">
                  <a:srgbClr val="C0C0C0"/>
                </a:outerShdw>
              </a:effectLst>
              <a:latin typeface="Verdana" pitchFamily="34" charset="0"/>
            </a:endParaRPr>
          </a:p>
        </p:txBody>
      </p:sp>
      <p:sp>
        <p:nvSpPr>
          <p:cNvPr id="5" name="Text Box 2"/>
          <p:cNvSpPr txBox="1">
            <a:spLocks noChangeArrowheads="1"/>
          </p:cNvSpPr>
          <p:nvPr/>
        </p:nvSpPr>
        <p:spPr bwMode="auto">
          <a:xfrm>
            <a:off x="1401544" y="2247755"/>
            <a:ext cx="6340913" cy="174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fontAlgn="base">
              <a:lnSpc>
                <a:spcPct val="120000"/>
              </a:lnSpc>
              <a:spcBef>
                <a:spcPct val="0"/>
              </a:spcBef>
              <a:spcAft>
                <a:spcPct val="0"/>
              </a:spcAft>
            </a:pPr>
            <a:r>
              <a:rPr lang="en-US" b="1" dirty="0" smtClean="0">
                <a:solidFill>
                  <a:srgbClr val="C00000"/>
                </a:solidFill>
              </a:rPr>
              <a:t>CHARLES E. CARTER, JR., PH.D., LICSW</a:t>
            </a:r>
            <a:endParaRPr lang="en-US" b="1" dirty="0" smtClean="0">
              <a:solidFill>
                <a:srgbClr val="000000"/>
              </a:solidFill>
            </a:endParaRPr>
          </a:p>
          <a:p>
            <a:pPr algn="ctr" fontAlgn="base">
              <a:lnSpc>
                <a:spcPct val="120000"/>
              </a:lnSpc>
              <a:spcBef>
                <a:spcPct val="0"/>
              </a:spcBef>
              <a:spcAft>
                <a:spcPct val="0"/>
              </a:spcAft>
            </a:pPr>
            <a:r>
              <a:rPr lang="en-US" dirty="0" smtClean="0">
                <a:solidFill>
                  <a:srgbClr val="000000"/>
                </a:solidFill>
              </a:rPr>
              <a:t>Chief Strategy Officer</a:t>
            </a:r>
          </a:p>
          <a:p>
            <a:pPr algn="ctr" fontAlgn="base">
              <a:lnSpc>
                <a:spcPct val="120000"/>
              </a:lnSpc>
              <a:spcBef>
                <a:spcPct val="0"/>
              </a:spcBef>
              <a:spcAft>
                <a:spcPct val="0"/>
              </a:spcAft>
            </a:pPr>
            <a:r>
              <a:rPr lang="en-US" dirty="0" smtClean="0">
                <a:solidFill>
                  <a:srgbClr val="000000"/>
                </a:solidFill>
              </a:rPr>
              <a:t>Center on the Developing Child at Harvard University</a:t>
            </a:r>
          </a:p>
          <a:p>
            <a:pPr algn="ctr" fontAlgn="base">
              <a:lnSpc>
                <a:spcPct val="120000"/>
              </a:lnSpc>
              <a:spcBef>
                <a:spcPct val="0"/>
              </a:spcBef>
              <a:spcAft>
                <a:spcPct val="0"/>
              </a:spcAft>
            </a:pPr>
            <a:r>
              <a:rPr lang="en-US" dirty="0">
                <a:solidFill>
                  <a:srgbClr val="000000"/>
                </a:solidFill>
              </a:rPr>
              <a:t>charles_carter@</a:t>
            </a:r>
            <a:r>
              <a:rPr lang="en-US" dirty="0" smtClean="0">
                <a:solidFill>
                  <a:srgbClr val="000000"/>
                </a:solidFill>
              </a:rPr>
              <a:t>harvard.edu</a:t>
            </a:r>
          </a:p>
          <a:p>
            <a:pPr algn="ctr" fontAlgn="base">
              <a:lnSpc>
                <a:spcPct val="120000"/>
              </a:lnSpc>
              <a:spcBef>
                <a:spcPct val="0"/>
              </a:spcBef>
              <a:spcAft>
                <a:spcPct val="0"/>
              </a:spcAft>
            </a:pPr>
            <a:r>
              <a:rPr lang="en-US" dirty="0" smtClean="0">
                <a:solidFill>
                  <a:srgbClr val="000000"/>
                </a:solidFill>
              </a:rPr>
              <a:t>(617) 496-1817</a:t>
            </a:r>
          </a:p>
        </p:txBody>
      </p:sp>
    </p:spTree>
    <p:extLst>
      <p:ext uri="{BB962C8B-B14F-4D97-AF65-F5344CB8AC3E}">
        <p14:creationId xmlns:p14="http://schemas.microsoft.com/office/powerpoint/2010/main" val="1848526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036BDCC5415F44863819C227746D56" ma:contentTypeVersion="1" ma:contentTypeDescription="Create a new document." ma:contentTypeScope="" ma:versionID="b65f1468678bfdc65b68c0f37525bd4e">
  <xsd:schema xmlns:xsd="http://www.w3.org/2001/XMLSchema" xmlns:xs="http://www.w3.org/2001/XMLSchema" xmlns:p="http://schemas.microsoft.com/office/2006/metadata/properties" xmlns:ns3="a80cf20c-7540-4248-b6d4-bf7ea2101ad0" targetNamespace="http://schemas.microsoft.com/office/2006/metadata/properties" ma:root="true" ma:fieldsID="294247690b502c450682369fc8e1eb66" ns3:_="">
    <xsd:import namespace="a80cf20c-7540-4248-b6d4-bf7ea2101ad0"/>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cf20c-7540-4248-b6d4-bf7ea2101a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960390-FEC5-4243-BECB-1912AEDA55EF}"/>
</file>

<file path=customXml/itemProps2.xml><?xml version="1.0" encoding="utf-8"?>
<ds:datastoreItem xmlns:ds="http://schemas.openxmlformats.org/officeDocument/2006/customXml" ds:itemID="{C7E48B87-6AB8-49A1-A49E-2BB936C627EF}"/>
</file>

<file path=customXml/itemProps3.xml><?xml version="1.0" encoding="utf-8"?>
<ds:datastoreItem xmlns:ds="http://schemas.openxmlformats.org/officeDocument/2006/customXml" ds:itemID="{AFDC8F26-AD77-4D94-A197-64BF096C1D9C}"/>
</file>

<file path=docProps/app.xml><?xml version="1.0" encoding="utf-8"?>
<Properties xmlns="http://schemas.openxmlformats.org/officeDocument/2006/extended-properties" xmlns:vt="http://schemas.openxmlformats.org/officeDocument/2006/docPropsVTypes">
  <TotalTime>1560</TotalTime>
  <Words>587</Words>
  <Application>Microsoft Office PowerPoint</Application>
  <PresentationFormat>On-screen Show (4:3)</PresentationFormat>
  <Paragraphs>45</Paragraphs>
  <Slides>4</Slides>
  <Notes>4</Notes>
  <HiddenSlides>0</HiddenSlides>
  <MMClips>0</MMClips>
  <ScaleCrop>false</ScaleCrop>
  <HeadingPairs>
    <vt:vector size="4" baseType="variant">
      <vt:variant>
        <vt:lpstr>Theme</vt:lpstr>
      </vt:variant>
      <vt:variant>
        <vt:i4>4</vt:i4>
      </vt:variant>
      <vt:variant>
        <vt:lpstr>Slide Titles</vt:lpstr>
      </vt:variant>
      <vt:variant>
        <vt:i4>4</vt:i4>
      </vt:variant>
    </vt:vector>
  </HeadingPairs>
  <TitlesOfParts>
    <vt:vector size="8" baseType="lpstr">
      <vt:lpstr>5_Blank Presentation</vt:lpstr>
      <vt:lpstr>1_Office Theme</vt:lpstr>
      <vt:lpstr>3_Office Theme</vt:lpstr>
      <vt:lpstr>1_Blank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Swander</dc:creator>
  <cp:lastModifiedBy>Carter, Charles E</cp:lastModifiedBy>
  <cp:revision>30</cp:revision>
  <dcterms:created xsi:type="dcterms:W3CDTF">2015-02-12T17:21:54Z</dcterms:created>
  <dcterms:modified xsi:type="dcterms:W3CDTF">2015-02-17T20:46:53Z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0x010100E9036BDCC5415F44863819C227746D56</vt:lpwstr>
  </property>
</Properties>
</file>