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296" r:id="rId3"/>
    <p:sldId id="297" r:id="rId4"/>
    <p:sldId id="301" r:id="rId5"/>
    <p:sldId id="291" r:id="rId6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18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George" initials="CG" lastIdx="15" clrIdx="0"/>
  <p:cmAuthor id="1" name="Daryl Hall" initials="DH" lastIdx="13" clrIdx="1"/>
  <p:cmAuthor id="2" name="Alex Resch" initials="AR" lastIdx="1" clrIdx="2">
    <p:extLst>
      <p:ext uri="{19B8F6BF-5375-455C-9EA6-DF929625EA0E}">
        <p15:presenceInfo xmlns:p15="http://schemas.microsoft.com/office/powerpoint/2012/main" userId="Alex Res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2DECC"/>
    <a:srgbClr val="E7E9ED"/>
    <a:srgbClr val="FFFFFF"/>
    <a:srgbClr val="A15B0F"/>
    <a:srgbClr val="4C8A3E"/>
    <a:srgbClr val="B2DE82"/>
    <a:srgbClr val="8DC765"/>
    <a:srgbClr val="82C157"/>
    <a:srgbClr val="79BD4B"/>
    <a:srgbClr val="509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4" autoAdjust="0"/>
    <p:restoredTop sz="68696" autoAdjust="0"/>
  </p:normalViewPr>
  <p:slideViewPr>
    <p:cSldViewPr snapToGrid="0" snapToObjects="1">
      <p:cViewPr varScale="1">
        <p:scale>
          <a:sx n="48" d="100"/>
          <a:sy n="48" d="100"/>
        </p:scale>
        <p:origin x="1074" y="60"/>
      </p:cViewPr>
      <p:guideLst>
        <p:guide orient="horz"/>
        <p:guide pos="1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F1C4F-EE31-408A-825A-63CC1A1E2FB7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DA5DA-8BA8-4CA4-8E77-A7E40AE23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26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E8AB9-16C0-3645-A6DD-63975CC3464D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D313F-63BD-DA45-B361-F8C94543D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1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D313F-63BD-DA45-B361-F8C94543D2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0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D313F-63BD-DA45-B361-F8C94543D2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99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D313F-63BD-DA45-B361-F8C94543D25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298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D313F-63BD-DA45-B361-F8C94543D2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7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95612" y="2130425"/>
            <a:ext cx="5809721" cy="1470025"/>
          </a:xfrm>
        </p:spPr>
        <p:txBody>
          <a:bodyPr>
            <a:normAutofit/>
          </a:bodyPr>
          <a:lstStyle>
            <a:lvl1pPr>
              <a:defRPr sz="2600" b="1" baseline="0">
                <a:solidFill>
                  <a:schemeClr val="tx1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995612" y="3851910"/>
            <a:ext cx="5737862" cy="59478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 baseline="0">
                <a:solidFill>
                  <a:schemeClr val="tx1"/>
                </a:solidFill>
                <a:latin typeface="Arial Blac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at the xxx Conference, city, state (location)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88733" y="3717400"/>
            <a:ext cx="5334000" cy="15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2988733" y="4909075"/>
            <a:ext cx="5334000" cy="1588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228600" y="5791200"/>
            <a:ext cx="8686800" cy="7450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32120" y="6153679"/>
            <a:ext cx="8674812" cy="1588"/>
          </a:xfrm>
          <a:prstGeom prst="line">
            <a:avLst/>
          </a:prstGeom>
          <a:ln w="12700" cap="flat" cmpd="sng" algn="ctr">
            <a:solidFill>
              <a:srgbClr val="D2243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2915603" y="2411095"/>
            <a:ext cx="5806440" cy="914400"/>
          </a:xfrm>
        </p:spPr>
        <p:txBody>
          <a:bodyPr>
            <a:noAutofit/>
          </a:bodyPr>
          <a:lstStyle>
            <a:lvl1pPr>
              <a:buNone/>
              <a:defRPr sz="2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600">
                <a:latin typeface="Arial" pitchFamily="34" charset="0"/>
                <a:cs typeface="Arial" pitchFamily="34" charset="0"/>
              </a:defRPr>
            </a:lvl2pPr>
            <a:lvl3pPr>
              <a:defRPr sz="2600">
                <a:latin typeface="Arial" pitchFamily="34" charset="0"/>
                <a:cs typeface="Arial" pitchFamily="34" charset="0"/>
              </a:defRPr>
            </a:lvl3pPr>
            <a:lvl4pPr>
              <a:defRPr sz="2600">
                <a:latin typeface="Arial" pitchFamily="34" charset="0"/>
                <a:cs typeface="Arial" pitchFamily="34" charset="0"/>
              </a:defRPr>
            </a:lvl4pPr>
            <a:lvl5pPr>
              <a:defRPr sz="2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Subtitle (after colon) in this font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2898648" y="5132388"/>
            <a:ext cx="5806440" cy="914400"/>
          </a:xfrm>
        </p:spPr>
        <p:txBody>
          <a:bodyPr>
            <a:normAutofit/>
          </a:bodyPr>
          <a:lstStyle>
            <a:lvl1pPr>
              <a:spcBef>
                <a:spcPct val="20000"/>
              </a:spcBef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20000"/>
              </a:spcBef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Author • Author</a:t>
            </a:r>
            <a:r>
              <a:rPr lang="en-US" sz="1600" dirty="0" smtClean="0">
                <a:latin typeface="Arial"/>
                <a:cs typeface="Arial"/>
              </a:rPr>
              <a:t> • Author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lvl="0">
              <a:spcBef>
                <a:spcPct val="20000"/>
              </a:spcBef>
            </a:pPr>
            <a:r>
              <a:rPr lang="en-US" sz="1600" dirty="0" smtClean="0">
                <a:latin typeface="Arial"/>
                <a:cs typeface="Arial"/>
              </a:rPr>
              <a:t>Author • Author • Author</a:t>
            </a:r>
            <a:endParaRPr kumimoji="0" lang="en-US" sz="16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2896235" y="4610100"/>
            <a:ext cx="5859146" cy="335598"/>
          </a:xfrm>
        </p:spPr>
        <p:txBody>
          <a:bodyPr>
            <a:normAutofit/>
          </a:bodyPr>
          <a:lstStyle>
            <a:lvl1pPr>
              <a:buNone/>
              <a:defRPr sz="1500" baseline="0">
                <a:latin typeface="Arial Black" pitchFamily="34" charset="0"/>
              </a:defRPr>
            </a:lvl1pPr>
          </a:lstStyle>
          <a:p>
            <a:pPr lvl="0"/>
            <a:r>
              <a:rPr lang="en-US" dirty="0" smtClean="0"/>
              <a:t>Enter conference date</a:t>
            </a:r>
          </a:p>
        </p:txBody>
      </p:sp>
      <p:pic>
        <p:nvPicPr>
          <p:cNvPr id="14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3840" y="207437"/>
            <a:ext cx="1764430" cy="58424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Text--One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7200" y="1173480"/>
            <a:ext cx="8229599" cy="4846320"/>
          </a:xfrm>
        </p:spPr>
        <p:txBody>
          <a:bodyPr/>
          <a:lstStyle>
            <a:lvl1pPr marL="228600" indent="-228600"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115000"/>
              <a:defRPr sz="1600" b="1">
                <a:latin typeface="Arial Bold" pitchFamily="34" charset="0"/>
                <a:cs typeface="Arial Bold" pitchFamily="34" charset="0"/>
              </a:defRPr>
            </a:lvl1pPr>
            <a:lvl2pPr marL="457200" indent="-228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defRPr sz="1600" b="1">
                <a:latin typeface="Arial Bold" pitchFamily="34" charset="0"/>
                <a:cs typeface="Arial Bold" pitchFamily="34" charset="0"/>
              </a:defRPr>
            </a:lvl2pPr>
            <a:lvl3pPr marL="685800" indent="-228600">
              <a:spcBef>
                <a:spcPts val="300"/>
              </a:spcBef>
              <a:buClr>
                <a:schemeClr val="tx1"/>
              </a:buClr>
              <a:defRPr sz="1400"/>
            </a:lvl3pPr>
            <a:lvl4pPr marL="1316038" indent="-346075">
              <a:spcBef>
                <a:spcPts val="300"/>
              </a:spcBef>
              <a:defRPr sz="1400"/>
            </a:lvl4pPr>
            <a:lvl5pPr marL="1660525" indent="-344488">
              <a:spcBef>
                <a:spcPts val="300"/>
              </a:spcBef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6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Text--Two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57200" y="1642188"/>
            <a:ext cx="4021493" cy="4273420"/>
          </a:xfrm>
        </p:spPr>
        <p:txBody>
          <a:bodyPr/>
          <a:lstStyle>
            <a:lvl1pPr marL="228600" indent="-228600"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115000"/>
              <a:defRPr sz="1600" b="1">
                <a:latin typeface="Arial Bold" pitchFamily="34" charset="0"/>
                <a:cs typeface="Arial Bold" pitchFamily="34" charset="0"/>
              </a:defRPr>
            </a:lvl1pPr>
            <a:lvl2pPr marL="457200" indent="-228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defRPr sz="1600">
                <a:latin typeface="Arial Bold" pitchFamily="34" charset="0"/>
                <a:cs typeface="Arial Bold" pitchFamily="34" charset="0"/>
              </a:defRPr>
            </a:lvl2pPr>
            <a:lvl3pPr marL="685800" indent="-228600">
              <a:spcBef>
                <a:spcPts val="300"/>
              </a:spcBef>
              <a:buClr>
                <a:schemeClr val="tx1"/>
              </a:buClr>
              <a:defRPr sz="1400"/>
            </a:lvl3pPr>
            <a:lvl4pPr marL="1316038" indent="-346075">
              <a:spcBef>
                <a:spcPts val="300"/>
              </a:spcBef>
              <a:defRPr sz="1400"/>
            </a:lvl4pPr>
            <a:lvl5pPr marL="1660525" indent="-344488">
              <a:spcBef>
                <a:spcPts val="300"/>
              </a:spcBef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702624" y="1642188"/>
            <a:ext cx="3984175" cy="4273420"/>
          </a:xfrm>
        </p:spPr>
        <p:txBody>
          <a:bodyPr/>
          <a:lstStyle>
            <a:lvl1pPr marL="228600" indent="-228600"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115000"/>
              <a:defRPr sz="1600" b="1">
                <a:latin typeface="Arial Bold" pitchFamily="34" charset="0"/>
                <a:cs typeface="Arial Bold" pitchFamily="34" charset="0"/>
              </a:defRPr>
            </a:lvl1pPr>
            <a:lvl2pPr marL="457200" indent="-2286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defRPr sz="1600">
                <a:latin typeface="Arial Bold" pitchFamily="34" charset="0"/>
                <a:cs typeface="Arial Bold" pitchFamily="34" charset="0"/>
              </a:defRPr>
            </a:lvl2pPr>
            <a:lvl3pPr marL="685800" indent="-228600">
              <a:spcBef>
                <a:spcPts val="300"/>
              </a:spcBef>
              <a:buClr>
                <a:schemeClr val="tx1"/>
              </a:buClr>
              <a:defRPr sz="1400"/>
            </a:lvl3pPr>
            <a:lvl4pPr marL="1316038" indent="-346075">
              <a:spcBef>
                <a:spcPts val="300"/>
              </a:spcBef>
              <a:defRPr sz="1400"/>
            </a:lvl4pPr>
            <a:lvl5pPr marL="1660525" indent="-344488">
              <a:spcBef>
                <a:spcPts val="300"/>
              </a:spcBef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2"/>
          <p:cNvSpPr>
            <a:spLocks noGrp="1"/>
          </p:cNvSpPr>
          <p:nvPr userDrawn="1">
            <p:ph type="body" sz="quarter" idx="10"/>
          </p:nvPr>
        </p:nvSpPr>
        <p:spPr>
          <a:xfrm>
            <a:off x="457199" y="1166813"/>
            <a:ext cx="4021495" cy="475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 userDrawn="1">
            <p:ph type="body" sz="quarter" idx="12"/>
          </p:nvPr>
        </p:nvSpPr>
        <p:spPr>
          <a:xfrm>
            <a:off x="4702624" y="1166813"/>
            <a:ext cx="3984175" cy="475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206888"/>
            <a:ext cx="7772400" cy="15001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aseline="0">
                <a:solidFill>
                  <a:schemeClr val="tx1"/>
                </a:solidFill>
                <a:latin typeface="Arial Black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Slide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pic>
        <p:nvPicPr>
          <p:cNvPr id="7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Table Title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54983" y="5272161"/>
            <a:ext cx="8443782" cy="914400"/>
          </a:xfrm>
        </p:spPr>
        <p:txBody>
          <a:bodyPr>
            <a:noAutofit/>
          </a:bodyPr>
          <a:lstStyle>
            <a:lvl1pPr marL="709613" indent="-1074738">
              <a:buNone/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Add Source and Notes here.</a:t>
            </a:r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1"/>
          </p:nvPr>
        </p:nvSpPr>
        <p:spPr>
          <a:xfrm>
            <a:off x="354983" y="1045029"/>
            <a:ext cx="8443782" cy="4105469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pic>
        <p:nvPicPr>
          <p:cNvPr id="9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or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Figure or Chart Title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54983" y="5272161"/>
            <a:ext cx="8443782" cy="914400"/>
          </a:xfrm>
        </p:spPr>
        <p:txBody>
          <a:bodyPr>
            <a:noAutofit/>
          </a:bodyPr>
          <a:lstStyle>
            <a:lvl1pPr marL="709613" indent="-1074738">
              <a:buNone/>
              <a:defRPr sz="1200" baseline="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Add Source and Notes here.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1"/>
          </p:nvPr>
        </p:nvSpPr>
        <p:spPr>
          <a:xfrm>
            <a:off x="354983" y="1035698"/>
            <a:ext cx="8443782" cy="412413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pic>
        <p:nvPicPr>
          <p:cNvPr id="9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37660" y="6377940"/>
            <a:ext cx="914400" cy="34290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</a:pPr>
            <a:fld id="{9A1C2BF7-17A1-4718-8BD8-563E813054B3}" type="slidenum">
              <a:rPr lang="en-US" sz="1200" b="0" smtClean="0">
                <a:solidFill>
                  <a:schemeClr val="tx1"/>
                </a:solidFill>
                <a:latin typeface="+mn-lt"/>
                <a:cs typeface="Arial Black"/>
              </a:rPr>
              <a:pPr algn="ctr">
                <a:spcBef>
                  <a:spcPct val="20000"/>
                </a:spcBef>
              </a:pPr>
              <a:t>‹#›</a:t>
            </a:fld>
            <a:endParaRPr lang="en-US" sz="1200" b="0" dirty="0" smtClean="0">
              <a:solidFill>
                <a:schemeClr val="tx1"/>
              </a:solidFill>
              <a:latin typeface="+mn-lt"/>
              <a:cs typeface="Arial Black"/>
            </a:endParaRPr>
          </a:p>
        </p:txBody>
      </p:sp>
      <p:pic>
        <p:nvPicPr>
          <p:cNvPr id="6" name="Picture 2" descr="N:\Corporate\Communications\Images\logos\_Mathematica Policy Research Logo\Mathematica-logo-RGB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36452" y="6270042"/>
            <a:ext cx="1378461" cy="4564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120" y="274638"/>
            <a:ext cx="8454680" cy="6482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686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" y="922861"/>
            <a:ext cx="8686800" cy="50223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32120" y="922861"/>
            <a:ext cx="8674812" cy="1588"/>
          </a:xfrm>
          <a:prstGeom prst="line">
            <a:avLst/>
          </a:prstGeom>
          <a:ln w="50800" cap="flat" cmpd="sng" algn="ctr">
            <a:solidFill>
              <a:srgbClr val="E7003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2120" y="6149338"/>
            <a:ext cx="8674812" cy="1588"/>
          </a:xfrm>
          <a:prstGeom prst="line">
            <a:avLst/>
          </a:prstGeom>
          <a:ln w="12700" cap="flat" cmpd="sng" algn="ctr">
            <a:solidFill>
              <a:srgbClr val="E7003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60" r:id="rId5"/>
    <p:sldLayoutId id="2147483661" r:id="rId6"/>
    <p:sldLayoutId id="2147483654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10335A"/>
                </a:solidFill>
              </a:rPr>
              <a:t>Opportunistic </a:t>
            </a:r>
            <a:r>
              <a:rPr lang="en-US" dirty="0" smtClean="0">
                <a:solidFill>
                  <a:srgbClr val="10335A"/>
                </a:solidFill>
              </a:rPr>
              <a:t>Experiments and </a:t>
            </a:r>
          </a:p>
          <a:p>
            <a:r>
              <a:rPr lang="en-US" dirty="0" smtClean="0">
                <a:solidFill>
                  <a:srgbClr val="10335A"/>
                </a:solidFill>
              </a:rPr>
              <a:t>Rapid-Cycle </a:t>
            </a:r>
            <a:r>
              <a:rPr lang="en-US" dirty="0" smtClean="0">
                <a:solidFill>
                  <a:srgbClr val="10335A"/>
                </a:solidFill>
              </a:rPr>
              <a:t>Evaluation</a:t>
            </a:r>
            <a:endParaRPr lang="en-US" dirty="0">
              <a:solidFill>
                <a:srgbClr val="10335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Evaluate?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78889" y="707461"/>
            <a:ext cx="7915653" cy="5696954"/>
            <a:chOff x="478889" y="707461"/>
            <a:chExt cx="7915653" cy="5696954"/>
          </a:xfrm>
        </p:grpSpPr>
        <p:grpSp>
          <p:nvGrpSpPr>
            <p:cNvPr id="13" name="Group 3"/>
            <p:cNvGrpSpPr/>
            <p:nvPr/>
          </p:nvGrpSpPr>
          <p:grpSpPr>
            <a:xfrm>
              <a:off x="478889" y="707461"/>
              <a:ext cx="7915653" cy="5696954"/>
              <a:chOff x="478889" y="707461"/>
              <a:chExt cx="7915653" cy="5696954"/>
            </a:xfrm>
          </p:grpSpPr>
          <p:pic>
            <p:nvPicPr>
              <p:cNvPr id="15" name="Picture 14" descr="REC-webinar-05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8889" y="1201479"/>
                <a:ext cx="6612966" cy="5202936"/>
              </a:xfrm>
              <a:prstGeom prst="rect">
                <a:avLst/>
              </a:prstGeom>
            </p:spPr>
          </p:pic>
          <p:pic>
            <p:nvPicPr>
              <p:cNvPr id="16" name="Picture 15" descr="REC-webinar-03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0780" y="707461"/>
                <a:ext cx="2174542" cy="1104608"/>
              </a:xfrm>
              <a:prstGeom prst="rect">
                <a:avLst/>
              </a:prstGeom>
            </p:spPr>
          </p:pic>
          <p:pic>
            <p:nvPicPr>
              <p:cNvPr id="17" name="Picture 16" descr="REC-webinar-04.png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69951" y="707461"/>
                <a:ext cx="2238936" cy="1112038"/>
              </a:xfrm>
              <a:prstGeom prst="rect">
                <a:avLst/>
              </a:prstGeom>
            </p:spPr>
          </p:pic>
          <p:pic>
            <p:nvPicPr>
              <p:cNvPr id="18" name="Picture 17" descr="REC-webinar-0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0896" y="1616145"/>
                <a:ext cx="4385510" cy="4359349"/>
              </a:xfrm>
              <a:prstGeom prst="rect">
                <a:avLst/>
              </a:prstGeom>
            </p:spPr>
          </p:pic>
          <p:pic>
            <p:nvPicPr>
              <p:cNvPr id="19" name="Picture 18" descr="REC-webinar-07.png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83833" y="1616145"/>
                <a:ext cx="4610709" cy="4347443"/>
              </a:xfrm>
              <a:prstGeom prst="rect">
                <a:avLst/>
              </a:prstGeom>
            </p:spPr>
          </p:pic>
        </p:grpSp>
        <p:pic>
          <p:nvPicPr>
            <p:cNvPr id="14" name="Picture 13" descr="REC-webinar-08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089096" y="3189766"/>
              <a:ext cx="713348" cy="1318439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States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TANF programs experience continued budget cuts and are under increased pressure to prove that their programs work</a:t>
            </a:r>
          </a:p>
          <a:p>
            <a:pPr lvl="1"/>
            <a:r>
              <a:rPr lang="en-US" sz="2400" dirty="0" smtClean="0"/>
              <a:t>Having to rethink program structures and make fast changes in response to these constraints</a:t>
            </a:r>
          </a:p>
          <a:p>
            <a:pPr lvl="1"/>
            <a:r>
              <a:rPr lang="en-US" sz="2400" dirty="0" smtClean="0"/>
              <a:t>Facing greater scrutiny of how funds are used</a:t>
            </a:r>
          </a:p>
          <a:p>
            <a:r>
              <a:rPr lang="en-US" sz="2400" dirty="0" smtClean="0"/>
              <a:t>Policymakers and program administrators need </a:t>
            </a:r>
            <a:r>
              <a:rPr lang="en-US" sz="2400" u="sng" dirty="0" smtClean="0"/>
              <a:t>quick </a:t>
            </a:r>
            <a:r>
              <a:rPr lang="en-US" sz="2400" dirty="0" smtClean="0"/>
              <a:t>and </a:t>
            </a:r>
            <a:r>
              <a:rPr lang="en-US" sz="2400" u="sng" dirty="0" smtClean="0"/>
              <a:t>reliable</a:t>
            </a:r>
            <a:r>
              <a:rPr lang="en-US" sz="2400" dirty="0" smtClean="0"/>
              <a:t> information about </a:t>
            </a:r>
            <a:r>
              <a:rPr lang="en-US" sz="2400" u="sng" dirty="0" smtClean="0"/>
              <a:t>what works</a:t>
            </a:r>
            <a:r>
              <a:rPr lang="en-US" sz="2400" dirty="0" smtClean="0"/>
              <a:t> and </a:t>
            </a:r>
            <a:r>
              <a:rPr lang="en-US" sz="2400" u="sng" dirty="0" smtClean="0"/>
              <a:t>how to improve</a:t>
            </a:r>
          </a:p>
          <a:p>
            <a:r>
              <a:rPr lang="en-US" sz="2400" dirty="0" smtClean="0"/>
              <a:t>Opportunistic experiments and rapid-cycle </a:t>
            </a:r>
            <a:r>
              <a:rPr lang="en-US" sz="2400" dirty="0" smtClean="0"/>
              <a:t>evaluation </a:t>
            </a:r>
            <a:r>
              <a:rPr lang="en-US" sz="2400" dirty="0" smtClean="0"/>
              <a:t>are tools that </a:t>
            </a:r>
            <a:r>
              <a:rPr lang="en-US" sz="2400" dirty="0" smtClean="0"/>
              <a:t>can meet the needs of program staff and policymakers, while benefiting the broader research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smtClean="0"/>
              <a:t>What Are </a:t>
            </a:r>
            <a:r>
              <a:rPr lang="en-US" sz="2700" dirty="0" smtClean="0"/>
              <a:t>Opportunistic Experiments?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Clr>
                <a:srgbClr val="004148"/>
              </a:buClr>
            </a:pPr>
            <a:r>
              <a:rPr lang="en-US" sz="2400" dirty="0" smtClean="0"/>
              <a:t>Opportunistic experiments are randomized controlled trials that take advantage of a </a:t>
            </a:r>
            <a:r>
              <a:rPr lang="en-US" sz="2400" i="1" u="sng" dirty="0" smtClean="0"/>
              <a:t>planned</a:t>
            </a:r>
            <a:r>
              <a:rPr lang="en-US" sz="2400" u="sng" dirty="0" smtClean="0"/>
              <a:t> </a:t>
            </a:r>
            <a:r>
              <a:rPr lang="en-US" sz="2400" dirty="0" smtClean="0"/>
              <a:t> intervention or policy action—that is, an opportunity—to generate rigorous evidence</a:t>
            </a:r>
          </a:p>
          <a:p>
            <a:r>
              <a:rPr lang="en-US" sz="2400" dirty="0"/>
              <a:t>Characteristics of opportunistic experiments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Opportunity for low-impact random assignment </a:t>
            </a:r>
          </a:p>
          <a:p>
            <a:pPr lvl="2"/>
            <a:r>
              <a:rPr lang="en-US" sz="2200" dirty="0" smtClean="0">
                <a:latin typeface="+mj-lt"/>
              </a:rPr>
              <a:t>Desire to pilot program before full implementation</a:t>
            </a:r>
          </a:p>
          <a:p>
            <a:pPr lvl="2"/>
            <a:r>
              <a:rPr lang="en-US" sz="2200" dirty="0" smtClean="0">
                <a:latin typeface="+mj-lt"/>
              </a:rPr>
              <a:t>Resource constraints in short term</a:t>
            </a:r>
          </a:p>
          <a:p>
            <a:pPr lvl="2"/>
            <a:r>
              <a:rPr lang="en-US" sz="2200" dirty="0" smtClean="0">
                <a:latin typeface="+mj-lt"/>
              </a:rPr>
              <a:t>Intervention that is largely about sharing information</a:t>
            </a:r>
          </a:p>
          <a:p>
            <a:pPr lvl="1"/>
            <a:r>
              <a:rPr lang="en-US" sz="2400" dirty="0" smtClean="0"/>
              <a:t>Access to administrative data on key outcomes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9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Rapid-Cycle Evaluation?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ym typeface="Wingdings" pitchFamily="2" charset="2"/>
              </a:rPr>
              <a:t>Testing program and service delivery changes specific to your context</a:t>
            </a:r>
          </a:p>
          <a:p>
            <a:r>
              <a:rPr lang="en-US" sz="2400" dirty="0" smtClean="0"/>
              <a:t>Leveraging administrative data to measure impacts</a:t>
            </a:r>
          </a:p>
          <a:p>
            <a:pPr lvl="1"/>
            <a:r>
              <a:rPr lang="en-US" sz="2400" dirty="0" smtClean="0"/>
              <a:t>Eliminates the need for wide-scale data collection </a:t>
            </a:r>
            <a:r>
              <a:rPr lang="en-US" sz="2400" dirty="0" smtClean="0">
                <a:sym typeface="Wingdings" pitchFamily="2" charset="2"/>
              </a:rPr>
              <a:t> can drastically reduce costs and administrative burden</a:t>
            </a:r>
          </a:p>
          <a:p>
            <a:r>
              <a:rPr lang="en-US" sz="2400" dirty="0" smtClean="0">
                <a:sym typeface="Wingdings" pitchFamily="2" charset="2"/>
              </a:rPr>
              <a:t>Making tweaks and changes in response to the data in a shortened timeframe 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“Test and tweak” as opposed to “test and abandon”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Light Background Slide Template">
  <a:themeElements>
    <a:clrScheme name="Custom Blue">
      <a:dk1>
        <a:srgbClr val="10335A"/>
      </a:dk1>
      <a:lt1>
        <a:sysClr val="window" lastClr="FFFFFF"/>
      </a:lt1>
      <a:dk2>
        <a:srgbClr val="10335A"/>
      </a:dk2>
      <a:lt2>
        <a:srgbClr val="EEECE1"/>
      </a:lt2>
      <a:accent1>
        <a:srgbClr val="184E8A"/>
      </a:accent1>
      <a:accent2>
        <a:srgbClr val="79B4E1"/>
      </a:accent2>
      <a:accent3>
        <a:srgbClr val="2067B6"/>
      </a:accent3>
      <a:accent4>
        <a:srgbClr val="A2CAE8"/>
      </a:accent4>
      <a:accent5>
        <a:srgbClr val="4D9CD7"/>
      </a:accent5>
      <a:accent6>
        <a:srgbClr val="E2DECC"/>
      </a:accent6>
      <a:hlink>
        <a:srgbClr val="0000FF"/>
      </a:hlink>
      <a:folHlink>
        <a:srgbClr val="800080"/>
      </a:folHlink>
    </a:clrScheme>
    <a:fontScheme name="Mathematica-1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>
        <a:normAutofit/>
      </a:bodyPr>
      <a:lstStyle>
        <a:defPPr>
          <a:spcBef>
            <a:spcPct val="20000"/>
          </a:spcBef>
          <a:defRPr sz="1600" b="1" dirty="0" smtClean="0">
            <a:solidFill>
              <a:srgbClr val="00A0AF"/>
            </a:solidFill>
            <a:latin typeface="Arial Black"/>
            <a:cs typeface="Arial Black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36BDCC5415F44863819C227746D56" ma:contentTypeVersion="1" ma:contentTypeDescription="Create a new document." ma:contentTypeScope="" ma:versionID="b65f1468678bfdc65b68c0f37525bd4e">
  <xsd:schema xmlns:xsd="http://www.w3.org/2001/XMLSchema" xmlns:xs="http://www.w3.org/2001/XMLSchema" xmlns:p="http://schemas.microsoft.com/office/2006/metadata/properties" xmlns:ns3="a80cf20c-7540-4248-b6d4-bf7ea2101ad0" targetNamespace="http://schemas.microsoft.com/office/2006/metadata/properties" ma:root="true" ma:fieldsID="294247690b502c450682369fc8e1eb66" ns3:_="">
    <xsd:import namespace="a80cf20c-7540-4248-b6d4-bf7ea2101ad0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cf20c-7540-4248-b6d4-bf7ea2101a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16F619-A1F6-4910-B28D-5CE25922A11E}"/>
</file>

<file path=customXml/itemProps2.xml><?xml version="1.0" encoding="utf-8"?>
<ds:datastoreItem xmlns:ds="http://schemas.openxmlformats.org/officeDocument/2006/customXml" ds:itemID="{9CD8529D-25B2-4BF9-B575-60E14E7F910E}"/>
</file>

<file path=customXml/itemProps3.xml><?xml version="1.0" encoding="utf-8"?>
<ds:datastoreItem xmlns:ds="http://schemas.openxmlformats.org/officeDocument/2006/customXml" ds:itemID="{D13283E7-0D59-480A-AA8C-C6BC921A0C51}"/>
</file>

<file path=docProps/app.xml><?xml version="1.0" encoding="utf-8"?>
<Properties xmlns="http://schemas.openxmlformats.org/officeDocument/2006/extended-properties" xmlns:vt="http://schemas.openxmlformats.org/officeDocument/2006/docPropsVTypes">
  <Template>1 Light Background Slide Template</Template>
  <TotalTime>739</TotalTime>
  <Words>221</Words>
  <Application>Microsoft Office PowerPoint</Application>
  <PresentationFormat>On-screen Show (4:3)</PresentationFormat>
  <Paragraphs>27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Bold</vt:lpstr>
      <vt:lpstr>Calibri</vt:lpstr>
      <vt:lpstr>Wingdings</vt:lpstr>
      <vt:lpstr>1 Light Background Slide Template</vt:lpstr>
      <vt:lpstr>PowerPoint Presentation</vt:lpstr>
      <vt:lpstr>Why Evaluate?</vt:lpstr>
      <vt:lpstr>State of the States</vt:lpstr>
      <vt:lpstr>What Are Opportunistic Experiments?</vt:lpstr>
      <vt:lpstr>What is Rapid-Cycle Evaluation?</vt:lpstr>
    </vt:vector>
  </TitlesOfParts>
  <Company>Mathematica,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McCay</dc:creator>
  <cp:lastModifiedBy>Alex Resch</cp:lastModifiedBy>
  <cp:revision>39</cp:revision>
  <cp:lastPrinted>2015-02-16T17:05:25Z</cp:lastPrinted>
  <dcterms:created xsi:type="dcterms:W3CDTF">2014-08-14T19:11:13Z</dcterms:created>
  <dcterms:modified xsi:type="dcterms:W3CDTF">2015-02-18T19:22:28Z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0x010100E9036BDCC5415F44863819C227746D56</vt:lpwstr>
  </property>
</Properties>
</file>