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00"/>
    <a:srgbClr val="B4B496"/>
    <a:srgbClr val="E6E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6" autoAdjust="0"/>
    <p:restoredTop sz="94647" autoAdjust="0"/>
  </p:normalViewPr>
  <p:slideViewPr>
    <p:cSldViewPr>
      <p:cViewPr>
        <p:scale>
          <a:sx n="114" d="100"/>
          <a:sy n="114" d="100"/>
        </p:scale>
        <p:origin x="-10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F0AC6-9154-435C-AC13-2B767C0EB605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1DDE9-566C-49C1-99C4-DCF48E618A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8BF6F-79B2-48B7-9945-8A512FE11D23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3233F-3B14-482B-BB33-EB6D669980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0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33800"/>
            <a:ext cx="9144000" cy="31242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22673"/>
            <a:ext cx="3352800" cy="171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 userDrawn="1"/>
        </p:nvSpPr>
        <p:spPr>
          <a:xfrm flipV="1">
            <a:off x="0" y="6812281"/>
            <a:ext cx="9144000" cy="45719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04800" y="40386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4925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2889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2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FAEB3F-943B-4FE0-BD0E-44D71680CA0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371600"/>
            <a:ext cx="301752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61125"/>
            <a:ext cx="37338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67400" y="6461125"/>
            <a:ext cx="32766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lasp-primary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38600" y="6072923"/>
            <a:ext cx="1538287" cy="78507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 flipV="1">
            <a:off x="0" y="0"/>
            <a:ext cx="9144000" cy="45719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6492240"/>
            <a:ext cx="1245225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 smtClean="0">
                <a:solidFill>
                  <a:srgbClr val="660000"/>
                </a:solidFill>
                <a:latin typeface="Arial" pitchFamily="34" charset="0"/>
                <a:cs typeface="Arial" pitchFamily="34" charset="0"/>
              </a:rPr>
              <a:t>www.clasp.org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9" r:id="rId3"/>
    <p:sldLayoutId id="2147483681" r:id="rId4"/>
    <p:sldLayoutId id="2147483683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862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66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Moving Beyond Work First</a:t>
            </a:r>
            <a:endParaRPr lang="en-US" sz="4000" b="1" dirty="0">
              <a:solidFill>
                <a:srgbClr val="66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8569" y="44958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Creating a Framework for Work Programs that Simultaneously Promote Opportunity and Maintain a Safety Net </a:t>
            </a:r>
            <a:endParaRPr lang="en-US" sz="3200" dirty="0">
              <a:solidFill>
                <a:srgbClr val="66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1722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60000"/>
                </a:solidFill>
                <a:latin typeface="Arial" pitchFamily="34" charset="0"/>
                <a:cs typeface="Arial" pitchFamily="34" charset="0"/>
              </a:rPr>
              <a:t>December 9, 2014</a:t>
            </a:r>
            <a:endParaRPr lang="en-US" b="1" dirty="0">
              <a:solidFill>
                <a:srgbClr val="6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16002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Elizabeth Lower-Basch</a:t>
            </a:r>
          </a:p>
          <a:p>
            <a:endParaRPr lang="en-US" sz="2400" b="1" dirty="0"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Safety 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a safety net that has the reach and </a:t>
            </a:r>
            <a:r>
              <a:rPr lang="en-US" dirty="0" smtClean="0"/>
              <a:t>adequacy </a:t>
            </a:r>
            <a:r>
              <a:rPr lang="en-US" dirty="0"/>
              <a:t>to ensure that all people can meet basic needs and progress </a:t>
            </a:r>
            <a:r>
              <a:rPr lang="en-US" dirty="0" smtClean="0"/>
              <a:t>toward economic security.</a:t>
            </a:r>
          </a:p>
          <a:p>
            <a:pPr lvl="1"/>
            <a:r>
              <a:rPr lang="en-US" dirty="0" smtClean="0"/>
              <a:t>Human rights</a:t>
            </a:r>
          </a:p>
          <a:p>
            <a:pPr lvl="1"/>
            <a:r>
              <a:rPr lang="en-US" dirty="0" smtClean="0"/>
              <a:t>Moral obligation/charity</a:t>
            </a:r>
          </a:p>
          <a:p>
            <a:pPr lvl="1"/>
            <a:r>
              <a:rPr lang="en-US" dirty="0" smtClean="0"/>
              <a:t>Contrast with affluence</a:t>
            </a:r>
          </a:p>
          <a:p>
            <a:pPr lvl="1"/>
            <a:r>
              <a:rPr lang="en-US" dirty="0" smtClean="0"/>
              <a:t>Child development</a:t>
            </a:r>
          </a:p>
          <a:p>
            <a:pPr lvl="1"/>
            <a:r>
              <a:rPr lang="en-US" dirty="0" smtClean="0"/>
              <a:t>Business case</a:t>
            </a:r>
          </a:p>
          <a:p>
            <a:pPr lvl="1"/>
            <a:r>
              <a:rPr lang="en-US" dirty="0" smtClean="0"/>
              <a:t>Universal risk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1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“Undeserving Poor”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folks next door who don’t do a lick of work but somehow keep getting government checks paid for by their tax dollar” – Kevin Drum</a:t>
            </a:r>
          </a:p>
          <a:p>
            <a:pPr lvl="1"/>
            <a:r>
              <a:rPr lang="en-US" dirty="0" smtClean="0"/>
              <a:t>People are poor because of their own bad choices and lack of work ethic</a:t>
            </a:r>
          </a:p>
          <a:p>
            <a:pPr lvl="1"/>
            <a:r>
              <a:rPr lang="en-US" dirty="0" smtClean="0"/>
              <a:t>Safety net only encourages “dependency” and further bad choices</a:t>
            </a:r>
          </a:p>
          <a:p>
            <a:pPr lvl="1"/>
            <a:r>
              <a:rPr lang="en-US" dirty="0" smtClean="0"/>
              <a:t>“Dog whistle politics” – racial implications even when neutral language is used</a:t>
            </a:r>
          </a:p>
          <a:p>
            <a:pPr lvl="1"/>
            <a:r>
              <a:rPr lang="en-US" dirty="0" smtClean="0"/>
              <a:t>Scant benefits, work requirements, time limits,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Through the Stalemate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051108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Safety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Net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2051108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Undeserving Poor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76600" y="2514600"/>
            <a:ext cx="2590800" cy="0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57600" y="4419600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Work Opportunities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76400" y="3733800"/>
            <a:ext cx="1371600" cy="13335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096000" y="3810000"/>
            <a:ext cx="1295400" cy="12192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19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Content Placeholder 5" descr="jo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-457200" y="0"/>
            <a:ext cx="9778913" cy="683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9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Everyone should contribute to the support of their families and to the broader community, through work when possible.</a:t>
            </a:r>
          </a:p>
          <a:p>
            <a:r>
              <a:rPr lang="en-US" dirty="0" smtClean="0"/>
              <a:t>Most people want to do so but many are limited by economic conditions, low skills, logistical barriers or personal challenges.</a:t>
            </a:r>
          </a:p>
          <a:p>
            <a:r>
              <a:rPr lang="en-US" dirty="0" smtClean="0"/>
              <a:t>Public benefit programs should offer work activities that contribute to participants’ economic security</a:t>
            </a:r>
          </a:p>
          <a:p>
            <a:r>
              <a:rPr lang="en-US" dirty="0" smtClean="0"/>
              <a:t>Work requirements are only acceptable when designed so they promote economic security rather than hampering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might you use this framework to respond to a proposal to add work requirements to a program that does not currently have one?</a:t>
            </a:r>
          </a:p>
          <a:p>
            <a:endParaRPr lang="en-US" dirty="0"/>
          </a:p>
          <a:p>
            <a:r>
              <a:rPr lang="en-US" dirty="0" smtClean="0"/>
              <a:t>How might you use this framework to resolve a disagreement among allies, such as in setting priorities for proposed legislation?</a:t>
            </a:r>
          </a:p>
          <a:p>
            <a:endParaRPr lang="en-US" dirty="0"/>
          </a:p>
          <a:p>
            <a:r>
              <a:rPr lang="en-US" dirty="0" smtClean="0"/>
              <a:t>Comments, concerns, suggested changes?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Template">
  <a:themeElements>
    <a:clrScheme name="powerpoint">
      <a:dk1>
        <a:srgbClr val="FFFFFF"/>
      </a:dk1>
      <a:lt1>
        <a:srgbClr val="560000"/>
      </a:lt1>
      <a:dk2>
        <a:srgbClr val="E6E3D9"/>
      </a:dk2>
      <a:lt2>
        <a:srgbClr val="701400"/>
      </a:lt2>
      <a:accent1>
        <a:srgbClr val="701400"/>
      </a:accent1>
      <a:accent2>
        <a:srgbClr val="9B5338"/>
      </a:accent2>
      <a:accent3>
        <a:srgbClr val="CB9C87"/>
      </a:accent3>
      <a:accent4>
        <a:srgbClr val="D0CAB7"/>
      </a:accent4>
      <a:accent5>
        <a:srgbClr val="E6E3D9"/>
      </a:accent5>
      <a:accent6>
        <a:srgbClr val="FFFFFF"/>
      </a:accent6>
      <a:hlink>
        <a:srgbClr val="701400"/>
      </a:hlink>
      <a:folHlink>
        <a:srgbClr val="56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</Template>
  <TotalTime>5218</TotalTime>
  <Words>296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PowerPointTemplate</vt:lpstr>
      <vt:lpstr>PowerPoint Presentation</vt:lpstr>
      <vt:lpstr>Safety Net</vt:lpstr>
      <vt:lpstr>“Undeserving Poor”</vt:lpstr>
      <vt:lpstr>Breaking Through the Stalemate</vt:lpstr>
      <vt:lpstr>PowerPoint Presentation</vt:lpstr>
      <vt:lpstr>Work Opportunities</vt:lpstr>
      <vt:lpstr>Discussion </vt:lpstr>
    </vt:vector>
  </TitlesOfParts>
  <Company>CLASP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elowerbasch</dc:creator>
  <cp:lastModifiedBy>Elizabeth Lower-Basch</cp:lastModifiedBy>
  <cp:revision>83</cp:revision>
  <dcterms:created xsi:type="dcterms:W3CDTF">2013-04-22T19:35:05Z</dcterms:created>
  <dcterms:modified xsi:type="dcterms:W3CDTF">2014-12-08T21:41:10Z</dcterms:modified>
</cp:coreProperties>
</file>