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81" r:id="rId5"/>
    <p:sldMasterId id="2147483701" r:id="rId6"/>
  </p:sldMasterIdLst>
  <p:notesMasterIdLst>
    <p:notesMasterId r:id="rId22"/>
  </p:notesMasterIdLst>
  <p:handoutMasterIdLst>
    <p:handoutMasterId r:id="rId23"/>
  </p:handoutMasterIdLst>
  <p:sldIdLst>
    <p:sldId id="341" r:id="rId7"/>
    <p:sldId id="422" r:id="rId8"/>
    <p:sldId id="423" r:id="rId9"/>
    <p:sldId id="424" r:id="rId10"/>
    <p:sldId id="410" r:id="rId11"/>
    <p:sldId id="411" r:id="rId12"/>
    <p:sldId id="413" r:id="rId13"/>
    <p:sldId id="414" r:id="rId14"/>
    <p:sldId id="415" r:id="rId15"/>
    <p:sldId id="416" r:id="rId16"/>
    <p:sldId id="417" r:id="rId17"/>
    <p:sldId id="418" r:id="rId18"/>
    <p:sldId id="419" r:id="rId19"/>
    <p:sldId id="420" r:id="rId20"/>
    <p:sldId id="421" r:id="rId21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61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660"/>
  </p:normalViewPr>
  <p:slideViewPr>
    <p:cSldViewPr>
      <p:cViewPr varScale="1">
        <p:scale>
          <a:sx n="51" d="100"/>
          <a:sy n="51" d="100"/>
        </p:scale>
        <p:origin x="1205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1860" y="-9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36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BEF55E6-427F-459F-BFDB-7B534237DBD0}" type="datetimeFigureOut">
              <a:rPr lang="en-US"/>
              <a:pPr>
                <a:defRPr/>
              </a:pPr>
              <a:t>12/9/2014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3031" tIns="46516" rIns="93031" bIns="4651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7BA12CD-AE35-49AD-9CE1-5BF9FBA9F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068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0473F4-D77E-4708-997A-4126A17979C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942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[LOUISA’S POWERMAPPING</a:t>
            </a:r>
            <a:r>
              <a:rPr lang="en-US" baseline="0" dirty="0" smtClean="0"/>
              <a:t> SECTION BEGINS]</a:t>
            </a:r>
          </a:p>
          <a:p>
            <a:endParaRPr lang="en-US" dirty="0" smtClean="0"/>
          </a:p>
          <a:p>
            <a:r>
              <a:rPr lang="en-US" dirty="0" smtClean="0"/>
              <a:t>Thanks Bailey!  So,</a:t>
            </a:r>
            <a:r>
              <a:rPr lang="en-US" baseline="0" dirty="0" smtClean="0"/>
              <a:t> how many of you spend a lot of time asking the question, “who are our targets and why?”</a:t>
            </a:r>
          </a:p>
          <a:p>
            <a:endParaRPr lang="en-US" baseline="0" dirty="0" smtClean="0"/>
          </a:p>
          <a:p>
            <a:pPr defTabSz="905713">
              <a:defRPr/>
            </a:pPr>
            <a:r>
              <a:rPr lang="en-US" dirty="0" err="1" smtClean="0"/>
              <a:t>Powermapping</a:t>
            </a:r>
            <a:r>
              <a:rPr lang="en-US" dirty="0" smtClean="0"/>
              <a:t> is an exercise is essentially a tool to answer those questions.  It’s a tool that came out of the political organizing world and while typically used in the context of issue campaigns is also highly applicable to the work of analysts, </a:t>
            </a:r>
            <a:r>
              <a:rPr lang="en-US" dirty="0" err="1" smtClean="0"/>
              <a:t>comms</a:t>
            </a:r>
            <a:r>
              <a:rPr lang="en-US" dirty="0" smtClean="0"/>
              <a:t>, development,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AC6C3-941E-44A4-8A1A-AE32C757C6F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91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Because…we’re all in the business of trying to INFLUENCE people and certain people at that.  The act of </a:t>
            </a:r>
            <a:r>
              <a:rPr lang="en-US" dirty="0" err="1" smtClean="0"/>
              <a:t>powermapping</a:t>
            </a:r>
            <a:r>
              <a:rPr lang="en-US" dirty="0" smtClean="0"/>
              <a:t> helps us:</a:t>
            </a:r>
          </a:p>
          <a:p>
            <a:pPr marL="226428" indent="-226428">
              <a:buAutoNum type="arabicParenR"/>
            </a:pPr>
            <a:r>
              <a:rPr lang="en-US" dirty="0" smtClean="0"/>
              <a:t>Define who the influencers are in the first place, i.e. naming the people who have power (whether it’s the right political power, resources/</a:t>
            </a:r>
            <a:r>
              <a:rPr lang="en-US" dirty="0" err="1" smtClean="0"/>
              <a:t>pursestrings</a:t>
            </a:r>
            <a:r>
              <a:rPr lang="en-US" dirty="0" smtClean="0"/>
              <a:t>, a powerful voice,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marL="226428" indent="-226428">
              <a:buAutoNum type="arabicParenR"/>
            </a:pPr>
            <a:r>
              <a:rPr lang="en-US" dirty="0" smtClean="0"/>
              <a:t>Map out how to get to them</a:t>
            </a:r>
          </a:p>
          <a:p>
            <a:pPr marL="226428" indent="-226428">
              <a:buAutoNum type="arabicParenR"/>
            </a:pPr>
            <a:r>
              <a:rPr lang="en-US" dirty="0" smtClean="0"/>
              <a:t>Target our resources wisely</a:t>
            </a:r>
          </a:p>
          <a:p>
            <a:pPr marL="226428" indent="-226428">
              <a:buAutoNum type="arabicParenR"/>
            </a:pPr>
            <a:endParaRPr lang="en-US" dirty="0" smtClean="0"/>
          </a:p>
          <a:p>
            <a:pPr defTabSz="905713">
              <a:defRPr/>
            </a:pPr>
            <a:r>
              <a:rPr lang="en-US" dirty="0" smtClean="0"/>
              <a:t>In practice, </a:t>
            </a:r>
            <a:r>
              <a:rPr lang="en-US" dirty="0" err="1" smtClean="0"/>
              <a:t>powermapping</a:t>
            </a:r>
            <a:r>
              <a:rPr lang="en-US" dirty="0" smtClean="0"/>
              <a:t> can be done in a variety of ways—formally, informally, alone, with colleagues, with a coalition, with a different definition of influencer, etc.  I’ll walk through a couple of the key elements of a </a:t>
            </a:r>
            <a:r>
              <a:rPr lang="en-US" dirty="0" err="1" smtClean="0"/>
              <a:t>powermapping</a:t>
            </a:r>
            <a:r>
              <a:rPr lang="en-US" dirty="0" smtClean="0"/>
              <a:t> process and how you can ponder using it in your work.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AC6C3-941E-44A4-8A1A-AE32C757C6F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75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Here, in a nutshell are the broad steps of </a:t>
            </a:r>
            <a:r>
              <a:rPr lang="en-US" dirty="0" err="1" smtClean="0"/>
              <a:t>powermapping</a:t>
            </a:r>
            <a:r>
              <a:rPr lang="en-US" dirty="0" smtClean="0"/>
              <a:t>…</a:t>
            </a:r>
          </a:p>
          <a:p>
            <a:endParaRPr lang="en-US" dirty="0" smtClean="0"/>
          </a:p>
          <a:p>
            <a:r>
              <a:rPr lang="en-US" dirty="0" smtClean="0"/>
              <a:t>[after explaining steps]</a:t>
            </a:r>
          </a:p>
          <a:p>
            <a:endParaRPr lang="en-US" dirty="0" smtClean="0"/>
          </a:p>
          <a:p>
            <a:r>
              <a:rPr lang="en-US" dirty="0" smtClean="0"/>
              <a:t>Now</a:t>
            </a:r>
            <a:r>
              <a:rPr lang="en-US" baseline="0" dirty="0" smtClean="0"/>
              <a:t> we’re going to look at a few ways to organize a </a:t>
            </a:r>
            <a:r>
              <a:rPr lang="en-US" baseline="0" dirty="0" err="1" smtClean="0"/>
              <a:t>powermap</a:t>
            </a:r>
            <a:r>
              <a:rPr lang="en-US" baseline="0" dirty="0" smtClean="0"/>
              <a:t>.  Many different models…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AC6C3-941E-44A4-8A1A-AE32C757C6F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09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yriad Pro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Franklin Gothic Book"/>
                <a:cs typeface="Franklin Gothic Book"/>
              </a:defRPr>
            </a:lvl1pPr>
            <a:lvl2pPr>
              <a:defRPr sz="2100">
                <a:latin typeface="Franklin Gothic Book"/>
                <a:cs typeface="Franklin Gothic Book"/>
              </a:defRPr>
            </a:lvl2pPr>
            <a:lvl3pPr>
              <a:defRPr sz="1800">
                <a:latin typeface="Franklin Gothic Book"/>
                <a:cs typeface="Franklin Gothic Book"/>
              </a:defRPr>
            </a:lvl3pPr>
            <a:lvl4pPr>
              <a:defRPr sz="1600">
                <a:latin typeface="Franklin Gothic Book"/>
                <a:cs typeface="Franklin Gothic Book"/>
              </a:defRPr>
            </a:lvl4pPr>
            <a:lvl5pPr>
              <a:defRPr sz="1400"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DE055-3756-4292-8C70-7D88F7CE81E5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7848600" y="6172200"/>
            <a:ext cx="990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0800" y="685800"/>
            <a:ext cx="6324600" cy="914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type in 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72400" y="6355080"/>
            <a:ext cx="1066800" cy="38100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" y="6356351"/>
            <a:ext cx="670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1FAFF-A134-459C-8C93-3D073883845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90800" y="152400"/>
            <a:ext cx="6324600" cy="5334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2400" baseline="0"/>
            </a:lvl1pPr>
          </a:lstStyle>
          <a:p>
            <a:pPr lvl="0"/>
            <a:r>
              <a:rPr lang="en-US" dirty="0" smtClean="0"/>
              <a:t>Click to type in Presentation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7C912-C7E7-4608-A395-54F60962E23A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4038600" y="950844"/>
            <a:ext cx="4495800" cy="76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2600"/>
              </a:lnSpc>
              <a:spcBef>
                <a:spcPts val="600"/>
              </a:spcBef>
            </a:pPr>
            <a:endParaRPr lang="en-US" sz="2800" dirty="0">
              <a:solidFill>
                <a:srgbClr val="003467"/>
              </a:solidFill>
              <a:latin typeface="Franklin Gothic Medium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 bwMode="auto">
          <a:xfrm>
            <a:off x="4038600" y="265044"/>
            <a:ext cx="480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2400" dirty="0">
              <a:solidFill>
                <a:srgbClr val="666666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685800"/>
            <a:ext cx="63246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590800" y="152400"/>
            <a:ext cx="6324600" cy="53340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/>
            </a:lvl1pPr>
            <a:lvl2pPr algn="ctr">
              <a:buNone/>
              <a:defRPr sz="2400"/>
            </a:lvl2pPr>
            <a:lvl3pPr algn="ctr">
              <a:buNone/>
              <a:defRPr sz="2400"/>
            </a:lvl3pPr>
            <a:lvl4pPr algn="ctr">
              <a:buNone/>
              <a:defRPr sz="2400"/>
            </a:lvl4pPr>
            <a:lvl5pPr algn="ctr">
              <a:buNone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>
          <a:xfrm>
            <a:off x="762000" y="6356350"/>
            <a:ext cx="7086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8511C-C0E8-4DEB-944C-E82C4B50CF17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4038600" y="950913"/>
            <a:ext cx="449580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003467"/>
              </a:solidFill>
              <a:latin typeface="Franklin Gothic Medium" pitchFamily="34" charset="0"/>
              <a:ea typeface="ＭＳ Ｐゴシック" pitchFamily="-107" charset="-128"/>
            </a:endParaRPr>
          </a:p>
        </p:txBody>
      </p:sp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4038600" y="265113"/>
            <a:ext cx="480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666666"/>
              </a:solidFill>
              <a:latin typeface="Franklin Gothic Book" pitchFamily="34" charset="0"/>
              <a:ea typeface="ＭＳ Ｐゴシック" pitchFamily="-107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7EC060E-D617-4680-AC8D-CF366565409C}" type="datetime1">
              <a:rPr lang="en-US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12/9/2014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4C25C-B63B-4662-B112-8602CEDD9EBC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Franklin Gothic Book"/>
                <a:cs typeface="Franklin Gothic Book"/>
              </a:defRPr>
            </a:lvl1pPr>
            <a:lvl2pPr>
              <a:defRPr sz="2100">
                <a:latin typeface="Franklin Gothic Book"/>
                <a:cs typeface="Franklin Gothic Book"/>
              </a:defRPr>
            </a:lvl2pPr>
            <a:lvl3pPr>
              <a:defRPr sz="1800">
                <a:latin typeface="Franklin Gothic Book"/>
                <a:cs typeface="Franklin Gothic Book"/>
              </a:defRPr>
            </a:lvl3pPr>
            <a:lvl4pPr>
              <a:defRPr sz="1600">
                <a:latin typeface="Franklin Gothic Book"/>
                <a:cs typeface="Franklin Gothic Book"/>
              </a:defRPr>
            </a:lvl4pPr>
            <a:lvl5pPr>
              <a:defRPr sz="1400"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DE055-3756-4292-8C70-7D88F7CE81E5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2800" b="0" cap="all"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  <a:latin typeface="Franklin Gothic Book"/>
                <a:cs typeface="Franklin Gothic Book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56248-9F32-44E4-AF34-ECBCED550721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Franklin Gothic Book"/>
                <a:cs typeface="Franklin Gothic Book"/>
              </a:defRPr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Franklin Gothic Book"/>
                <a:cs typeface="Franklin Gothic Book"/>
              </a:defRPr>
            </a:lvl1pPr>
            <a:lvl2pPr>
              <a:defRPr sz="2100">
                <a:latin typeface="Franklin Gothic Book"/>
                <a:cs typeface="Franklin Gothic Book"/>
              </a:defRPr>
            </a:lvl2pPr>
            <a:lvl3pPr>
              <a:defRPr sz="1800">
                <a:latin typeface="Franklin Gothic Book"/>
                <a:cs typeface="Franklin Gothic Book"/>
              </a:defRPr>
            </a:lvl3pPr>
            <a:lvl4pPr>
              <a:defRPr sz="1600">
                <a:latin typeface="Franklin Gothic Book"/>
                <a:cs typeface="Franklin Gothic Book"/>
              </a:defRPr>
            </a:lvl4pPr>
            <a:lvl5pPr>
              <a:defRPr sz="1800">
                <a:latin typeface="Franklin Gothic Book"/>
                <a:cs typeface="Franklin Gothic Book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76329-F713-4D35-8C88-52569FF74126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 b="0">
                <a:latin typeface="Franklin Gothic Medium"/>
                <a:cs typeface="Franklin Gothic Medium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Franklin Gothic Book"/>
                <a:cs typeface="Franklin Gothic Book"/>
              </a:defRPr>
            </a:lvl1pPr>
            <a:lvl2pPr>
              <a:defRPr sz="2100">
                <a:latin typeface="Franklin Gothic Book"/>
                <a:cs typeface="Franklin Gothic Book"/>
              </a:defRPr>
            </a:lvl2pPr>
            <a:lvl3pPr>
              <a:defRPr sz="1800">
                <a:latin typeface="Franklin Gothic Book"/>
                <a:cs typeface="Franklin Gothic Book"/>
              </a:defRPr>
            </a:lvl3pPr>
            <a:lvl4pPr>
              <a:defRPr sz="1600">
                <a:latin typeface="Franklin Gothic Book"/>
                <a:cs typeface="Franklin Gothic Book"/>
              </a:defRPr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 b="0">
                <a:latin typeface="Franklin Gothic Medium"/>
                <a:cs typeface="Franklin Gothic Medium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Franklin Gothic Book"/>
                <a:cs typeface="Franklin Gothic Book"/>
              </a:defRPr>
            </a:lvl1pPr>
            <a:lvl2pPr>
              <a:defRPr sz="2100">
                <a:latin typeface="Franklin Gothic Book"/>
                <a:cs typeface="Franklin Gothic Book"/>
              </a:defRPr>
            </a:lvl2pPr>
            <a:lvl3pPr>
              <a:defRPr sz="1800">
                <a:latin typeface="Franklin Gothic Book"/>
                <a:cs typeface="Franklin Gothic Book"/>
              </a:defRPr>
            </a:lvl3pPr>
            <a:lvl4pPr>
              <a:defRPr sz="1600">
                <a:latin typeface="Franklin Gothic Book"/>
                <a:cs typeface="Franklin Gothic Book"/>
              </a:defRPr>
            </a:lvl4pPr>
            <a:lvl5pPr>
              <a:defRPr sz="1400">
                <a:latin typeface="Franklin Gothic Book"/>
                <a:cs typeface="Franklin Gothic Book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AABAD-DC81-431D-AD2D-0DB62CE4331A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2800" b="0" cap="all"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  <a:latin typeface="Franklin Gothic Book"/>
                <a:cs typeface="Franklin Gothic Book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56248-9F32-44E4-AF34-ECBCED550721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B7276-B273-4CAF-A330-72A396111682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70BA7-930A-44E7-A1D3-F0A36462E3C0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85800"/>
            <a:ext cx="3008313" cy="838200"/>
          </a:xfrm>
          <a:prstGeom prst="rect">
            <a:avLst/>
          </a:prstGeom>
        </p:spPr>
        <p:txBody>
          <a:bodyPr anchor="t" anchorCtr="0"/>
          <a:lstStyle>
            <a:lvl1pPr algn="l">
              <a:defRPr sz="2100" b="0"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1"/>
            <a:ext cx="5111751" cy="5440363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Franklin Gothic Book"/>
                <a:cs typeface="Franklin Gothic Book"/>
              </a:defRPr>
            </a:lvl1pPr>
            <a:lvl2pPr>
              <a:defRPr sz="2100">
                <a:latin typeface="Franklin Gothic Book"/>
                <a:cs typeface="Franklin Gothic Book"/>
              </a:defRPr>
            </a:lvl2pPr>
            <a:lvl3pPr>
              <a:defRPr sz="1800">
                <a:latin typeface="Franklin Gothic Book"/>
                <a:cs typeface="Franklin Gothic Book"/>
              </a:defRPr>
            </a:lvl3pPr>
            <a:lvl4pPr>
              <a:defRPr sz="1600">
                <a:latin typeface="Franklin Gothic Book"/>
                <a:cs typeface="Franklin Gothic Book"/>
              </a:defRPr>
            </a:lvl4pPr>
            <a:lvl5pPr>
              <a:defRPr sz="1400">
                <a:latin typeface="Franklin Gothic Book"/>
                <a:cs typeface="Franklin Gothic Book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76401"/>
            <a:ext cx="3008313" cy="4449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Franklin Gothic Book"/>
                <a:cs typeface="Franklin Gothic Book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2F779-EC33-428A-B73A-B5AA1E29050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AF1FE-2D42-44E1-84AF-67B1C185D4D0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BD8B2-25D0-4F70-BB6E-A30863A68C0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7848600" y="6172200"/>
            <a:ext cx="990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0800" y="685800"/>
            <a:ext cx="6324600" cy="914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type in 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72400" y="6355080"/>
            <a:ext cx="1066800" cy="38100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" y="6356351"/>
            <a:ext cx="670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1FAFF-A134-459C-8C93-3D073883845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90800" y="152400"/>
            <a:ext cx="6324600" cy="5334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2400" baseline="0"/>
            </a:lvl1pPr>
          </a:lstStyle>
          <a:p>
            <a:pPr lvl="0"/>
            <a:r>
              <a:rPr lang="en-US" dirty="0" smtClean="0"/>
              <a:t>Click to type in Presentation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7C912-C7E7-4608-A395-54F60962E23A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4038600" y="950844"/>
            <a:ext cx="4495800" cy="76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2600"/>
              </a:lnSpc>
              <a:spcBef>
                <a:spcPts val="600"/>
              </a:spcBef>
            </a:pPr>
            <a:endParaRPr lang="en-US" sz="2800" dirty="0">
              <a:solidFill>
                <a:srgbClr val="003467"/>
              </a:solidFill>
              <a:latin typeface="Franklin Gothic Medium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 bwMode="auto">
          <a:xfrm>
            <a:off x="4038600" y="265044"/>
            <a:ext cx="480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2400" dirty="0">
              <a:solidFill>
                <a:srgbClr val="666666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7C912-C7E7-4608-A395-54F60962E23A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4038600" y="950844"/>
            <a:ext cx="4495800" cy="76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2600"/>
              </a:lnSpc>
              <a:spcBef>
                <a:spcPts val="600"/>
              </a:spcBef>
            </a:pPr>
            <a:endParaRPr lang="en-US" sz="2800" dirty="0">
              <a:solidFill>
                <a:srgbClr val="003467"/>
              </a:solidFill>
              <a:latin typeface="Franklin Gothic Medium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 bwMode="auto">
          <a:xfrm>
            <a:off x="4038600" y="265044"/>
            <a:ext cx="480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2400" dirty="0">
              <a:solidFill>
                <a:srgbClr val="666666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Franklin Gothic Book"/>
                <a:cs typeface="Franklin Gothic Book"/>
              </a:defRPr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Franklin Gothic Book"/>
                <a:cs typeface="Franklin Gothic Book"/>
              </a:defRPr>
            </a:lvl1pPr>
            <a:lvl2pPr>
              <a:defRPr sz="2100">
                <a:latin typeface="Franklin Gothic Book"/>
                <a:cs typeface="Franklin Gothic Book"/>
              </a:defRPr>
            </a:lvl2pPr>
            <a:lvl3pPr>
              <a:defRPr sz="1800">
                <a:latin typeface="Franklin Gothic Book"/>
                <a:cs typeface="Franklin Gothic Book"/>
              </a:defRPr>
            </a:lvl3pPr>
            <a:lvl4pPr>
              <a:defRPr sz="1600">
                <a:latin typeface="Franklin Gothic Book"/>
                <a:cs typeface="Franklin Gothic Book"/>
              </a:defRPr>
            </a:lvl4pPr>
            <a:lvl5pPr>
              <a:defRPr sz="1800">
                <a:latin typeface="Franklin Gothic Book"/>
                <a:cs typeface="Franklin Gothic Book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76329-F713-4D35-8C88-52569FF74126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A1797-91A7-48E9-8534-1F85474299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685800"/>
            <a:ext cx="63246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590800" y="152400"/>
            <a:ext cx="6324600" cy="53340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/>
            </a:lvl1pPr>
            <a:lvl2pPr algn="ctr">
              <a:buNone/>
              <a:defRPr sz="2400"/>
            </a:lvl2pPr>
            <a:lvl3pPr algn="ctr">
              <a:buNone/>
              <a:defRPr sz="2400"/>
            </a:lvl3pPr>
            <a:lvl4pPr algn="ctr">
              <a:buNone/>
              <a:defRPr sz="2400"/>
            </a:lvl4pPr>
            <a:lvl5pPr algn="ctr">
              <a:buNone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>
          <a:xfrm>
            <a:off x="762000" y="6356350"/>
            <a:ext cx="7086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8511C-C0E8-4DEB-944C-E82C4B50CF17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4038600" y="950913"/>
            <a:ext cx="449580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003467"/>
              </a:solidFill>
              <a:latin typeface="Franklin Gothic Medium" pitchFamily="34" charset="0"/>
              <a:ea typeface="ＭＳ Ｐゴシック" pitchFamily="-107" charset="-128"/>
            </a:endParaRPr>
          </a:p>
        </p:txBody>
      </p:sp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4038600" y="265113"/>
            <a:ext cx="480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666666"/>
              </a:solidFill>
              <a:latin typeface="Franklin Gothic Book" pitchFamily="34" charset="0"/>
              <a:ea typeface="ＭＳ Ｐゴシック" pitchFamily="-107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7EC060E-D617-4680-AC8D-CF366565409C}" type="datetime1">
              <a:rPr lang="en-US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12/9/2014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4C25C-B63B-4662-B112-8602CEDD9EBC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839A1-6E9F-42EE-BD33-F3F1519EF7B0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F5B4F-67EC-4AE3-B022-55FE9128CBB0}" type="datetime1">
              <a:rPr lang="en-US"/>
              <a:pPr>
                <a:defRPr/>
              </a:pPr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5B0B3-4B3A-4291-B50B-97E4DD5B5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EB20D-00B5-4DEF-A2AF-661E69F01D91}" type="datetime1">
              <a:rPr lang="en-US"/>
              <a:pPr>
                <a:defRPr/>
              </a:pPr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30443-9DF6-40FB-9B1C-13E9D07ED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09F27-B734-4148-8E26-6E1EC9FDFAA8}" type="datetime1">
              <a:rPr lang="en-US"/>
              <a:pPr>
                <a:defRPr/>
              </a:pPr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4FAF2-B382-4B93-AD17-85904BD23C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2B864-0618-4C42-883C-A2862E72FC26}" type="datetime1">
              <a:rPr lang="en-US"/>
              <a:pPr>
                <a:defRPr/>
              </a:pPr>
              <a:t>12/9/2014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64DCD-ADB5-41B2-81AC-9499DB15D8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41120-C70B-4310-8377-5BCAE0EF1622}" type="datetime1">
              <a:rPr lang="en-US"/>
              <a:pPr>
                <a:defRPr/>
              </a:pPr>
              <a:t>12/9/2014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8EBCD-C309-41CF-9B1A-39C90C531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5B278-AA93-4DD8-9340-DB42D22E4E4C}" type="datetime1">
              <a:rPr lang="en-US"/>
              <a:pPr>
                <a:defRPr/>
              </a:pPr>
              <a:t>12/9/2014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E5BF1-8932-47F3-AF7F-C3D85CB8E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 b="0">
                <a:latin typeface="Franklin Gothic Medium"/>
                <a:cs typeface="Franklin Gothic Medium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Franklin Gothic Book"/>
                <a:cs typeface="Franklin Gothic Book"/>
              </a:defRPr>
            </a:lvl1pPr>
            <a:lvl2pPr>
              <a:defRPr sz="2100">
                <a:latin typeface="Franklin Gothic Book"/>
                <a:cs typeface="Franklin Gothic Book"/>
              </a:defRPr>
            </a:lvl2pPr>
            <a:lvl3pPr>
              <a:defRPr sz="1800">
                <a:latin typeface="Franklin Gothic Book"/>
                <a:cs typeface="Franklin Gothic Book"/>
              </a:defRPr>
            </a:lvl3pPr>
            <a:lvl4pPr>
              <a:defRPr sz="1600">
                <a:latin typeface="Franklin Gothic Book"/>
                <a:cs typeface="Franklin Gothic Book"/>
              </a:defRPr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 b="0">
                <a:latin typeface="Franklin Gothic Medium"/>
                <a:cs typeface="Franklin Gothic Medium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Franklin Gothic Book"/>
                <a:cs typeface="Franklin Gothic Book"/>
              </a:defRPr>
            </a:lvl1pPr>
            <a:lvl2pPr>
              <a:defRPr sz="2100">
                <a:latin typeface="Franklin Gothic Book"/>
                <a:cs typeface="Franklin Gothic Book"/>
              </a:defRPr>
            </a:lvl2pPr>
            <a:lvl3pPr>
              <a:defRPr sz="1800">
                <a:latin typeface="Franklin Gothic Book"/>
                <a:cs typeface="Franklin Gothic Book"/>
              </a:defRPr>
            </a:lvl3pPr>
            <a:lvl4pPr>
              <a:defRPr sz="1600">
                <a:latin typeface="Franklin Gothic Book"/>
                <a:cs typeface="Franklin Gothic Book"/>
              </a:defRPr>
            </a:lvl4pPr>
            <a:lvl5pPr>
              <a:defRPr sz="1400">
                <a:latin typeface="Franklin Gothic Book"/>
                <a:cs typeface="Franklin Gothic Book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AABAD-DC81-431D-AD2D-0DB62CE4331A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EC285-81DB-4543-90AA-E32E43A2CD20}" type="datetime1">
              <a:rPr lang="en-US"/>
              <a:pPr>
                <a:defRPr/>
              </a:pPr>
              <a:t>12/9/2014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8DFB3-B420-41F5-BCAC-6E6D5CD58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EDFBE-CB67-45E6-AB12-BCAFF4124851}" type="datetime1">
              <a:rPr lang="en-US"/>
              <a:pPr>
                <a:defRPr/>
              </a:pPr>
              <a:t>12/9/2014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0FD1F-6E0E-454B-B73E-4E91BC840B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2E043-17B7-4571-B49E-924A0F7983CE}" type="datetime1">
              <a:rPr lang="en-US"/>
              <a:pPr>
                <a:defRPr/>
              </a:pPr>
              <a:t>12/9/2014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8FB50-48F8-4B56-9155-EC975EBF3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1E858-1E78-40CF-B09C-140B670A9933}" type="datetime1">
              <a:rPr lang="en-US"/>
              <a:pPr>
                <a:defRPr/>
              </a:pPr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63D17-BDBA-4DA4-8B58-E839E5D9C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42E89-7885-47BC-B4F2-36A2B773679A}" type="datetime1">
              <a:rPr lang="en-US"/>
              <a:pPr>
                <a:defRPr/>
              </a:pPr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7CCF6-4C44-4822-BE33-44DC0EF36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B7276-B273-4CAF-A330-72A396111682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70BA7-930A-44E7-A1D3-F0A36462E3C0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85800"/>
            <a:ext cx="3008313" cy="838200"/>
          </a:xfrm>
          <a:prstGeom prst="rect">
            <a:avLst/>
          </a:prstGeom>
        </p:spPr>
        <p:txBody>
          <a:bodyPr anchor="t" anchorCtr="0"/>
          <a:lstStyle>
            <a:lvl1pPr algn="l">
              <a:defRPr sz="2100" b="0"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1"/>
            <a:ext cx="5111751" cy="5440363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Franklin Gothic Book"/>
                <a:cs typeface="Franklin Gothic Book"/>
              </a:defRPr>
            </a:lvl1pPr>
            <a:lvl2pPr>
              <a:defRPr sz="2100">
                <a:latin typeface="Franklin Gothic Book"/>
                <a:cs typeface="Franklin Gothic Book"/>
              </a:defRPr>
            </a:lvl2pPr>
            <a:lvl3pPr>
              <a:defRPr sz="1800">
                <a:latin typeface="Franklin Gothic Book"/>
                <a:cs typeface="Franklin Gothic Book"/>
              </a:defRPr>
            </a:lvl3pPr>
            <a:lvl4pPr>
              <a:defRPr sz="1600">
                <a:latin typeface="Franklin Gothic Book"/>
                <a:cs typeface="Franklin Gothic Book"/>
              </a:defRPr>
            </a:lvl4pPr>
            <a:lvl5pPr>
              <a:defRPr sz="1400">
                <a:latin typeface="Franklin Gothic Book"/>
                <a:cs typeface="Franklin Gothic Book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76401"/>
            <a:ext cx="3008313" cy="4449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Franklin Gothic Book"/>
                <a:cs typeface="Franklin Gothic Book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2F779-EC33-428A-B73A-B5AA1E29050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AF1FE-2D42-44E1-84AF-67B1C185D4D0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BD8B2-25D0-4F70-BB6E-A30863A68C0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image" Target="../media/image1.wmf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53525" cy="414338"/>
          </a:xfrm>
          <a:prstGeom prst="rect">
            <a:avLst/>
          </a:prstGeom>
          <a:gradFill flip="none" rotWithShape="1">
            <a:gsLst>
              <a:gs pos="72000">
                <a:srgbClr val="0C61A4"/>
              </a:gs>
              <a:gs pos="100000">
                <a:srgbClr val="08487C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 userDrawn="1"/>
        </p:nvSpPr>
        <p:spPr>
          <a:xfrm>
            <a:off x="608014" y="50800"/>
            <a:ext cx="5600700" cy="387350"/>
          </a:xfrm>
          <a:prstGeom prst="rect">
            <a:avLst/>
          </a:prstGeom>
        </p:spPr>
        <p:txBody>
          <a:bodyPr lIns="0" rIns="0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>
                <a:solidFill>
                  <a:prstClr val="white"/>
                </a:solidFill>
                <a:latin typeface="Baskerville Old Face"/>
                <a:cs typeface="Baskerville Old Face"/>
              </a:rPr>
              <a:t>Center on Budget and Policy Priorities</a:t>
            </a:r>
            <a:endParaRPr lang="en-US" sz="1400" dirty="0">
              <a:solidFill>
                <a:prstClr val="white"/>
              </a:solidFill>
              <a:latin typeface="Myriad Pro Semibold"/>
              <a:cs typeface="Myriad Pro Semibold"/>
            </a:endParaRPr>
          </a:p>
        </p:txBody>
      </p:sp>
      <p:pic>
        <p:nvPicPr>
          <p:cNvPr id="4100" name="Picture 9" descr="logo.wmf"/>
          <p:cNvPicPr>
            <a:picLocks noChangeAspect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28600" y="47626"/>
            <a:ext cx="30321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"/>
          <p:cNvSpPr txBox="1">
            <a:spLocks noChangeArrowheads="1"/>
          </p:cNvSpPr>
          <p:nvPr userDrawn="1"/>
        </p:nvSpPr>
        <p:spPr bwMode="auto">
          <a:xfrm>
            <a:off x="7391400" y="6169026"/>
            <a:ext cx="1371600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C61A4"/>
                </a:solidFill>
                <a:latin typeface="Franklin Gothic Medium"/>
                <a:cs typeface="Franklin Gothic Medium"/>
              </a:rPr>
              <a:t>cbpp.org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92076"/>
            <a:ext cx="53340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>
              <a:defRPr/>
            </a:pPr>
            <a:fld id="{8F4F6BF4-C904-4764-9186-FEDD0BC12A66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8" r:id="rId14"/>
    <p:sldLayoutId id="2147483679" r:id="rId15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53525" cy="414338"/>
          </a:xfrm>
          <a:prstGeom prst="rect">
            <a:avLst/>
          </a:prstGeom>
          <a:gradFill flip="none" rotWithShape="1">
            <a:gsLst>
              <a:gs pos="72000">
                <a:srgbClr val="0C61A4"/>
              </a:gs>
              <a:gs pos="100000">
                <a:srgbClr val="08487C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 userDrawn="1"/>
        </p:nvSpPr>
        <p:spPr>
          <a:xfrm>
            <a:off x="608014" y="50800"/>
            <a:ext cx="5600700" cy="387350"/>
          </a:xfrm>
          <a:prstGeom prst="rect">
            <a:avLst/>
          </a:prstGeom>
        </p:spPr>
        <p:txBody>
          <a:bodyPr lIns="0" rIns="0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>
                <a:solidFill>
                  <a:prstClr val="white"/>
                </a:solidFill>
                <a:latin typeface="Baskerville Old Face"/>
                <a:cs typeface="Baskerville Old Face"/>
              </a:rPr>
              <a:t>Center on Budget and Policy Priorities</a:t>
            </a:r>
            <a:endParaRPr lang="en-US" sz="1400" dirty="0">
              <a:solidFill>
                <a:prstClr val="white"/>
              </a:solidFill>
              <a:latin typeface="Myriad Pro Semibold"/>
              <a:cs typeface="Myriad Pro Semibold"/>
            </a:endParaRPr>
          </a:p>
        </p:txBody>
      </p:sp>
      <p:pic>
        <p:nvPicPr>
          <p:cNvPr id="4100" name="Picture 9" descr="logo.wmf"/>
          <p:cNvPicPr>
            <a:picLocks noChangeAspect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28600" y="47626"/>
            <a:ext cx="30321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"/>
          <p:cNvSpPr txBox="1">
            <a:spLocks noChangeArrowheads="1"/>
          </p:cNvSpPr>
          <p:nvPr userDrawn="1"/>
        </p:nvSpPr>
        <p:spPr bwMode="auto">
          <a:xfrm>
            <a:off x="7391400" y="6169026"/>
            <a:ext cx="1371600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C61A4"/>
                </a:solidFill>
                <a:latin typeface="Franklin Gothic Medium"/>
                <a:cs typeface="Franklin Gothic Medium"/>
              </a:rPr>
              <a:t>cbpp.org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92076"/>
            <a:ext cx="53340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>
              <a:defRPr/>
            </a:pPr>
            <a:fld id="{8F4F6BF4-C904-4764-9186-FEDD0BC12A66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8" r:id="rId16"/>
    <p:sldLayoutId id="2147483699" r:id="rId17"/>
    <p:sldLayoutId id="2147483700" r:id="rId18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>
              <a:defRPr/>
            </a:pPr>
            <a:fld id="{35DB2728-C753-4C6A-A098-BE1335940BB6}" type="datetime1">
              <a:rPr lang="en-US">
                <a:ea typeface="ＭＳ Ｐゴシック" pitchFamily="-108" charset="-128"/>
              </a:rPr>
              <a:pPr defTabSz="457200">
                <a:defRPr/>
              </a:pPr>
              <a:t>12/9/2014</a:t>
            </a:fld>
            <a:endParaRPr lang="en-US">
              <a:ea typeface="ＭＳ Ｐゴシック" pitchFamily="-108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108" charset="0"/>
                <a:cs typeface="ＭＳ Ｐゴシック" pitchFamily="-108" charset="-128"/>
              </a:defRPr>
            </a:lvl1pPr>
          </a:lstStyle>
          <a:p>
            <a:pPr defTabSz="457200">
              <a:defRPr/>
            </a:pPr>
            <a:endParaRPr lang="en-US">
              <a:ea typeface="ＭＳ Ｐゴシック" pitchFamily="-108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Myriad Pro" pitchFamily="-108" charset="0"/>
              </a:defRPr>
            </a:lvl1pPr>
          </a:lstStyle>
          <a:p>
            <a:pPr defTabSz="457200">
              <a:defRPr/>
            </a:pPr>
            <a:fld id="{DF4C3EB0-A85B-4390-ADED-541FD43943C1}" type="slidenum">
              <a:rPr lang="en-US">
                <a:ea typeface="ＭＳ Ｐゴシック" pitchFamily="-108" charset="-128"/>
              </a:rPr>
              <a:pPr defTabSz="457200">
                <a:defRPr/>
              </a:pPr>
              <a:t>‹#›</a:t>
            </a:fld>
            <a:endParaRPr lang="en-US">
              <a:ea typeface="ＭＳ Ｐゴシック" pitchFamily="-108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hyperlink" Target="mailto:warren@cbpp.or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 bwMode="auto">
          <a:xfrm>
            <a:off x="1600200" y="2209800"/>
            <a:ext cx="7467600" cy="19812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003467"/>
                </a:solidFill>
                <a:effectLst/>
                <a:latin typeface="Myriad Pro" pitchFamily="-108" charset="0"/>
                <a:ea typeface="ＭＳ Ｐゴシック" pitchFamily="-108" charset="-128"/>
              </a:rPr>
              <a:t>Talking Strategy: </a:t>
            </a:r>
            <a:br>
              <a:rPr lang="en-US" sz="4000" b="1" dirty="0" smtClean="0">
                <a:solidFill>
                  <a:srgbClr val="003467"/>
                </a:solidFill>
                <a:effectLst/>
                <a:latin typeface="Myriad Pro" pitchFamily="-108" charset="0"/>
                <a:ea typeface="ＭＳ Ｐゴシック" pitchFamily="-108" charset="-128"/>
              </a:rPr>
            </a:br>
            <a:r>
              <a:rPr lang="en-US" sz="2800" b="1" dirty="0" smtClean="0">
                <a:solidFill>
                  <a:srgbClr val="003467"/>
                </a:solidFill>
                <a:effectLst/>
                <a:latin typeface="Myriad Pro" pitchFamily="-108" charset="0"/>
                <a:ea typeface="ＭＳ Ｐゴシック" pitchFamily="-108" charset="-128"/>
              </a:rPr>
              <a:t>Tools for Mounting Effective </a:t>
            </a:r>
            <a:br>
              <a:rPr lang="en-US" sz="2800" b="1" dirty="0" smtClean="0">
                <a:solidFill>
                  <a:srgbClr val="003467"/>
                </a:solidFill>
                <a:effectLst/>
                <a:latin typeface="Myriad Pro" pitchFamily="-108" charset="0"/>
                <a:ea typeface="ＭＳ Ｐゴシック" pitchFamily="-108" charset="-128"/>
              </a:rPr>
            </a:br>
            <a:r>
              <a:rPr lang="en-US" sz="2800" b="1" dirty="0" smtClean="0">
                <a:solidFill>
                  <a:srgbClr val="003467"/>
                </a:solidFill>
                <a:effectLst/>
                <a:latin typeface="Myriad Pro" pitchFamily="-108" charset="0"/>
                <a:ea typeface="ＭＳ Ｐゴシック" pitchFamily="-108" charset="-128"/>
              </a:rPr>
              <a:t>Issue Campaigns</a:t>
            </a:r>
          </a:p>
        </p:txBody>
      </p:sp>
      <p:sp>
        <p:nvSpPr>
          <p:cNvPr id="2052" name="Title 1"/>
          <p:cNvSpPr txBox="1">
            <a:spLocks/>
          </p:cNvSpPr>
          <p:nvPr/>
        </p:nvSpPr>
        <p:spPr bwMode="auto">
          <a:xfrm>
            <a:off x="2590800" y="4114800"/>
            <a:ext cx="6248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endParaRPr lang="en-US" sz="2400" dirty="0">
              <a:solidFill>
                <a:srgbClr val="003467"/>
              </a:solidFill>
              <a:latin typeface="Myriad Pro" pitchFamily="-108" charset="0"/>
              <a:ea typeface="ＭＳ Ｐゴシック" pitchFamily="-108" charset="-128"/>
            </a:endParaRPr>
          </a:p>
          <a:p>
            <a:pPr algn="ctr" defTabSz="457200"/>
            <a:r>
              <a:rPr lang="en-US" sz="2400" b="1" dirty="0" smtClean="0">
                <a:solidFill>
                  <a:srgbClr val="003467"/>
                </a:solidFill>
                <a:latin typeface="Myriad Pro" pitchFamily="-108" charset="0"/>
                <a:ea typeface="ＭＳ Ｐゴシック" pitchFamily="-108" charset="-128"/>
              </a:rPr>
              <a:t>Louisa Warren</a:t>
            </a:r>
            <a:endParaRPr lang="en-US" sz="2400" b="1" dirty="0">
              <a:solidFill>
                <a:srgbClr val="003467"/>
              </a:solidFill>
              <a:latin typeface="Myriad Pro" pitchFamily="-108" charset="0"/>
              <a:ea typeface="ＭＳ Ｐゴシック" pitchFamily="-108" charset="-128"/>
            </a:endParaRPr>
          </a:p>
          <a:p>
            <a:pPr algn="ctr" defTabSz="457200"/>
            <a:r>
              <a:rPr lang="en-US" sz="2400" b="1" dirty="0" smtClean="0">
                <a:solidFill>
                  <a:srgbClr val="003467"/>
                </a:solidFill>
                <a:latin typeface="Myriad Pro" pitchFamily="-108" charset="0"/>
                <a:ea typeface="ＭＳ Ｐゴシック" pitchFamily="-108" charset="-128"/>
              </a:rPr>
              <a:t>Senior Policy Advisor, CBPP</a:t>
            </a:r>
            <a:endParaRPr lang="en-US" sz="2400" b="1" dirty="0">
              <a:solidFill>
                <a:srgbClr val="003467"/>
              </a:solidFill>
              <a:latin typeface="Myriad Pro" pitchFamily="-108" charset="0"/>
              <a:ea typeface="ＭＳ Ｐゴシック" pitchFamily="-108" charset="-128"/>
            </a:endParaRPr>
          </a:p>
          <a:p>
            <a:pPr algn="ctr" defTabSz="457200"/>
            <a:r>
              <a:rPr lang="en-US" sz="2400" b="1" dirty="0" smtClean="0">
                <a:solidFill>
                  <a:srgbClr val="003467"/>
                </a:solidFill>
                <a:latin typeface="Myriad Pro" pitchFamily="-108" charset="0"/>
                <a:ea typeface="ＭＳ Ｐゴシック" pitchFamily="-108" charset="-128"/>
                <a:hlinkClick r:id="rId4"/>
              </a:rPr>
              <a:t>warren@cbpp.org</a:t>
            </a:r>
            <a:endParaRPr lang="en-US" sz="2400" b="1" dirty="0" smtClean="0">
              <a:solidFill>
                <a:srgbClr val="003467"/>
              </a:solidFill>
              <a:latin typeface="Myriad Pro" pitchFamily="-108" charset="0"/>
              <a:ea typeface="ＭＳ Ｐゴシック" pitchFamily="-108" charset="-128"/>
            </a:endParaRPr>
          </a:p>
          <a:p>
            <a:pPr algn="ctr" defTabSz="457200"/>
            <a:endParaRPr lang="en-US" sz="2400" b="1" dirty="0" smtClean="0">
              <a:solidFill>
                <a:srgbClr val="003467"/>
              </a:solidFill>
              <a:latin typeface="Myriad Pro" pitchFamily="-108" charset="0"/>
              <a:ea typeface="ＭＳ Ｐゴシック" pitchFamily="-108" charset="-128"/>
            </a:endParaRPr>
          </a:p>
          <a:p>
            <a:pPr algn="ctr" defTabSz="457200"/>
            <a:r>
              <a:rPr lang="en-US" sz="2400" dirty="0" smtClean="0">
                <a:solidFill>
                  <a:srgbClr val="003467"/>
                </a:solidFill>
                <a:latin typeface="Myriad Pro" pitchFamily="-108" charset="0"/>
                <a:ea typeface="ＭＳ Ｐゴシック" pitchFamily="-108" charset="-128"/>
              </a:rPr>
              <a:t> </a:t>
            </a:r>
            <a:endParaRPr lang="en-US" sz="2400" dirty="0">
              <a:solidFill>
                <a:srgbClr val="003467"/>
              </a:solidFill>
              <a:latin typeface="Myriad Pro" pitchFamily="-108" charset="0"/>
              <a:ea typeface="ＭＳ Ｐゴシック" pitchFamily="-108" charset="-128"/>
            </a:endParaRPr>
          </a:p>
          <a:p>
            <a:pPr algn="ctr" defTabSz="457200"/>
            <a:endParaRPr lang="en-US" sz="2400" dirty="0">
              <a:solidFill>
                <a:srgbClr val="003467"/>
              </a:solidFill>
              <a:latin typeface="Myriad Pro" pitchFamily="-108" charset="0"/>
              <a:ea typeface="ＭＳ Ｐゴシック" pitchFamily="-10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4724400" y="1975855"/>
            <a:ext cx="4287672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Determine </a:t>
            </a:r>
            <a:r>
              <a:rPr lang="en-US" sz="2400" b="1" dirty="0">
                <a:solidFill>
                  <a:schemeClr val="accent2"/>
                </a:solidFill>
                <a:latin typeface="Franklin Gothic Medium" panose="020B0603020102020204" pitchFamily="34" charset="0"/>
              </a:rPr>
              <a:t>Strategic Assumptions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&amp; Goals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Determine the </a:t>
            </a:r>
            <a:r>
              <a:rPr lang="en-US" sz="2400" b="1" dirty="0">
                <a:solidFill>
                  <a:schemeClr val="accent2"/>
                </a:solidFill>
                <a:latin typeface="Franklin Gothic Medium" panose="020B0603020102020204" pitchFamily="34" charset="0"/>
              </a:rPr>
              <a:t>Targets/Influencers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Map the </a:t>
            </a:r>
            <a:r>
              <a:rPr lang="en-US" sz="2400" b="1" dirty="0">
                <a:solidFill>
                  <a:schemeClr val="accent2"/>
                </a:solidFill>
                <a:latin typeface="Franklin Gothic Medium" panose="020B0603020102020204" pitchFamily="34" charset="0"/>
              </a:rPr>
              <a:t>relational lines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to Targets/Influencers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Target </a:t>
            </a:r>
            <a:r>
              <a:rPr lang="en-US" sz="2400" b="1" dirty="0">
                <a:solidFill>
                  <a:schemeClr val="accent2"/>
                </a:solidFill>
                <a:latin typeface="Franklin Gothic Medium" panose="020B0603020102020204" pitchFamily="34" charset="0"/>
              </a:rPr>
              <a:t>Priority Relationships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Connect to your </a:t>
            </a:r>
            <a:r>
              <a:rPr lang="en-US" sz="2400" b="1" dirty="0">
                <a:solidFill>
                  <a:schemeClr val="accent2"/>
                </a:solidFill>
                <a:latin typeface="Franklin Gothic Medium" panose="020B0603020102020204" pitchFamily="34" charset="0"/>
              </a:rPr>
              <a:t>campaign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/strategy</a:t>
            </a:r>
          </a:p>
          <a:p>
            <a:endParaRPr lang="en-US" sz="2800" dirty="0" smtClean="0">
              <a:latin typeface="Franklin Gothic Book"/>
              <a:ea typeface="ＭＳ Ｐゴシック" pitchFamily="-65" charset="-128"/>
              <a:cs typeface="Franklin Gothic Boo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0" y="378024"/>
            <a:ext cx="46048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Powermapping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 Steps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6" name="Picture 5"/>
          <p:cNvPicPr preferRelativeResize="0"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759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38860" y="1792762"/>
            <a:ext cx="5015660" cy="4289286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90415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1752600"/>
            <a:ext cx="7620000" cy="480060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l"/>
            <a:r>
              <a:rPr lang="en-US" sz="2400" b="1" dirty="0" smtClean="0">
                <a:solidFill>
                  <a:schemeClr val="accent2"/>
                </a:solidFill>
                <a:latin typeface="Franklin Gothic Book" panose="020B0503020102020204" pitchFamily="34" charset="0"/>
              </a:rPr>
              <a:t>Decision Makers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= The people/groups who actually make the decisions to change the problem/issue you’re addressing.  Not the people who influence the Decision Makers.</a:t>
            </a:r>
            <a:b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/>
            </a:r>
            <a:b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2400" b="1" dirty="0" smtClean="0">
                <a:solidFill>
                  <a:schemeClr val="accent2"/>
                </a:solidFill>
                <a:latin typeface="Franklin Gothic Book" panose="020B0503020102020204" pitchFamily="34" charset="0"/>
              </a:rPr>
              <a:t>Organized Allies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= Individuals/groups who support your agenda.</a:t>
            </a:r>
            <a:b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/>
            </a:r>
            <a:b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2400" b="1" dirty="0" smtClean="0">
                <a:solidFill>
                  <a:schemeClr val="accent2"/>
                </a:solidFill>
                <a:latin typeface="Franklin Gothic Book" panose="020B0503020102020204" pitchFamily="34" charset="0"/>
              </a:rPr>
              <a:t>Organized Opposition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= Individuals/groups who actively oppose your agenda.</a:t>
            </a:r>
            <a:b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/>
            </a:r>
            <a:b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2400" b="1" dirty="0" smtClean="0">
                <a:solidFill>
                  <a:schemeClr val="accent2"/>
                </a:solidFill>
                <a:latin typeface="Franklin Gothic Book" panose="020B0503020102020204" pitchFamily="34" charset="0"/>
              </a:rPr>
              <a:t>Core Constituencies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= People directly affected by decisions but may not be organized on the issue.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962400" y="442711"/>
            <a:ext cx="3962400" cy="1219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Elements of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Powermapping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032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30" y="76200"/>
            <a:ext cx="6553200" cy="366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spcAft>
                <a:spcPts val="600"/>
              </a:spcAft>
              <a:defRPr/>
            </a:pPr>
            <a:r>
              <a:rPr lang="en-US" dirty="0" smtClean="0">
                <a:solidFill>
                  <a:srgbClr val="FFFFFF"/>
                </a:solidFill>
                <a:latin typeface="Franklin Gothic "/>
                <a:cs typeface="Franklin Gothic "/>
              </a:rPr>
              <a:t>Talking Strategy</a:t>
            </a:r>
            <a:endParaRPr lang="en-US" dirty="0">
              <a:solidFill>
                <a:srgbClr val="FFFFFF"/>
              </a:solidFill>
              <a:latin typeface="Franklin Gothic Book"/>
              <a:cs typeface="Franklin Gothic Book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962400" y="609600"/>
            <a:ext cx="3733800" cy="5334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solidFill>
                  <a:schemeClr val="tx2"/>
                </a:solidFill>
                <a:latin typeface="Franklin Gothic Medium" panose="020B0603020102020204" pitchFamily="34" charset="0"/>
              </a:rPr>
              <a:t>Defining Targets</a:t>
            </a:r>
            <a:endParaRPr lang="en-US" sz="3600" dirty="0">
              <a:solidFill>
                <a:schemeClr val="tx2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1847671"/>
            <a:ext cx="5562600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Primary Targets </a:t>
            </a:r>
            <a:r>
              <a:rPr lang="en-US" sz="3600" dirty="0" smtClean="0"/>
              <a:t>=</a:t>
            </a:r>
          </a:p>
          <a:p>
            <a:pPr algn="ctr"/>
            <a:r>
              <a:rPr lang="en-US" sz="3600" dirty="0" smtClean="0"/>
              <a:t>Decision Makers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676400" y="3752671"/>
            <a:ext cx="5638800" cy="17543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Secondary Targets </a:t>
            </a:r>
            <a:r>
              <a:rPr lang="en-US" sz="3600" dirty="0" smtClean="0"/>
              <a:t>= </a:t>
            </a:r>
          </a:p>
          <a:p>
            <a:pPr algn="ctr"/>
            <a:r>
              <a:rPr lang="en-US" sz="3600" dirty="0" smtClean="0"/>
              <a:t>People who can get to Primary Targets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6079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30" y="76200"/>
            <a:ext cx="6553200" cy="366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spcAft>
                <a:spcPts val="600"/>
              </a:spcAft>
              <a:defRPr/>
            </a:pPr>
            <a:r>
              <a:rPr lang="en-US" dirty="0" smtClean="0">
                <a:solidFill>
                  <a:srgbClr val="FFFFFF"/>
                </a:solidFill>
                <a:latin typeface="Franklin Gothic "/>
                <a:cs typeface="Franklin Gothic "/>
              </a:rPr>
              <a:t>Talking Strategy</a:t>
            </a:r>
            <a:endParaRPr lang="en-US" dirty="0">
              <a:solidFill>
                <a:srgbClr val="FFFFFF"/>
              </a:solidFill>
              <a:latin typeface="Franklin Gothic Book"/>
              <a:cs typeface="Franklin Gothic Book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828800"/>
            <a:ext cx="7239000" cy="477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20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30" y="76200"/>
            <a:ext cx="6553200" cy="366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spcAft>
                <a:spcPts val="600"/>
              </a:spcAft>
              <a:defRPr/>
            </a:pPr>
            <a:r>
              <a:rPr lang="en-US" dirty="0" smtClean="0">
                <a:solidFill>
                  <a:srgbClr val="FFFFFF"/>
                </a:solidFill>
                <a:latin typeface="Franklin Gothic "/>
                <a:cs typeface="Franklin Gothic "/>
              </a:rPr>
              <a:t>Talking Strategy</a:t>
            </a:r>
            <a:endParaRPr lang="en-US" dirty="0">
              <a:solidFill>
                <a:srgbClr val="FFFFFF"/>
              </a:solidFill>
              <a:latin typeface="Franklin Gothic Book"/>
              <a:cs typeface="Franklin Gothic Boo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828800"/>
            <a:ext cx="5330543" cy="473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071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30" y="76200"/>
            <a:ext cx="6553200" cy="366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spcAft>
                <a:spcPts val="600"/>
              </a:spcAft>
              <a:defRPr/>
            </a:pPr>
            <a:r>
              <a:rPr lang="en-US" dirty="0" smtClean="0">
                <a:solidFill>
                  <a:srgbClr val="FFFFFF"/>
                </a:solidFill>
                <a:latin typeface="Franklin Gothic "/>
                <a:cs typeface="Franklin Gothic "/>
              </a:rPr>
              <a:t>Talking Strategy</a:t>
            </a:r>
            <a:endParaRPr lang="en-US" dirty="0">
              <a:solidFill>
                <a:srgbClr val="FFFFFF"/>
              </a:solidFill>
              <a:latin typeface="Franklin Gothic Book"/>
              <a:cs typeface="Franklin Gothic Book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352800" y="176011"/>
            <a:ext cx="5791200" cy="5334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solidFill>
                  <a:schemeClr val="tx2"/>
                </a:solidFill>
                <a:latin typeface="Franklin Gothic Medium" panose="020B0603020102020204" pitchFamily="34" charset="0"/>
              </a:rPr>
              <a:t>Cultivating Strategic Partnerships</a:t>
            </a:r>
            <a:endParaRPr lang="en-US" sz="3600" dirty="0">
              <a:solidFill>
                <a:schemeClr val="tx2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057400"/>
            <a:ext cx="5099317" cy="382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15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828800"/>
            <a:ext cx="646912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30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905000"/>
            <a:ext cx="602953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019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752600"/>
            <a:ext cx="690171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49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609600" y="1898903"/>
            <a:ext cx="3733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Franklin Gothic Medium"/>
                <a:ea typeface="ＭＳ Ｐゴシック" pitchFamily="-65" charset="-128"/>
                <a:cs typeface="Franklin Gothic Medium"/>
              </a:rPr>
              <a:t>Why these strategy tools matter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Franklin Gothic Book"/>
              <a:ea typeface="ＭＳ Ｐゴシック" pitchFamily="-65" charset="-128"/>
              <a:cs typeface="Franklin Gothic Book"/>
            </a:endParaRPr>
          </a:p>
          <a:p>
            <a:pPr marL="228600" indent="-228600"/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Franklin Gothic Book"/>
              <a:ea typeface="ＭＳ Ｐゴシック" pitchFamily="-65" charset="-128"/>
              <a:cs typeface="Franklin Gothic Book"/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Franklin Gothic Medium"/>
                <a:ea typeface="ＭＳ Ｐゴシック" pitchFamily="-65" charset="-128"/>
                <a:cs typeface="Franklin Gothic Medium"/>
              </a:rPr>
              <a:t>Strategic assumptions, goals, &amp; objectives</a:t>
            </a: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Franklin Gothic Medium"/>
                <a:ea typeface="ＭＳ Ｐゴシック" pitchFamily="-65" charset="-128"/>
                <a:cs typeface="Franklin Gothic Medium"/>
              </a:rPr>
              <a:t> 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Franklin Gothic Medium"/>
                <a:ea typeface="ＭＳ Ｐゴシック" pitchFamily="-65" charset="-128"/>
                <a:cs typeface="Franklin Gothic Medium"/>
              </a:rPr>
              <a:t>Powermapping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Franklin Gothic Medium"/>
                <a:ea typeface="ＭＳ Ｐゴシック" pitchFamily="-65" charset="-128"/>
                <a:cs typeface="Franklin Gothic Medium"/>
              </a:rPr>
              <a:t> to marshal your resources to the right places</a:t>
            </a:r>
          </a:p>
          <a:p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Franklin Gothic Medium"/>
              <a:ea typeface="ＭＳ Ｐゴシック" pitchFamily="-65" charset="-128"/>
              <a:cs typeface="Franklin Gothic Medium"/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Franklin Gothic Medium"/>
                <a:ea typeface="ＭＳ Ｐゴシック" pitchFamily="-65" charset="-128"/>
                <a:cs typeface="Franklin Gothic Medium"/>
              </a:rPr>
              <a:t>Building strategic partnerships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282" y="2133600"/>
            <a:ext cx="3617495" cy="3124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73950" y="816864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AGENDA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77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685800" y="1931950"/>
            <a:ext cx="4243316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Strategic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Assumptions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Objectives/Goals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Audience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(Universe and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Targets)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Message/Narrative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Strategy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Tactics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Timelines/Calendar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Budget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endParaRPr lang="en-US" sz="2800" dirty="0" smtClean="0">
              <a:latin typeface="Franklin Gothic Book"/>
              <a:ea typeface="ＭＳ Ｐゴシック" pitchFamily="-65" charset="-128"/>
              <a:cs typeface="Franklin Gothic Boo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5200" y="313336"/>
            <a:ext cx="46262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Strategic Planning Overview 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931950"/>
            <a:ext cx="2794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89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562367" y="1981200"/>
            <a:ext cx="4419600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Goals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: Broad aim toward which your efforts are directed (what)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Strategy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: Plan of action designed to achieve your goal (how)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Tactic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: Specific action step required to delivery on a strategy </a:t>
            </a:r>
          </a:p>
          <a:p>
            <a:endParaRPr lang="en-US" sz="2800" dirty="0" smtClean="0">
              <a:latin typeface="Franklin Gothic Book"/>
              <a:ea typeface="ＭＳ Ｐゴシック" pitchFamily="-65" charset="-128"/>
              <a:cs typeface="Franklin Gothic Boo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86200" y="359736"/>
            <a:ext cx="44524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Goals, Strategies, &amp; Tactics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362200"/>
            <a:ext cx="3632200" cy="254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46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981200"/>
            <a:ext cx="3505200" cy="44248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67200" y="304800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Powermapping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 = Targeting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383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828799"/>
            <a:ext cx="8458200" cy="4229100"/>
          </a:xfrm>
          <a:prstGeom prst="rect">
            <a:avLst/>
          </a:prstGeom>
        </p:spPr>
      </p:pic>
      <p:sp>
        <p:nvSpPr>
          <p:cNvPr id="6" name="Title 5"/>
          <p:cNvSpPr txBox="1">
            <a:spLocks/>
          </p:cNvSpPr>
          <p:nvPr/>
        </p:nvSpPr>
        <p:spPr>
          <a:xfrm>
            <a:off x="3200400" y="221355"/>
            <a:ext cx="5715000" cy="91440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Getting to the Influencers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73191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F5299A86A9A84A880520ECAB8B0DA2" ma:contentTypeVersion="1" ma:contentTypeDescription="Create a new document." ma:contentTypeScope="" ma:versionID="c10b6d824ec85661a1b408bca412caeb">
  <xsd:schema xmlns:xsd="http://www.w3.org/2001/XMLSchema" xmlns:xs="http://www.w3.org/2001/XMLSchema" xmlns:p="http://schemas.microsoft.com/office/2006/metadata/properties" xmlns:ns3="c8f23dcf-91e4-4e17-b759-7a0f79128951" targetNamespace="http://schemas.microsoft.com/office/2006/metadata/properties" ma:root="true" ma:fieldsID="5c98dc6d7a924e6646685a17f516348c" ns3:_="">
    <xsd:import namespace="c8f23dcf-91e4-4e17-b759-7a0f79128951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f23dcf-91e4-4e17-b759-7a0f7912895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F169CA-29C6-4F62-939E-2B6C2159CA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55303B-4E26-4748-AD8A-D61B9E3581D5}">
  <ds:schemaRefs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c8f23dcf-91e4-4e17-b759-7a0f79128951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7AD06EA-4AF0-4739-99E1-9495455A37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f23dcf-91e4-4e17-b759-7a0f791289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6066</TotalTime>
  <Words>431</Words>
  <Application>Microsoft Office PowerPoint</Application>
  <PresentationFormat>On-screen Show (4:3)</PresentationFormat>
  <Paragraphs>68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ＭＳ Ｐゴシック</vt:lpstr>
      <vt:lpstr>Arial</vt:lpstr>
      <vt:lpstr>Baskerville Old Face</vt:lpstr>
      <vt:lpstr>Calibri</vt:lpstr>
      <vt:lpstr>Franklin Gothic </vt:lpstr>
      <vt:lpstr>Franklin Gothic Book</vt:lpstr>
      <vt:lpstr>Franklin Gothic Medium</vt:lpstr>
      <vt:lpstr>Myriad Pro</vt:lpstr>
      <vt:lpstr>Myriad Pro Semibold</vt:lpstr>
      <vt:lpstr>2_Office Theme</vt:lpstr>
      <vt:lpstr>3_Office Theme</vt:lpstr>
      <vt:lpstr>1_Office Theme</vt:lpstr>
      <vt:lpstr>Talking Strategy:  Tools for Mounting Effective  Issue Campaigns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CBPP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bremner</dc:creator>
  <cp:lastModifiedBy>Louisa Warren</cp:lastModifiedBy>
  <cp:revision>735</cp:revision>
  <dcterms:created xsi:type="dcterms:W3CDTF">2008-12-31T16:07:41Z</dcterms:created>
  <dcterms:modified xsi:type="dcterms:W3CDTF">2014-12-09T22:11:58Z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0x010100A7F5299A86A9A84A880520ECAB8B0DA2</vt:lpwstr>
  </property>
</Properties>
</file>