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308" r:id="rId3"/>
    <p:sldId id="300" r:id="rId4"/>
    <p:sldId id="301" r:id="rId5"/>
    <p:sldId id="299" r:id="rId6"/>
    <p:sldId id="310" r:id="rId7"/>
    <p:sldId id="311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fe Finch" initials="IF" lastIdx="1" clrIdx="0">
    <p:extLst>
      <p:ext uri="{19B8F6BF-5375-455C-9EA6-DF929625EA0E}">
        <p15:presenceInfo xmlns:p15="http://schemas.microsoft.com/office/powerpoint/2012/main" userId="S-1-5-21-1292428093-1383384898-1417001333-66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68215" autoAdjust="0"/>
  </p:normalViewPr>
  <p:slideViewPr>
    <p:cSldViewPr snapToGrid="0">
      <p:cViewPr varScale="1">
        <p:scale>
          <a:sx n="59" d="100"/>
          <a:sy n="59" d="100"/>
        </p:scale>
        <p:origin x="12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7AF7DD-CF11-4005-B422-AF9A55B73B0A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3E3AA9-5B7B-49E9-86B6-B17463E0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34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C94199C-BC13-4DD2-88D8-AA5F61D0DC9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C5777D-E055-48A9-A086-21EFABEB9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0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5777D-E055-48A9-A086-21EFABEB92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98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5777D-E055-48A9-A086-21EFABEB923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096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5777D-E055-48A9-A086-21EFABEB923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2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5777D-E055-48A9-A086-21EFABEB923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048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5777D-E055-48A9-A086-21EFABEB923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21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5777D-E055-48A9-A086-21EFABEB923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517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5777D-E055-48A9-A086-21EFABEB923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87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2EB18-6415-44DE-9983-A73BD4C8F251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771C9-BF21-4421-9A16-0AE86B8F6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1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A6997-8819-4832-8BEB-8FAC5C11207D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86394-31B7-4A5A-9CA7-E51C714D9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8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8F366-AA29-465E-9919-503F2EBBC3A1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79B27-1BC8-4064-8B88-225066C64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2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2E711-A3E4-4FB0-ACC1-E402CD9FC9B7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76EA5-8AF4-4D24-90B5-723418AD4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4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6BD35-D5C5-43DC-9D86-587FDE2E023B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E33A3-3081-4AAE-B95D-7F21FF293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08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B007F-9732-40BE-85D7-0685EED134D8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E0360-DCBD-41DE-B97A-2EE2F57DF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8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27B75-8DB8-4FC3-8B89-C38935513BDE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D459B-0EED-4050-BD65-83A967014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9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7603C-C2AE-4EBF-BD83-F327CB4625AF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DE394-3206-426B-994F-F668DE69C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C1831-D783-4566-969B-8DE765C1B287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02869-1D24-4A31-A481-086AD343D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0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E3CFA-4C77-4F1C-9AB6-804177298249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8C7CB-C607-4800-8FF7-B194B876A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0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2A7FE-DCC5-4D45-8DA6-4876F41F54B6}" type="datetime1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FEE8D-1696-495B-972B-6633674DF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3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F573C93-4CDE-43F3-B276-0CC5AAD8C0B0}" type="datetime1">
              <a:rPr lang="en-US" smtClean="0">
                <a:ea typeface="ＭＳ Ｐゴシック" pitchFamily="-65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12/8/2014</a:t>
            </a:fld>
            <a:endParaRPr lang="en-US">
              <a:ea typeface="ＭＳ Ｐゴシック" pitchFamily="-65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ea typeface="ＭＳ Ｐゴシック" pitchFamily="-65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-65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CDB4A23-0468-43C7-99C1-28F7BD44924F}" type="slidenum">
              <a:rPr lang="en-US" smtClean="0">
                <a:ea typeface="ＭＳ Ｐゴシック" pitchFamily="-65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96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 bwMode="auto">
          <a:xfrm>
            <a:off x="4152900" y="1181133"/>
            <a:ext cx="5791200" cy="211304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dirty="0" smtClean="0">
                <a:solidFill>
                  <a:srgbClr val="003467"/>
                </a:solidFill>
                <a:latin typeface="Myriad Pro" pitchFamily="-65" charset="0"/>
              </a:rPr>
              <a:t>Doing More of What Works to Improve Economic Self-Sufficiency</a:t>
            </a:r>
            <a:endParaRPr lang="en-US" sz="2800" b="1" dirty="0">
              <a:solidFill>
                <a:srgbClr val="003467"/>
              </a:solidFill>
              <a:latin typeface="Myriad Pro" pitchFamily="-65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295900" y="3470029"/>
            <a:ext cx="3505200" cy="1113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3467"/>
                </a:solidFill>
                <a:latin typeface="Franklin Gothic Book" pitchFamily="34" charset="0"/>
                <a:ea typeface="ＭＳ Ｐゴシック" pitchFamily="-65" charset="-128"/>
              </a:rPr>
              <a:t>By </a:t>
            </a:r>
            <a:r>
              <a:rPr lang="en-US" sz="2000" dirty="0" err="1" smtClean="0">
                <a:solidFill>
                  <a:srgbClr val="003467"/>
                </a:solidFill>
                <a:latin typeface="Franklin Gothic Book" pitchFamily="34" charset="0"/>
                <a:ea typeface="ＭＳ Ｐゴシック" pitchFamily="-65" charset="-128"/>
              </a:rPr>
              <a:t>LaDonna</a:t>
            </a:r>
            <a:r>
              <a:rPr lang="en-US" sz="2000" dirty="0" smtClean="0">
                <a:solidFill>
                  <a:srgbClr val="003467"/>
                </a:solidFill>
                <a:latin typeface="Franklin Gothic Book" pitchFamily="34" charset="0"/>
                <a:ea typeface="ＭＳ Ｐゴシック" pitchFamily="-65" charset="-128"/>
              </a:rPr>
              <a:t> Pavetti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3467"/>
                </a:solidFill>
                <a:latin typeface="Franklin Gothic Book" pitchFamily="34" charset="0"/>
                <a:ea typeface="ＭＳ Ｐゴシック" pitchFamily="-65" charset="-128"/>
              </a:rPr>
              <a:t>Vice President for Family Income Support </a:t>
            </a:r>
            <a:r>
              <a:rPr lang="en-US" sz="2000" dirty="0">
                <a:solidFill>
                  <a:srgbClr val="003467"/>
                </a:solidFill>
                <a:latin typeface="Franklin Gothic Book" pitchFamily="34" charset="0"/>
                <a:ea typeface="ＭＳ Ｐゴシック" pitchFamily="-65" charset="-128"/>
              </a:rPr>
              <a:t/>
            </a:r>
            <a:br>
              <a:rPr lang="en-US" sz="2000" dirty="0">
                <a:solidFill>
                  <a:srgbClr val="003467"/>
                </a:solidFill>
                <a:latin typeface="Franklin Gothic Book" pitchFamily="34" charset="0"/>
                <a:ea typeface="ＭＳ Ｐゴシック" pitchFamily="-65" charset="-128"/>
              </a:rPr>
            </a:br>
            <a:endParaRPr lang="en-US" sz="2000" i="1" dirty="0">
              <a:solidFill>
                <a:srgbClr val="003467"/>
              </a:solidFill>
              <a:latin typeface="Franklin Gothic Book" pitchFamily="34" charset="0"/>
              <a:ea typeface="ＭＳ Ｐゴシック" pitchFamily="-65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575538" y="4759570"/>
            <a:ext cx="6781800" cy="128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3467"/>
              </a:solidFill>
              <a:latin typeface="Franklin Gothic Book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65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7152" y="274638"/>
            <a:ext cx="6795247" cy="1258328"/>
          </a:xfrm>
        </p:spPr>
        <p:txBody>
          <a:bodyPr/>
          <a:lstStyle/>
          <a:p>
            <a:r>
              <a:rPr lang="en-US" sz="2800" b="1" dirty="0" smtClean="0"/>
              <a:t>Issues Unique to Public Benefit Work Programs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00497"/>
            <a:ext cx="10972800" cy="413004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sz="2400" b="1" dirty="0" smtClean="0"/>
              <a:t>Diversity of recipients:  </a:t>
            </a:r>
            <a:r>
              <a:rPr lang="en-US" sz="2400" dirty="0" smtClean="0"/>
              <a:t>Individual circumstances and needs vary widely – some need minimal help to get back into the labor force; others face significant barriers to employment </a:t>
            </a:r>
          </a:p>
          <a:p>
            <a:pPr>
              <a:spcBef>
                <a:spcPts val="1500"/>
              </a:spcBef>
            </a:pPr>
            <a:r>
              <a:rPr lang="en-US" sz="2400" b="1" dirty="0" smtClean="0"/>
              <a:t>Mandatory participation:  </a:t>
            </a:r>
            <a:r>
              <a:rPr lang="en-US" sz="2400" dirty="0" smtClean="0"/>
              <a:t> Participation is often required in order to continue to receive benefits – higher stakes for program failure </a:t>
            </a:r>
            <a:endParaRPr lang="en-US" sz="2400" dirty="0" smtClean="0"/>
          </a:p>
          <a:p>
            <a:pPr>
              <a:spcBef>
                <a:spcPts val="1500"/>
              </a:spcBef>
            </a:pPr>
            <a:r>
              <a:rPr lang="en-US" sz="2400" b="1" dirty="0" smtClean="0"/>
              <a:t>Benefit access issues:  </a:t>
            </a:r>
            <a:r>
              <a:rPr lang="en-US" sz="2400" dirty="0" smtClean="0"/>
              <a:t>How to encourage states to provide work opportunities while maintaining a strong safety net? </a:t>
            </a:r>
          </a:p>
          <a:p>
            <a:pPr>
              <a:spcBef>
                <a:spcPts val="1500"/>
              </a:spcBef>
            </a:pPr>
            <a:r>
              <a:rPr lang="en-US" sz="2400" b="1" dirty="0" smtClean="0"/>
              <a:t>Funding/service delivery </a:t>
            </a:r>
            <a:r>
              <a:rPr lang="en-US" sz="2400" b="1" dirty="0" smtClean="0"/>
              <a:t>considerations:  </a:t>
            </a:r>
            <a:r>
              <a:rPr lang="en-US" sz="2400" dirty="0" smtClean="0"/>
              <a:t>Who’s paying for employment and training services – the federal government, the state, nonprofits, foundations</a:t>
            </a:r>
            <a:r>
              <a:rPr lang="en-US" sz="2400" dirty="0" smtClean="0"/>
              <a:t>?  Who’s providing the services?  </a:t>
            </a:r>
            <a:endParaRPr lang="en-US" sz="2400" b="1" dirty="0">
              <a:solidFill>
                <a:srgbClr val="C00000"/>
              </a:solidFill>
            </a:endParaRPr>
          </a:p>
          <a:p>
            <a:pPr>
              <a:spcBef>
                <a:spcPts val="1500"/>
              </a:spcBef>
            </a:pPr>
            <a:endParaRPr lang="en-US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71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7152" y="274638"/>
            <a:ext cx="6795247" cy="1258328"/>
          </a:xfrm>
        </p:spPr>
        <p:txBody>
          <a:bodyPr/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Effective Program Strategies – evidence supports moving beyond “work first”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911" y="1935480"/>
            <a:ext cx="10972800" cy="409956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 smtClean="0"/>
              <a:t>“Mixed” models  </a:t>
            </a:r>
            <a:r>
              <a:rPr lang="en-US" sz="2800" dirty="0" smtClean="0"/>
              <a:t>(job search </a:t>
            </a:r>
            <a:r>
              <a:rPr lang="en-US" sz="2800" i="1" dirty="0" smtClean="0"/>
              <a:t>plus</a:t>
            </a:r>
            <a:r>
              <a:rPr lang="en-US" sz="2800" dirty="0" smtClean="0"/>
              <a:t>  other options)</a:t>
            </a:r>
          </a:p>
          <a:p>
            <a:pPr>
              <a:spcBef>
                <a:spcPts val="0"/>
              </a:spcBef>
            </a:pPr>
            <a:r>
              <a:rPr lang="en-US" sz="2800" b="1" dirty="0" smtClean="0"/>
              <a:t>Subsidized and transitional employment programs</a:t>
            </a:r>
          </a:p>
          <a:p>
            <a:pPr>
              <a:spcBef>
                <a:spcPts val="0"/>
              </a:spcBef>
            </a:pPr>
            <a:r>
              <a:rPr lang="en-US" sz="2800" b="1" dirty="0" smtClean="0"/>
              <a:t>Skills training </a:t>
            </a:r>
            <a:r>
              <a:rPr lang="en-US" sz="2800" dirty="0" smtClean="0"/>
              <a:t>(Career Pathways and short-term “</a:t>
            </a:r>
            <a:r>
              <a:rPr lang="en-US" sz="2800" dirty="0" err="1" smtClean="0"/>
              <a:t>sectoral</a:t>
            </a:r>
            <a:r>
              <a:rPr lang="en-US" sz="2800" dirty="0" smtClean="0"/>
              <a:t>” employment programs)</a:t>
            </a:r>
          </a:p>
          <a:p>
            <a:pPr>
              <a:spcBef>
                <a:spcPts val="0"/>
              </a:spcBef>
            </a:pPr>
            <a:r>
              <a:rPr lang="en-US" sz="2800" b="1" dirty="0" smtClean="0"/>
              <a:t>Contextualized Learning or GED (“Bridge”) programs</a:t>
            </a:r>
          </a:p>
          <a:p>
            <a:pPr>
              <a:spcBef>
                <a:spcPts val="0"/>
              </a:spcBef>
            </a:pPr>
            <a:r>
              <a:rPr lang="en-US" sz="2800" b="1" dirty="0" smtClean="0"/>
              <a:t>Case management</a:t>
            </a:r>
          </a:p>
          <a:p>
            <a:pPr>
              <a:spcBef>
                <a:spcPts val="0"/>
              </a:spcBef>
            </a:pPr>
            <a:r>
              <a:rPr lang="en-US" sz="2800" b="1" dirty="0" smtClean="0"/>
              <a:t>Life skills</a:t>
            </a:r>
          </a:p>
          <a:p>
            <a:pPr>
              <a:spcBef>
                <a:spcPts val="0"/>
              </a:spcBef>
            </a:pPr>
            <a:r>
              <a:rPr lang="en-US" sz="2800" b="1" dirty="0" smtClean="0"/>
              <a:t>Provision of supportive services </a:t>
            </a:r>
            <a:r>
              <a:rPr lang="en-US" sz="2800" dirty="0" smtClean="0"/>
              <a:t>(primarily child care)</a:t>
            </a:r>
            <a:endParaRPr lang="en-US" sz="28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61796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7152" y="274638"/>
            <a:ext cx="6795247" cy="1258328"/>
          </a:xfrm>
        </p:spPr>
        <p:txBody>
          <a:bodyPr/>
          <a:lstStyle/>
          <a:p>
            <a:r>
              <a:rPr lang="en-US" sz="2800" b="1" dirty="0" smtClean="0"/>
              <a:t>Common Characteristics Across Different Types of Effective Programs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392680"/>
            <a:ext cx="10972800" cy="341376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sz="2800" dirty="0" smtClean="0"/>
              <a:t>Focus on goal-setting and individual choice</a:t>
            </a:r>
          </a:p>
          <a:p>
            <a:pPr>
              <a:spcBef>
                <a:spcPts val="1500"/>
              </a:spcBef>
            </a:pPr>
            <a:r>
              <a:rPr lang="en-US" sz="2800" dirty="0" smtClean="0"/>
              <a:t>Upfront investments and individual sacrifices (including less initial employment) to reap gains later</a:t>
            </a:r>
          </a:p>
          <a:p>
            <a:pPr>
              <a:spcBef>
                <a:spcPts val="1500"/>
              </a:spcBef>
            </a:pPr>
            <a:r>
              <a:rPr lang="en-US" sz="2800" dirty="0" smtClean="0"/>
              <a:t>Keen attention to current life circumstances</a:t>
            </a:r>
          </a:p>
          <a:p>
            <a:pPr>
              <a:spcBef>
                <a:spcPts val="1500"/>
              </a:spcBef>
            </a:pPr>
            <a:r>
              <a:rPr lang="en-US" sz="2800" dirty="0" smtClean="0"/>
              <a:t>Individualized and ongoing support</a:t>
            </a:r>
          </a:p>
          <a:p>
            <a:pPr>
              <a:spcBef>
                <a:spcPts val="1500"/>
              </a:spcBef>
            </a:pPr>
            <a:r>
              <a:rPr lang="en-US" sz="2800" dirty="0" smtClean="0"/>
              <a:t>Greater financial investments in people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908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7152" y="274638"/>
            <a:ext cx="6795247" cy="1258328"/>
          </a:xfrm>
        </p:spPr>
        <p:txBody>
          <a:bodyPr/>
          <a:lstStyle/>
          <a:p>
            <a:r>
              <a:rPr lang="en-US" sz="3200" b="1" dirty="0" smtClean="0"/>
              <a:t>Assessment:  Critical, but results often not used for making key decisions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49780"/>
            <a:ext cx="10972800" cy="341376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sz="2400" dirty="0"/>
              <a:t>Assessments </a:t>
            </a:r>
            <a:r>
              <a:rPr lang="en-US" sz="2400" dirty="0" smtClean="0"/>
              <a:t>are important:  </a:t>
            </a:r>
            <a:endParaRPr lang="en-US" sz="2400" dirty="0"/>
          </a:p>
          <a:p>
            <a:pPr marL="0" indent="0">
              <a:spcBef>
                <a:spcPts val="1500"/>
              </a:spcBef>
              <a:buNone/>
            </a:pPr>
            <a:r>
              <a:rPr lang="en-US" sz="2400" dirty="0"/>
              <a:t>	(1) identify immediate needs that need to be addressed </a:t>
            </a:r>
          </a:p>
          <a:p>
            <a:pPr marL="0" indent="0">
              <a:spcBef>
                <a:spcPts val="1500"/>
              </a:spcBef>
              <a:buNone/>
            </a:pPr>
            <a:r>
              <a:rPr lang="en-US" sz="2400" dirty="0"/>
              <a:t>	(2) is an exemption </a:t>
            </a:r>
            <a:r>
              <a:rPr lang="en-US" sz="2400" dirty="0" smtClean="0"/>
              <a:t>warranted? </a:t>
            </a:r>
            <a:endParaRPr lang="en-US" sz="2400" dirty="0"/>
          </a:p>
          <a:p>
            <a:pPr marL="0" indent="0">
              <a:spcBef>
                <a:spcPts val="1500"/>
              </a:spcBef>
              <a:buNone/>
            </a:pPr>
            <a:r>
              <a:rPr lang="en-US" sz="2400" dirty="0"/>
              <a:t>	(3) identify the best path forward</a:t>
            </a:r>
          </a:p>
          <a:p>
            <a:pPr>
              <a:spcBef>
                <a:spcPts val="1500"/>
              </a:spcBef>
            </a:pPr>
            <a:r>
              <a:rPr lang="en-US" sz="2400" dirty="0" smtClean="0"/>
              <a:t>No generally accepted standard for how to do assessments well</a:t>
            </a:r>
          </a:p>
          <a:p>
            <a:pPr>
              <a:spcBef>
                <a:spcPts val="1500"/>
              </a:spcBef>
            </a:pPr>
            <a:r>
              <a:rPr lang="en-US" sz="2400" dirty="0" smtClean="0"/>
              <a:t>Most important issue is that assessment results are </a:t>
            </a:r>
            <a:r>
              <a:rPr lang="en-US" sz="2400" b="1" i="1" dirty="0" smtClean="0"/>
              <a:t>used to make decisions</a:t>
            </a:r>
          </a:p>
          <a:p>
            <a:pPr>
              <a:spcBef>
                <a:spcPts val="1500"/>
              </a:spcBef>
            </a:pPr>
            <a:endParaRPr lang="en-US" sz="2800" dirty="0" smtClean="0"/>
          </a:p>
          <a:p>
            <a:pPr>
              <a:spcBef>
                <a:spcPts val="1500"/>
              </a:spcBef>
            </a:pPr>
            <a:endParaRPr lang="en-US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62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7152" y="274638"/>
            <a:ext cx="6795247" cy="1258328"/>
          </a:xfrm>
        </p:spPr>
        <p:txBody>
          <a:bodyPr/>
          <a:lstStyle/>
          <a:p>
            <a:r>
              <a:rPr lang="en-US" sz="3200" b="1" dirty="0" smtClean="0"/>
              <a:t>Addressing Nonparticipation:  Compliance-oriented approach 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49780"/>
            <a:ext cx="10972800" cy="341376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sz="2400" dirty="0" smtClean="0"/>
              <a:t>Nonparticipation </a:t>
            </a:r>
            <a:r>
              <a:rPr lang="en-US" sz="2400" dirty="0"/>
              <a:t>i</a:t>
            </a:r>
            <a:r>
              <a:rPr lang="en-US" sz="2400" dirty="0" smtClean="0"/>
              <a:t>s a substantial problem in </a:t>
            </a:r>
            <a:r>
              <a:rPr lang="en-US" sz="2400" dirty="0" smtClean="0"/>
              <a:t>work </a:t>
            </a:r>
            <a:r>
              <a:rPr lang="en-US" sz="2400" dirty="0" smtClean="0"/>
              <a:t>programs for public benefit recipients</a:t>
            </a:r>
          </a:p>
          <a:p>
            <a:pPr lvl="1">
              <a:spcBef>
                <a:spcPts val="1500"/>
              </a:spcBef>
            </a:pPr>
            <a:r>
              <a:rPr lang="en-US" sz="2000" dirty="0" smtClean="0"/>
              <a:t>Many individuals who do not comply face significant employment barriers such as mental health issues</a:t>
            </a:r>
          </a:p>
          <a:p>
            <a:pPr lvl="1">
              <a:spcBef>
                <a:spcPts val="1500"/>
              </a:spcBef>
            </a:pPr>
            <a:r>
              <a:rPr lang="en-US" sz="2000" dirty="0" smtClean="0"/>
              <a:t>Recipients may not participate because the programs provide so little help – they don’t expect to be any better off after participating than before; just putting in time</a:t>
            </a:r>
            <a:endParaRPr lang="en-US" sz="2000" dirty="0"/>
          </a:p>
          <a:p>
            <a:pPr>
              <a:spcBef>
                <a:spcPts val="1500"/>
              </a:spcBef>
            </a:pPr>
            <a:r>
              <a:rPr lang="en-US" sz="2400" dirty="0" smtClean="0"/>
              <a:t>Processes for assessing circumstances and encouraging compliance are important </a:t>
            </a:r>
          </a:p>
          <a:p>
            <a:pPr lvl="1">
              <a:spcBef>
                <a:spcPts val="1500"/>
              </a:spcBef>
            </a:pPr>
            <a:r>
              <a:rPr lang="en-US" sz="2000" dirty="0" smtClean="0"/>
              <a:t>Children should not be penalized for the failures of their parents</a:t>
            </a:r>
          </a:p>
          <a:p>
            <a:pPr lvl="1">
              <a:spcBef>
                <a:spcPts val="1500"/>
              </a:spcBef>
            </a:pPr>
            <a:r>
              <a:rPr lang="en-US" sz="2000" dirty="0" smtClean="0"/>
              <a:t>Compliance should trigger reinstatement of benefits</a:t>
            </a:r>
          </a:p>
          <a:p>
            <a:pPr>
              <a:spcBef>
                <a:spcPts val="1500"/>
              </a:spcBef>
            </a:pPr>
            <a:endParaRPr lang="en-US" sz="2800" dirty="0" smtClean="0"/>
          </a:p>
          <a:p>
            <a:pPr>
              <a:spcBef>
                <a:spcPts val="1500"/>
              </a:spcBef>
            </a:pPr>
            <a:endParaRPr lang="en-US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38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7152" y="274638"/>
            <a:ext cx="6795247" cy="1258328"/>
          </a:xfrm>
        </p:spPr>
        <p:txBody>
          <a:bodyPr/>
          <a:lstStyle/>
          <a:p>
            <a:r>
              <a:rPr lang="en-US" sz="3200" b="1" dirty="0" smtClean="0"/>
              <a:t>Benefit Access Issues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49780"/>
            <a:ext cx="10972800" cy="341376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sz="2400" dirty="0" smtClean="0"/>
              <a:t>Applicant job search requirements:  eligibility contingent on participating in work activities </a:t>
            </a:r>
          </a:p>
          <a:p>
            <a:pPr lvl="1">
              <a:spcBef>
                <a:spcPts val="1500"/>
              </a:spcBef>
            </a:pPr>
            <a:r>
              <a:rPr lang="en-US" sz="2000" dirty="0" smtClean="0"/>
              <a:t>Applies primarily to TANF, but interest in applying to other programs</a:t>
            </a:r>
          </a:p>
          <a:p>
            <a:pPr lvl="1">
              <a:spcBef>
                <a:spcPts val="1500"/>
              </a:spcBef>
            </a:pPr>
            <a:r>
              <a:rPr lang="en-US" sz="2000" dirty="0" smtClean="0"/>
              <a:t>Requirements that seem relatively minor can create significant benefit access issues </a:t>
            </a:r>
          </a:p>
          <a:p>
            <a:pPr>
              <a:spcBef>
                <a:spcPts val="1500"/>
              </a:spcBef>
            </a:pPr>
            <a:r>
              <a:rPr lang="en-US" sz="2400" dirty="0" smtClean="0"/>
              <a:t>Sanctions with minimum durations:  create disincentives for individuals to come into compliance; has led to loss of benefits for many families in TANF</a:t>
            </a:r>
            <a:endParaRPr lang="en-US" sz="2800" dirty="0" smtClean="0"/>
          </a:p>
          <a:p>
            <a:pPr>
              <a:spcBef>
                <a:spcPts val="1500"/>
              </a:spcBef>
            </a:pPr>
            <a:endParaRPr lang="en-US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32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3463</TotalTime>
  <Words>389</Words>
  <Application>Microsoft Office PowerPoint</Application>
  <PresentationFormat>Widescreen</PresentationFormat>
  <Paragraphs>48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Franklin Gothic Book</vt:lpstr>
      <vt:lpstr>Myriad Pro</vt:lpstr>
      <vt:lpstr>1_Office Theme</vt:lpstr>
      <vt:lpstr>Doing More of What Works to Improve Economic Self-Sufficiency</vt:lpstr>
      <vt:lpstr>Issues Unique to Public Benefit Work Programs</vt:lpstr>
      <vt:lpstr> Effective Program Strategies – evidence supports moving beyond “work first”</vt:lpstr>
      <vt:lpstr>Common Characteristics Across Different Types of Effective Programs</vt:lpstr>
      <vt:lpstr>Assessment:  Critical, but results often not used for making key decisions</vt:lpstr>
      <vt:lpstr>Addressing Nonparticipation:  Compliance-oriented approach  </vt:lpstr>
      <vt:lpstr>Benefit Access Issues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TANF Caseload since the Beginning of the Recession</dc:title>
  <dc:creator>Ife Finch</dc:creator>
  <cp:lastModifiedBy>Donna Pavetti</cp:lastModifiedBy>
  <cp:revision>151</cp:revision>
  <cp:lastPrinted>2013-08-16T20:41:22Z</cp:lastPrinted>
  <dcterms:created xsi:type="dcterms:W3CDTF">2013-07-25T20:49:52Z</dcterms:created>
  <dcterms:modified xsi:type="dcterms:W3CDTF">2014-12-08T19:06:50Z</dcterms:modified>
</cp:coreProperties>
</file>