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28"/>
  </p:notesMasterIdLst>
  <p:sldIdLst>
    <p:sldId id="401" r:id="rId3"/>
    <p:sldId id="421" r:id="rId4"/>
    <p:sldId id="335" r:id="rId5"/>
    <p:sldId id="366" r:id="rId6"/>
    <p:sldId id="367" r:id="rId7"/>
    <p:sldId id="368" r:id="rId8"/>
    <p:sldId id="369" r:id="rId9"/>
    <p:sldId id="382" r:id="rId10"/>
    <p:sldId id="383" r:id="rId11"/>
    <p:sldId id="386" r:id="rId12"/>
    <p:sldId id="388" r:id="rId13"/>
    <p:sldId id="390" r:id="rId14"/>
    <p:sldId id="392" r:id="rId15"/>
    <p:sldId id="394" r:id="rId16"/>
    <p:sldId id="395" r:id="rId17"/>
    <p:sldId id="423" r:id="rId18"/>
    <p:sldId id="418" r:id="rId19"/>
    <p:sldId id="419" r:id="rId20"/>
    <p:sldId id="420" r:id="rId21"/>
    <p:sldId id="415" r:id="rId22"/>
    <p:sldId id="416" r:id="rId23"/>
    <p:sldId id="417" r:id="rId24"/>
    <p:sldId id="405" r:id="rId25"/>
    <p:sldId id="422" r:id="rId26"/>
    <p:sldId id="412" r:id="rId2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Erik Stegman" initials="ES" lastIdx="1" clrIdx="0"/>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3D8EEF"/>
    <a:srgbClr val="3B9FF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7828" autoAdjust="0"/>
    <p:restoredTop sz="94660"/>
  </p:normalViewPr>
  <p:slideViewPr>
    <p:cSldViewPr>
      <p:cViewPr varScale="1">
        <p:scale>
          <a:sx n="89" d="100"/>
          <a:sy n="89" d="100"/>
        </p:scale>
        <p:origin x="-544" y="-11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0" Type="http://schemas.openxmlformats.org/officeDocument/2006/relationships/slide" Target="slides/slide18.xml"/><Relationship Id="rId21" Type="http://schemas.openxmlformats.org/officeDocument/2006/relationships/slide" Target="slides/slide19.xml"/><Relationship Id="rId22" Type="http://schemas.openxmlformats.org/officeDocument/2006/relationships/slide" Target="slides/slide20.xml"/><Relationship Id="rId23" Type="http://schemas.openxmlformats.org/officeDocument/2006/relationships/slide" Target="slides/slide21.xml"/><Relationship Id="rId24" Type="http://schemas.openxmlformats.org/officeDocument/2006/relationships/slide" Target="slides/slide22.xml"/><Relationship Id="rId25" Type="http://schemas.openxmlformats.org/officeDocument/2006/relationships/slide" Target="slides/slide23.xml"/><Relationship Id="rId26" Type="http://schemas.openxmlformats.org/officeDocument/2006/relationships/slide" Target="slides/slide24.xml"/><Relationship Id="rId27" Type="http://schemas.openxmlformats.org/officeDocument/2006/relationships/slide" Target="slides/slide25.xml"/><Relationship Id="rId28" Type="http://schemas.openxmlformats.org/officeDocument/2006/relationships/notesMaster" Target="notesMasters/notesMaster1.xml"/><Relationship Id="rId29" Type="http://schemas.openxmlformats.org/officeDocument/2006/relationships/printerSettings" Target="printerSettings/printerSettings1.bin"/><Relationship Id="rId1" Type="http://schemas.openxmlformats.org/officeDocument/2006/relationships/slideMaster" Target="slideMasters/slideMaster1.xml"/><Relationship Id="rId2" Type="http://schemas.openxmlformats.org/officeDocument/2006/relationships/slideMaster" Target="slideMasters/slideMaster2.xml"/><Relationship Id="rId3" Type="http://schemas.openxmlformats.org/officeDocument/2006/relationships/slide" Target="slides/slide1.xml"/><Relationship Id="rId4" Type="http://schemas.openxmlformats.org/officeDocument/2006/relationships/slide" Target="slides/slide2.xml"/><Relationship Id="rId5" Type="http://schemas.openxmlformats.org/officeDocument/2006/relationships/slide" Target="slides/slide3.xml"/><Relationship Id="rId30" Type="http://schemas.openxmlformats.org/officeDocument/2006/relationships/commentAuthors" Target="commentAuthors.xml"/><Relationship Id="rId31" Type="http://schemas.openxmlformats.org/officeDocument/2006/relationships/presProps" Target="presProps.xml"/><Relationship Id="rId32" Type="http://schemas.openxmlformats.org/officeDocument/2006/relationships/viewProps" Target="viewProps.xml"/><Relationship Id="rId9" Type="http://schemas.openxmlformats.org/officeDocument/2006/relationships/slide" Target="slides/slide7.xml"/><Relationship Id="rId6" Type="http://schemas.openxmlformats.org/officeDocument/2006/relationships/slide" Target="slides/slide4.xml"/><Relationship Id="rId7" Type="http://schemas.openxmlformats.org/officeDocument/2006/relationships/slide" Target="slides/slide5.xml"/><Relationship Id="rId8" Type="http://schemas.openxmlformats.org/officeDocument/2006/relationships/slide" Target="slides/slide6.xml"/><Relationship Id="rId33" Type="http://schemas.openxmlformats.org/officeDocument/2006/relationships/theme" Target="theme/theme1.xml"/><Relationship Id="rId34" Type="http://schemas.openxmlformats.org/officeDocument/2006/relationships/tableStyles" Target="tableStyles.xml"/><Relationship Id="rId10" Type="http://schemas.openxmlformats.org/officeDocument/2006/relationships/slide" Target="slides/slide8.xml"/><Relationship Id="rId11" Type="http://schemas.openxmlformats.org/officeDocument/2006/relationships/slide" Target="slides/slide9.xml"/><Relationship Id="rId12" Type="http://schemas.openxmlformats.org/officeDocument/2006/relationships/slide" Target="slides/slide10.xml"/><Relationship Id="rId13" Type="http://schemas.openxmlformats.org/officeDocument/2006/relationships/slide" Target="slides/slide11.xml"/><Relationship Id="rId14" Type="http://schemas.openxmlformats.org/officeDocument/2006/relationships/slide" Target="slides/slide12.xml"/><Relationship Id="rId15" Type="http://schemas.openxmlformats.org/officeDocument/2006/relationships/slide" Target="slides/slide13.xml"/><Relationship Id="rId16" Type="http://schemas.openxmlformats.org/officeDocument/2006/relationships/slide" Target="slides/slide14.xml"/><Relationship Id="rId17" Type="http://schemas.openxmlformats.org/officeDocument/2006/relationships/slide" Target="slides/slide15.xml"/><Relationship Id="rId18" Type="http://schemas.openxmlformats.org/officeDocument/2006/relationships/slide" Target="slides/slide16.xml"/><Relationship Id="rId19" Type="http://schemas.openxmlformats.org/officeDocument/2006/relationships/slide" Target="slides/slide1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D580E70-C023-CB4C-AF5B-A797EF76CC7C}" type="datetimeFigureOut">
              <a:rPr lang="en-US" smtClean="0"/>
              <a:pPr/>
              <a:t>12/9/14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E3424F3-FE87-F24E-9463-F9BC39BB7B9B}" type="slidenum">
              <a:rPr lang="en-US" smtClean="0"/>
              <a:pPr/>
              <a:t>‹#›</a:t>
            </a:fld>
            <a:endParaRPr lang="en-US"/>
          </a:p>
        </p:txBody>
      </p:sp>
    </p:spTree>
    <p:extLst>
      <p:ext uri="{BB962C8B-B14F-4D97-AF65-F5344CB8AC3E}">
        <p14:creationId xmlns:p14="http://schemas.microsoft.com/office/powerpoint/2010/main" val="3520094900"/>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Fielded in November 2013</a:t>
            </a:r>
          </a:p>
          <a:p>
            <a:r>
              <a:rPr lang="en-US" dirty="0" smtClean="0"/>
              <a:t>National survey of 1,000 adults</a:t>
            </a:r>
          </a:p>
          <a:p>
            <a:r>
              <a:rPr lang="en-US" dirty="0" smtClean="0"/>
              <a:t>Oversamples of 3 critical constituencies: African Americans, Hispanics, and </a:t>
            </a:r>
            <a:r>
              <a:rPr lang="en-US" dirty="0" err="1" smtClean="0"/>
              <a:t>Millenials</a:t>
            </a:r>
            <a:r>
              <a:rPr lang="en-US" dirty="0" smtClean="0"/>
              <a:t> (18-34)</a:t>
            </a:r>
          </a:p>
          <a:p>
            <a:endParaRPr lang="en-US" dirty="0"/>
          </a:p>
        </p:txBody>
      </p:sp>
      <p:sp>
        <p:nvSpPr>
          <p:cNvPr id="4" name="Slide Number Placeholder 3"/>
          <p:cNvSpPr>
            <a:spLocks noGrp="1"/>
          </p:cNvSpPr>
          <p:nvPr>
            <p:ph type="sldNum" sz="quarter" idx="10"/>
          </p:nvPr>
        </p:nvSpPr>
        <p:spPr/>
        <p:txBody>
          <a:bodyPr/>
          <a:lstStyle/>
          <a:p>
            <a:fld id="{08184739-98EF-479C-A4F5-140E47D55C74}" type="slidenum">
              <a:rPr lang="en-US" smtClean="0"/>
              <a:t>11</a:t>
            </a:fld>
            <a:endParaRPr lang="en-US"/>
          </a:p>
        </p:txBody>
      </p:sp>
    </p:spTree>
    <p:extLst>
      <p:ext uri="{BB962C8B-B14F-4D97-AF65-F5344CB8AC3E}">
        <p14:creationId xmlns:p14="http://schemas.microsoft.com/office/powerpoint/2010/main" val="292557176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indent="-285750">
              <a:buFont typeface="Arial" panose="020B0604020202020204" pitchFamily="34" charset="0"/>
              <a:buChar char="•"/>
            </a:pPr>
            <a:r>
              <a:rPr lang="en-US" b="1" dirty="0" smtClean="0"/>
              <a:t>61% of American’s say their family’s income is falling behind </a:t>
            </a:r>
            <a:r>
              <a:rPr lang="en-US" dirty="0" smtClean="0"/>
              <a:t>the cost of living; only 8% felt they are getting ahead; 29% are staying even</a:t>
            </a:r>
          </a:p>
          <a:p>
            <a:pPr marL="285750" indent="-285750">
              <a:buFont typeface="Arial" panose="020B0604020202020204" pitchFamily="34" charset="0"/>
              <a:buChar char="•"/>
            </a:pPr>
            <a:r>
              <a:rPr lang="en-US" dirty="0" smtClean="0"/>
              <a:t>1/4</a:t>
            </a:r>
            <a:r>
              <a:rPr lang="en-US" baseline="0" dirty="0" smtClean="0"/>
              <a:t> to 1/3  </a:t>
            </a:r>
            <a:r>
              <a:rPr lang="en-US" dirty="0" smtClean="0"/>
              <a:t>of Americans and even higher percentages of </a:t>
            </a:r>
            <a:r>
              <a:rPr lang="en-US" dirty="0" err="1" smtClean="0"/>
              <a:t>Millenials</a:t>
            </a:r>
            <a:r>
              <a:rPr lang="en-US" dirty="0" smtClean="0"/>
              <a:t> and people of color report serious problems falling behind in rent, mortgage, or utilities payments, food, healthcare.</a:t>
            </a:r>
          </a:p>
          <a:p>
            <a:pPr marL="285750" indent="-285750">
              <a:buFont typeface="Arial" panose="020B0604020202020204" pitchFamily="34" charset="0"/>
              <a:buChar char="•"/>
            </a:pPr>
            <a:r>
              <a:rPr lang="en-US" dirty="0" smtClean="0"/>
              <a:t>While these</a:t>
            </a:r>
            <a:r>
              <a:rPr lang="en-US" baseline="0" dirty="0" smtClean="0"/>
              <a:t> have retreated over the years since the Great Recession, the numbers are still shockingly high, especially the disparities with other groups. Very uneven recovery</a:t>
            </a:r>
            <a:endParaRPr lang="en-US" dirty="0" smtClean="0"/>
          </a:p>
          <a:p>
            <a:endParaRPr lang="en-US" dirty="0"/>
          </a:p>
        </p:txBody>
      </p:sp>
      <p:sp>
        <p:nvSpPr>
          <p:cNvPr id="4" name="Slide Number Placeholder 3"/>
          <p:cNvSpPr>
            <a:spLocks noGrp="1"/>
          </p:cNvSpPr>
          <p:nvPr>
            <p:ph type="sldNum" sz="quarter" idx="10"/>
          </p:nvPr>
        </p:nvSpPr>
        <p:spPr/>
        <p:txBody>
          <a:bodyPr/>
          <a:lstStyle/>
          <a:p>
            <a:fld id="{08184739-98EF-479C-A4F5-140E47D55C74}" type="slidenum">
              <a:rPr lang="en-US" smtClean="0"/>
              <a:t>12</a:t>
            </a:fld>
            <a:endParaRPr lang="en-US"/>
          </a:p>
        </p:txBody>
      </p:sp>
    </p:spTree>
    <p:extLst>
      <p:ext uri="{BB962C8B-B14F-4D97-AF65-F5344CB8AC3E}">
        <p14:creationId xmlns:p14="http://schemas.microsoft.com/office/powerpoint/2010/main" val="206403315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a:buChar char="•"/>
            </a:pPr>
            <a:r>
              <a:rPr lang="en-US" dirty="0" smtClean="0"/>
              <a:t>In our survey we administered</a:t>
            </a:r>
            <a:r>
              <a:rPr lang="en-US" baseline="0" dirty="0" smtClean="0"/>
              <a:t> a forced choice test where 64% or respondents agreed that more people who live in poverty are poor because their jobs don’t pay enough, they lack good health care and education, and things cost too much for them to save and get ahead</a:t>
            </a:r>
          </a:p>
          <a:p>
            <a:pPr marL="171450" indent="-171450">
              <a:buFont typeface="Arial"/>
              <a:buChar char="•"/>
            </a:pPr>
            <a:r>
              <a:rPr lang="en-US" baseline="0" dirty="0" smtClean="0"/>
              <a:t>In contrast, only 25% agreed with the position that people are in poverty because of bad decisions or personal irresponsibility</a:t>
            </a:r>
            <a:endParaRPr lang="en-US" dirty="0"/>
          </a:p>
        </p:txBody>
      </p:sp>
      <p:sp>
        <p:nvSpPr>
          <p:cNvPr id="4" name="Slide Number Placeholder 3"/>
          <p:cNvSpPr>
            <a:spLocks noGrp="1"/>
          </p:cNvSpPr>
          <p:nvPr>
            <p:ph type="sldNum" sz="quarter" idx="10"/>
          </p:nvPr>
        </p:nvSpPr>
        <p:spPr/>
        <p:txBody>
          <a:bodyPr/>
          <a:lstStyle/>
          <a:p>
            <a:fld id="{08184739-98EF-479C-A4F5-140E47D55C74}" type="slidenum">
              <a:rPr lang="en-US" smtClean="0"/>
              <a:t>13</a:t>
            </a:fld>
            <a:endParaRPr lang="en-US"/>
          </a:p>
        </p:txBody>
      </p:sp>
    </p:spTree>
    <p:extLst>
      <p:ext uri="{BB962C8B-B14F-4D97-AF65-F5344CB8AC3E}">
        <p14:creationId xmlns:p14="http://schemas.microsoft.com/office/powerpoint/2010/main" val="338731736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a:buChar char="•"/>
            </a:pPr>
            <a:r>
              <a:rPr lang="en-US" dirty="0" smtClean="0"/>
              <a:t>But after</a:t>
            </a:r>
            <a:r>
              <a:rPr lang="en-US" baseline="0" dirty="0" smtClean="0"/>
              <a:t> being given additional context about the programs themselves and the goals for those programs and overwhelming 86% agreed that the government has a responsibility to use some of its resources to combat poverty</a:t>
            </a:r>
          </a:p>
          <a:p>
            <a:pPr marL="171450" indent="-171450">
              <a:buFont typeface="Arial"/>
              <a:buChar char="•"/>
            </a:pPr>
            <a:r>
              <a:rPr lang="en-US" baseline="0" dirty="0" smtClean="0"/>
              <a:t>61% also agreed that the War on Poverty made a difference, although not a “major” difference</a:t>
            </a:r>
          </a:p>
          <a:p>
            <a:pPr marL="171450" indent="-171450">
              <a:buFont typeface="Arial"/>
              <a:buChar char="•"/>
            </a:pPr>
            <a:r>
              <a:rPr lang="en-US" baseline="0" dirty="0" smtClean="0"/>
              <a:t>Heavily divided along ideological divides, which is no surprise</a:t>
            </a:r>
          </a:p>
          <a:p>
            <a:pPr marL="171450" indent="-171450">
              <a:buFont typeface="Arial"/>
              <a:buChar char="•"/>
            </a:pPr>
            <a:r>
              <a:rPr lang="en-US" baseline="0" dirty="0" smtClean="0"/>
              <a:t>69% of white liberals and progressives believe the WOP worked</a:t>
            </a:r>
          </a:p>
          <a:p>
            <a:pPr marL="171450" indent="-171450">
              <a:buFont typeface="Arial"/>
              <a:buChar char="•"/>
            </a:pPr>
            <a:r>
              <a:rPr lang="en-US" baseline="0" dirty="0" smtClean="0"/>
              <a:t>64% of white </a:t>
            </a:r>
            <a:r>
              <a:rPr lang="en-US" baseline="0" dirty="0" err="1" smtClean="0"/>
              <a:t>conserivatives</a:t>
            </a:r>
            <a:r>
              <a:rPr lang="en-US" baseline="0" dirty="0" smtClean="0"/>
              <a:t> believe the opposite</a:t>
            </a:r>
            <a:endParaRPr lang="en-US" dirty="0"/>
          </a:p>
        </p:txBody>
      </p:sp>
      <p:sp>
        <p:nvSpPr>
          <p:cNvPr id="4" name="Slide Number Placeholder 3"/>
          <p:cNvSpPr>
            <a:spLocks noGrp="1"/>
          </p:cNvSpPr>
          <p:nvPr>
            <p:ph type="sldNum" sz="quarter" idx="10"/>
          </p:nvPr>
        </p:nvSpPr>
        <p:spPr/>
        <p:txBody>
          <a:bodyPr/>
          <a:lstStyle/>
          <a:p>
            <a:fld id="{08184739-98EF-479C-A4F5-140E47D55C74}" type="slidenum">
              <a:rPr lang="en-US" smtClean="0"/>
              <a:t>14</a:t>
            </a:fld>
            <a:endParaRPr lang="en-US"/>
          </a:p>
        </p:txBody>
      </p:sp>
    </p:spTree>
    <p:extLst>
      <p:ext uri="{BB962C8B-B14F-4D97-AF65-F5344CB8AC3E}">
        <p14:creationId xmlns:p14="http://schemas.microsoft.com/office/powerpoint/2010/main" val="317554267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a:buChar char="•"/>
            </a:pPr>
            <a:r>
              <a:rPr lang="en-US" dirty="0" smtClean="0"/>
              <a:t>Asked which 2 areas they believe are most important for new </a:t>
            </a:r>
            <a:r>
              <a:rPr lang="en-US" dirty="0" err="1" smtClean="0"/>
              <a:t>investsments</a:t>
            </a:r>
            <a:r>
              <a:rPr lang="en-US" dirty="0" smtClean="0"/>
              <a:t>;</a:t>
            </a:r>
          </a:p>
          <a:p>
            <a:pPr marL="171450" indent="-171450">
              <a:buFont typeface="Arial"/>
              <a:buChar char="•"/>
            </a:pPr>
            <a:r>
              <a:rPr lang="en-US" dirty="0" smtClean="0"/>
              <a:t>40%</a:t>
            </a:r>
            <a:r>
              <a:rPr lang="en-US" baseline="0" dirty="0" smtClean="0"/>
              <a:t> said creating jobs and boosting wages</a:t>
            </a:r>
          </a:p>
          <a:p>
            <a:pPr marL="171450" indent="-171450">
              <a:buFont typeface="Arial"/>
              <a:buChar char="•"/>
            </a:pPr>
            <a:r>
              <a:rPr lang="en-US" baseline="0" dirty="0" smtClean="0"/>
              <a:t>30% chose job training and workplace preparation</a:t>
            </a:r>
          </a:p>
          <a:p>
            <a:pPr marL="171450" indent="-171450">
              <a:buFont typeface="Arial"/>
              <a:buChar char="•"/>
            </a:pPr>
            <a:r>
              <a:rPr lang="en-US" baseline="0" dirty="0" smtClean="0"/>
              <a:t>25% chose elementary and secondary education;</a:t>
            </a:r>
          </a:p>
          <a:p>
            <a:pPr marL="171450" indent="-171450">
              <a:buFont typeface="Arial"/>
              <a:buChar char="•"/>
            </a:pPr>
            <a:r>
              <a:rPr lang="en-US" baseline="0" dirty="0" smtClean="0"/>
              <a:t>23% chose college access and affordability</a:t>
            </a:r>
          </a:p>
          <a:p>
            <a:pPr marL="171450" indent="-171450">
              <a:buFont typeface="Arial"/>
              <a:buChar char="•"/>
            </a:pPr>
            <a:r>
              <a:rPr lang="en-US" baseline="0" dirty="0" smtClean="0"/>
              <a:t>21% chose early </a:t>
            </a:r>
            <a:r>
              <a:rPr lang="en-US" baseline="0" smtClean="0"/>
              <a:t>childhood education</a:t>
            </a:r>
            <a:endParaRPr lang="en-US"/>
          </a:p>
        </p:txBody>
      </p:sp>
      <p:sp>
        <p:nvSpPr>
          <p:cNvPr id="4" name="Slide Number Placeholder 3"/>
          <p:cNvSpPr>
            <a:spLocks noGrp="1"/>
          </p:cNvSpPr>
          <p:nvPr>
            <p:ph type="sldNum" sz="quarter" idx="10"/>
          </p:nvPr>
        </p:nvSpPr>
        <p:spPr/>
        <p:txBody>
          <a:bodyPr/>
          <a:lstStyle/>
          <a:p>
            <a:fld id="{08184739-98EF-479C-A4F5-140E47D55C74}" type="slidenum">
              <a:rPr lang="en-US" smtClean="0"/>
              <a:t>15</a:t>
            </a:fld>
            <a:endParaRPr lang="en-US"/>
          </a:p>
        </p:txBody>
      </p:sp>
    </p:spTree>
    <p:extLst>
      <p:ext uri="{BB962C8B-B14F-4D97-AF65-F5344CB8AC3E}">
        <p14:creationId xmlns:p14="http://schemas.microsoft.com/office/powerpoint/2010/main" val="157451577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3.jpe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4.jpeg"/></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4.jpeg"/></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5.jpe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5.jpeg"/></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5.jpe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AB7531BA-C965-4DEE-9454-F282F20C468C}" type="datetimeFigureOut">
              <a:rPr lang="en-US" smtClean="0"/>
              <a:pPr/>
              <a:t>12/9/14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245613C-0199-4469-8748-FB65D2CD095D}" type="slidenum">
              <a:rPr lang="en-US" smtClean="0"/>
              <a:pPr/>
              <a:t>‹#›</a:t>
            </a:fld>
            <a:endParaRPr lang="en-US"/>
          </a:p>
        </p:txBody>
      </p:sp>
    </p:spTree>
    <p:extLst>
      <p:ext uri="{BB962C8B-B14F-4D97-AF65-F5344CB8AC3E}">
        <p14:creationId xmlns:p14="http://schemas.microsoft.com/office/powerpoint/2010/main" val="111733263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B7531BA-C965-4DEE-9454-F282F20C468C}" type="datetimeFigureOut">
              <a:rPr lang="en-US" smtClean="0"/>
              <a:pPr/>
              <a:t>12/9/14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245613C-0199-4469-8748-FB65D2CD095D}" type="slidenum">
              <a:rPr lang="en-US" smtClean="0"/>
              <a:pPr/>
              <a:t>‹#›</a:t>
            </a:fld>
            <a:endParaRPr lang="en-US"/>
          </a:p>
        </p:txBody>
      </p:sp>
    </p:spTree>
    <p:extLst>
      <p:ext uri="{BB962C8B-B14F-4D97-AF65-F5344CB8AC3E}">
        <p14:creationId xmlns:p14="http://schemas.microsoft.com/office/powerpoint/2010/main" val="195046575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B7531BA-C965-4DEE-9454-F282F20C468C}" type="datetimeFigureOut">
              <a:rPr lang="en-US" smtClean="0"/>
              <a:pPr/>
              <a:t>12/9/14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245613C-0199-4469-8748-FB65D2CD095D}" type="slidenum">
              <a:rPr lang="en-US" smtClean="0"/>
              <a:pPr/>
              <a:t>‹#›</a:t>
            </a:fld>
            <a:endParaRPr lang="en-US"/>
          </a:p>
        </p:txBody>
      </p:sp>
    </p:spTree>
    <p:extLst>
      <p:ext uri="{BB962C8B-B14F-4D97-AF65-F5344CB8AC3E}">
        <p14:creationId xmlns:p14="http://schemas.microsoft.com/office/powerpoint/2010/main" val="6558003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16386" name="Rectangle 2"/>
          <p:cNvSpPr>
            <a:spLocks noGrp="1" noChangeArrowheads="1"/>
          </p:cNvSpPr>
          <p:nvPr>
            <p:ph type="ctrTitle"/>
          </p:nvPr>
        </p:nvSpPr>
        <p:spPr>
          <a:xfrm>
            <a:off x="228600" y="2743200"/>
            <a:ext cx="3657600" cy="1143000"/>
          </a:xfrm>
        </p:spPr>
        <p:txBody>
          <a:bodyPr/>
          <a:lstStyle>
            <a:lvl1pPr>
              <a:defRPr sz="3200">
                <a:solidFill>
                  <a:schemeClr val="accent2">
                    <a:lumMod val="75000"/>
                  </a:schemeClr>
                </a:solidFill>
              </a:defRPr>
            </a:lvl1pPr>
          </a:lstStyle>
          <a:p>
            <a:r>
              <a:rPr lang="en-US" smtClean="0"/>
              <a:t>Click to edit Master title style</a:t>
            </a:r>
            <a:endParaRPr lang="en-US" dirty="0"/>
          </a:p>
        </p:txBody>
      </p:sp>
      <p:sp>
        <p:nvSpPr>
          <p:cNvPr id="16387" name="Rectangle 3"/>
          <p:cNvSpPr>
            <a:spLocks noGrp="1" noChangeArrowheads="1"/>
          </p:cNvSpPr>
          <p:nvPr>
            <p:ph type="subTitle" idx="1"/>
          </p:nvPr>
        </p:nvSpPr>
        <p:spPr>
          <a:xfrm>
            <a:off x="304800" y="5867400"/>
            <a:ext cx="3657600" cy="609600"/>
          </a:xfrm>
        </p:spPr>
        <p:txBody>
          <a:bodyPr/>
          <a:lstStyle>
            <a:lvl1pPr marL="0" indent="0">
              <a:buFontTx/>
              <a:buNone/>
              <a:defRPr sz="1600">
                <a:solidFill>
                  <a:schemeClr val="accent2">
                    <a:lumMod val="50000"/>
                  </a:schemeClr>
                </a:solidFill>
              </a:defRPr>
            </a:lvl1pPr>
          </a:lstStyle>
          <a:p>
            <a:r>
              <a:rPr lang="en-US" smtClean="0"/>
              <a:t>Click to edit Master subtitle style</a:t>
            </a:r>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lvl1pPr>
              <a:defRPr lang="en-US" sz="2400" dirty="0" smtClean="0">
                <a:solidFill>
                  <a:schemeClr val="bg2">
                    <a:lumMod val="90000"/>
                  </a:schemeClr>
                </a:solidFill>
                <a:latin typeface="+mn-lt"/>
              </a:defRPr>
            </a:lvl1pPr>
            <a:lvl2pPr>
              <a:defRPr sz="2400">
                <a:solidFill>
                  <a:schemeClr val="bg2">
                    <a:lumMod val="90000"/>
                  </a:schemeClr>
                </a:solidFill>
                <a:latin typeface="+mn-lt"/>
              </a:defRPr>
            </a:lvl2pPr>
            <a:lvl3pPr>
              <a:defRPr sz="2000">
                <a:solidFill>
                  <a:schemeClr val="bg2">
                    <a:lumMod val="90000"/>
                  </a:schemeClr>
                </a:solidFill>
                <a:latin typeface="+mn-lt"/>
              </a:defRPr>
            </a:lvl3pPr>
            <a:lvl4pPr>
              <a:defRPr sz="1800">
                <a:solidFill>
                  <a:schemeClr val="bg2">
                    <a:lumMod val="90000"/>
                  </a:schemeClr>
                </a:solidFill>
                <a:latin typeface="+mn-lt"/>
              </a:defRPr>
            </a:lvl4pPr>
            <a:lvl5pPr>
              <a:defRPr sz="1800">
                <a:solidFill>
                  <a:schemeClr val="bg2">
                    <a:lumMod val="90000"/>
                  </a:schemeClr>
                </a:solidFill>
                <a:latin typeface="+mn-l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bg>
      <p:bgPr>
        <a:blipFill dpi="0" rotWithShape="0">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85800" y="2185987"/>
            <a:ext cx="7772400" cy="1362075"/>
          </a:xfrm>
        </p:spPr>
        <p:txBody>
          <a:bodyPr anchor="t"/>
          <a:lstStyle>
            <a:lvl1pPr algn="l">
              <a:defRPr sz="4000" b="1" cap="all">
                <a:solidFill>
                  <a:schemeClr val="accent2">
                    <a:lumMod val="75000"/>
                  </a:schemeClr>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685800" y="685800"/>
            <a:ext cx="7772400" cy="1500187"/>
          </a:xfrm>
        </p:spPr>
        <p:txBody>
          <a:bodyPr anchor="b"/>
          <a:lstStyle>
            <a:lvl1pPr marL="0" indent="0">
              <a:buNone/>
              <a:defRPr sz="2000">
                <a:solidFill>
                  <a:schemeClr val="accent1">
                    <a:lumMod val="75000"/>
                  </a:schemeClr>
                </a:solidFill>
              </a:defRPr>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057400" y="1600200"/>
            <a:ext cx="3352800" cy="4800600"/>
          </a:xfrm>
        </p:spPr>
        <p:txBody>
          <a:bodyPr/>
          <a:lstStyle>
            <a:lvl1pPr>
              <a:defRPr sz="2800">
                <a:solidFill>
                  <a:schemeClr val="bg2">
                    <a:lumMod val="90000"/>
                  </a:schemeClr>
                </a:solidFill>
                <a:latin typeface="+mn-lt"/>
              </a:defRPr>
            </a:lvl1pPr>
            <a:lvl2pPr>
              <a:defRPr sz="2400">
                <a:solidFill>
                  <a:schemeClr val="bg2">
                    <a:lumMod val="90000"/>
                  </a:schemeClr>
                </a:solidFill>
                <a:latin typeface="+mn-lt"/>
              </a:defRPr>
            </a:lvl2pPr>
            <a:lvl3pPr>
              <a:defRPr sz="2000">
                <a:solidFill>
                  <a:schemeClr val="bg2">
                    <a:lumMod val="90000"/>
                  </a:schemeClr>
                </a:solidFill>
                <a:latin typeface="+mn-lt"/>
              </a:defRPr>
            </a:lvl3pPr>
            <a:lvl4pPr>
              <a:defRPr sz="1800">
                <a:solidFill>
                  <a:schemeClr val="bg2">
                    <a:lumMod val="90000"/>
                  </a:schemeClr>
                </a:solidFill>
                <a:latin typeface="+mn-lt"/>
              </a:defRPr>
            </a:lvl4pPr>
            <a:lvl5pPr>
              <a:defRPr sz="1800">
                <a:solidFill>
                  <a:schemeClr val="bg2">
                    <a:lumMod val="90000"/>
                  </a:schemeClr>
                </a:solidFill>
                <a:latin typeface="+mn-lt"/>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562600" y="1600200"/>
            <a:ext cx="3352800" cy="4800600"/>
          </a:xfrm>
        </p:spPr>
        <p:txBody>
          <a:bodyPr/>
          <a:lstStyle>
            <a:lvl1pPr>
              <a:defRPr sz="2800">
                <a:solidFill>
                  <a:schemeClr val="bg2">
                    <a:lumMod val="90000"/>
                  </a:schemeClr>
                </a:solidFill>
                <a:latin typeface="+mn-lt"/>
              </a:defRPr>
            </a:lvl1pPr>
            <a:lvl2pPr>
              <a:defRPr sz="2400">
                <a:solidFill>
                  <a:schemeClr val="bg2">
                    <a:lumMod val="90000"/>
                  </a:schemeClr>
                </a:solidFill>
                <a:latin typeface="+mn-lt"/>
              </a:defRPr>
            </a:lvl2pPr>
            <a:lvl3pPr>
              <a:defRPr sz="2000">
                <a:solidFill>
                  <a:schemeClr val="bg2">
                    <a:lumMod val="90000"/>
                  </a:schemeClr>
                </a:solidFill>
                <a:latin typeface="+mn-lt"/>
              </a:defRPr>
            </a:lvl3pPr>
            <a:lvl4pPr>
              <a:defRPr sz="1800">
                <a:solidFill>
                  <a:schemeClr val="bg2">
                    <a:lumMod val="90000"/>
                  </a:schemeClr>
                </a:solidFill>
                <a:latin typeface="+mn-lt"/>
              </a:defRPr>
            </a:lvl4pPr>
            <a:lvl5pPr>
              <a:defRPr sz="1800">
                <a:solidFill>
                  <a:schemeClr val="bg2">
                    <a:lumMod val="90000"/>
                  </a:schemeClr>
                </a:solidFill>
                <a:latin typeface="+mn-lt"/>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bg>
      <p:bgPr>
        <a:blipFill dpi="0" rotWithShape="0">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solidFill>
                  <a:schemeClr val="accent2">
                    <a:lumMod val="75000"/>
                  </a:schemeClr>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solidFill>
                  <a:schemeClr val="accent2">
                    <a:lumMod val="75000"/>
                  </a:schemeClr>
                </a:solidFill>
                <a:latin typeface="+mj-lt"/>
              </a:defRPr>
            </a:lvl1pPr>
            <a:lvl2pPr>
              <a:defRPr sz="2000">
                <a:solidFill>
                  <a:schemeClr val="accent2">
                    <a:lumMod val="75000"/>
                  </a:schemeClr>
                </a:solidFill>
                <a:latin typeface="+mj-lt"/>
              </a:defRPr>
            </a:lvl2pPr>
            <a:lvl3pPr>
              <a:defRPr sz="1800">
                <a:solidFill>
                  <a:schemeClr val="accent2">
                    <a:lumMod val="75000"/>
                  </a:schemeClr>
                </a:solidFill>
                <a:latin typeface="+mj-lt"/>
              </a:defRPr>
            </a:lvl3pPr>
            <a:lvl4pPr>
              <a:defRPr sz="1600">
                <a:solidFill>
                  <a:schemeClr val="accent2">
                    <a:lumMod val="75000"/>
                  </a:schemeClr>
                </a:solidFill>
                <a:latin typeface="+mj-lt"/>
              </a:defRPr>
            </a:lvl4pPr>
            <a:lvl5pPr>
              <a:defRPr sz="1600">
                <a:solidFill>
                  <a:schemeClr val="accent2">
                    <a:lumMod val="75000"/>
                  </a:schemeClr>
                </a:solidFill>
                <a:latin typeface="+mj-lt"/>
              </a:defRPr>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solidFill>
                  <a:schemeClr val="accent2">
                    <a:lumMod val="75000"/>
                  </a:schemeClr>
                </a:solidFill>
                <a:latin typeface="+mn-lt"/>
              </a:defRPr>
            </a:lvl1pPr>
            <a:lvl2pPr>
              <a:defRPr sz="2000">
                <a:solidFill>
                  <a:schemeClr val="accent2">
                    <a:lumMod val="75000"/>
                  </a:schemeClr>
                </a:solidFill>
                <a:latin typeface="+mn-lt"/>
              </a:defRPr>
            </a:lvl2pPr>
            <a:lvl3pPr>
              <a:defRPr sz="1800">
                <a:solidFill>
                  <a:schemeClr val="accent2">
                    <a:lumMod val="75000"/>
                  </a:schemeClr>
                </a:solidFill>
                <a:latin typeface="+mn-lt"/>
              </a:defRPr>
            </a:lvl3pPr>
            <a:lvl4pPr>
              <a:defRPr sz="1600">
                <a:solidFill>
                  <a:schemeClr val="accent2">
                    <a:lumMod val="75000"/>
                  </a:schemeClr>
                </a:solidFill>
                <a:latin typeface="+mn-lt"/>
              </a:defRPr>
            </a:lvl4pPr>
            <a:lvl5pPr>
              <a:defRPr sz="1600">
                <a:solidFill>
                  <a:schemeClr val="accent2">
                    <a:lumMod val="75000"/>
                  </a:schemeClr>
                </a:solidFill>
                <a:latin typeface="+mn-lt"/>
              </a:defRPr>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1_Blank">
    <p:bg>
      <p:bgPr>
        <a:blipFill dpi="0" rotWithShape="0">
          <a:blip r:embed="rId2" cstate="print">
            <a:lum/>
          </a:blip>
          <a:srcRect/>
          <a:stretch>
            <a:fillRect/>
          </a:stretch>
        </a:blipFill>
        <a:effectLst/>
      </p:bgPr>
    </p:bg>
    <p:spTree>
      <p:nvGrpSpPr>
        <p:cNvPr id="1" name=""/>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Century Gothic"/>
                <a:cs typeface="Century Gothic"/>
              </a:defRPr>
            </a:lvl1pPr>
          </a:lstStyle>
          <a:p>
            <a:r>
              <a:rPr lang="en-US" smtClean="0"/>
              <a:t>Click to edit Master title style</a:t>
            </a:r>
            <a:endParaRPr lang="en-US"/>
          </a:p>
        </p:txBody>
      </p:sp>
      <p:sp>
        <p:nvSpPr>
          <p:cNvPr id="3" name="Content Placeholder 2"/>
          <p:cNvSpPr>
            <a:spLocks noGrp="1"/>
          </p:cNvSpPr>
          <p:nvPr>
            <p:ph idx="1"/>
          </p:nvPr>
        </p:nvSpPr>
        <p:spPr/>
        <p:txBody>
          <a:bodyPr/>
          <a:lstStyle>
            <a:lvl1pPr>
              <a:defRPr>
                <a:latin typeface="Century Gothic"/>
                <a:cs typeface="Century Gothic"/>
              </a:defRPr>
            </a:lvl1pPr>
            <a:lvl2pPr>
              <a:defRPr>
                <a:latin typeface="Century Gothic"/>
                <a:cs typeface="Century Gothic"/>
              </a:defRPr>
            </a:lvl2pPr>
            <a:lvl3pPr>
              <a:defRPr>
                <a:latin typeface="Century Gothic"/>
                <a:cs typeface="Century Gothic"/>
              </a:defRPr>
            </a:lvl3pPr>
            <a:lvl4pPr>
              <a:defRPr>
                <a:latin typeface="Century Gothic"/>
                <a:cs typeface="Century Gothic"/>
              </a:defRPr>
            </a:lvl4pPr>
            <a:lvl5pPr>
              <a:defRPr>
                <a:latin typeface="Century Gothic"/>
                <a:cs typeface="Century Gothic"/>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B7531BA-C965-4DEE-9454-F282F20C468C}" type="datetimeFigureOut">
              <a:rPr lang="en-US" smtClean="0"/>
              <a:pPr/>
              <a:t>12/9/14</a:t>
            </a:fld>
            <a:endParaRPr lang="en-US"/>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245613C-0199-4469-8748-FB65D2CD095D}" type="slidenum">
              <a:rPr lang="en-US" smtClean="0"/>
              <a:pPr/>
              <a:t>‹#›</a:t>
            </a:fld>
            <a:endParaRPr lang="en-US"/>
          </a:p>
        </p:txBody>
      </p:sp>
      <p:pic>
        <p:nvPicPr>
          <p:cNvPr id="7" name="Picture 2" descr="CAP Logo"/>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6477000" y="6172200"/>
            <a:ext cx="2215949" cy="5052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55558207"/>
      </p:ext>
    </p:extLst>
  </p:cSld>
  <p:clrMapOvr>
    <a:masterClrMapping/>
  </p:clrMapOvr>
  <p:timing>
    <p:tnLst>
      <p:par>
        <p:cTn xmlns:p14="http://schemas.microsoft.com/office/powerpoint/2010/mai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6200" y="762000"/>
            <a:ext cx="1676401" cy="673100"/>
          </a:xfrm>
        </p:spPr>
        <p:txBody>
          <a:bodyPr anchor="b"/>
          <a:lstStyle>
            <a:lvl1pPr algn="l">
              <a:defRPr sz="2000" b="1">
                <a:solidFill>
                  <a:schemeClr val="accent2">
                    <a:lumMod val="75000"/>
                  </a:schemeClr>
                </a:solidFill>
              </a:defRPr>
            </a:lvl1pPr>
          </a:lstStyle>
          <a:p>
            <a:r>
              <a:rPr lang="en-US" smtClean="0"/>
              <a:t>Click to edit Master title style</a:t>
            </a:r>
            <a:endParaRPr lang="en-US" dirty="0"/>
          </a:p>
        </p:txBody>
      </p:sp>
      <p:sp>
        <p:nvSpPr>
          <p:cNvPr id="3" name="Content Placeholder 2"/>
          <p:cNvSpPr>
            <a:spLocks noGrp="1"/>
          </p:cNvSpPr>
          <p:nvPr>
            <p:ph idx="1"/>
          </p:nvPr>
        </p:nvSpPr>
        <p:spPr>
          <a:xfrm>
            <a:off x="1981200" y="838201"/>
            <a:ext cx="7010400" cy="510540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76201" y="1435100"/>
            <a:ext cx="1676400" cy="4691063"/>
          </a:xfrm>
        </p:spPr>
        <p:txBody>
          <a:bodyPr/>
          <a:lstStyle>
            <a:lvl1pPr marL="0" indent="0">
              <a:buNone/>
              <a:defRPr sz="1400">
                <a:solidFill>
                  <a:schemeClr val="accent2">
                    <a:lumMod val="7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819400"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819400" y="838200"/>
            <a:ext cx="5486400" cy="388937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2819400"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bg>
      <p:bgPr>
        <a:blipFill dpi="0" rotWithShape="0">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981200" y="762000"/>
            <a:ext cx="6858000" cy="838200"/>
          </a:xfrm>
        </p:spPr>
        <p:txBody>
          <a:bodyPr/>
          <a:lstStyle>
            <a:lvl1pPr>
              <a:defRPr>
                <a:solidFill>
                  <a:schemeClr val="tx1"/>
                </a:solidFill>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981200" y="1600200"/>
            <a:ext cx="6858000" cy="4419600"/>
          </a:xfrm>
        </p:spPr>
        <p:txBody>
          <a:bodyPr vert="eaVert"/>
          <a:lstStyle>
            <a:lvl1pPr>
              <a:defRPr>
                <a:solidFill>
                  <a:schemeClr val="tx1"/>
                </a:solidFill>
                <a:latin typeface="+mn-lt"/>
              </a:defRPr>
            </a:lvl1pPr>
            <a:lvl2pPr>
              <a:defRPr>
                <a:solidFill>
                  <a:schemeClr val="tx1"/>
                </a:solidFill>
                <a:latin typeface="+mn-lt"/>
              </a:defRPr>
            </a:lvl2pPr>
            <a:lvl3pPr>
              <a:defRPr>
                <a:solidFill>
                  <a:schemeClr val="tx1"/>
                </a:solidFill>
                <a:latin typeface="+mn-lt"/>
              </a:defRPr>
            </a:lvl3pPr>
            <a:lvl4pPr>
              <a:defRPr>
                <a:solidFill>
                  <a:schemeClr val="tx1"/>
                </a:solidFill>
                <a:latin typeface="+mn-lt"/>
              </a:defRPr>
            </a:lvl4pPr>
            <a:lvl5pPr>
              <a:defRPr>
                <a:solidFill>
                  <a:schemeClr val="tx1"/>
                </a:solidFill>
                <a:latin typeface="+mn-l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bg>
      <p:bgPr>
        <a:blipFill dpi="0" rotWithShape="0">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200900" y="838200"/>
            <a:ext cx="1714500" cy="5105400"/>
          </a:xfrm>
        </p:spPr>
        <p:txBody>
          <a:bodyPr vert="eaVert"/>
          <a:lstStyle>
            <a:lvl1pPr>
              <a:defRPr>
                <a:solidFill>
                  <a:schemeClr val="tx1"/>
                </a:solidFill>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2057400" y="838200"/>
            <a:ext cx="4991100" cy="5105400"/>
          </a:xfrm>
        </p:spPr>
        <p:txBody>
          <a:bodyPr vert="eaVert"/>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B7531BA-C965-4DEE-9454-F282F20C468C}" type="datetimeFigureOut">
              <a:rPr lang="en-US" smtClean="0"/>
              <a:pPr/>
              <a:t>12/9/14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245613C-0199-4469-8748-FB65D2CD095D}" type="slidenum">
              <a:rPr lang="en-US" smtClean="0"/>
              <a:pPr/>
              <a:t>‹#›</a:t>
            </a:fld>
            <a:endParaRPr lang="en-US"/>
          </a:p>
        </p:txBody>
      </p:sp>
    </p:spTree>
    <p:extLst>
      <p:ext uri="{BB962C8B-B14F-4D97-AF65-F5344CB8AC3E}">
        <p14:creationId xmlns:p14="http://schemas.microsoft.com/office/powerpoint/2010/main" val="140673023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AB7531BA-C965-4DEE-9454-F282F20C468C}" type="datetimeFigureOut">
              <a:rPr lang="en-US" smtClean="0"/>
              <a:pPr/>
              <a:t>12/9/14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245613C-0199-4469-8748-FB65D2CD095D}" type="slidenum">
              <a:rPr lang="en-US" smtClean="0"/>
              <a:pPr/>
              <a:t>‹#›</a:t>
            </a:fld>
            <a:endParaRPr lang="en-US"/>
          </a:p>
        </p:txBody>
      </p:sp>
    </p:spTree>
    <p:extLst>
      <p:ext uri="{BB962C8B-B14F-4D97-AF65-F5344CB8AC3E}">
        <p14:creationId xmlns:p14="http://schemas.microsoft.com/office/powerpoint/2010/main" val="365474660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AB7531BA-C965-4DEE-9454-F282F20C468C}" type="datetimeFigureOut">
              <a:rPr lang="en-US" smtClean="0"/>
              <a:pPr/>
              <a:t>12/9/14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245613C-0199-4469-8748-FB65D2CD095D}" type="slidenum">
              <a:rPr lang="en-US" smtClean="0"/>
              <a:pPr/>
              <a:t>‹#›</a:t>
            </a:fld>
            <a:endParaRPr lang="en-US"/>
          </a:p>
        </p:txBody>
      </p:sp>
    </p:spTree>
    <p:extLst>
      <p:ext uri="{BB962C8B-B14F-4D97-AF65-F5344CB8AC3E}">
        <p14:creationId xmlns:p14="http://schemas.microsoft.com/office/powerpoint/2010/main" val="292161554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AB7531BA-C965-4DEE-9454-F282F20C468C}" type="datetimeFigureOut">
              <a:rPr lang="en-US" smtClean="0"/>
              <a:pPr/>
              <a:t>12/9/14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245613C-0199-4469-8748-FB65D2CD095D}" type="slidenum">
              <a:rPr lang="en-US" smtClean="0"/>
              <a:pPr/>
              <a:t>‹#›</a:t>
            </a:fld>
            <a:endParaRPr lang="en-US"/>
          </a:p>
        </p:txBody>
      </p:sp>
    </p:spTree>
    <p:extLst>
      <p:ext uri="{BB962C8B-B14F-4D97-AF65-F5344CB8AC3E}">
        <p14:creationId xmlns:p14="http://schemas.microsoft.com/office/powerpoint/2010/main" val="121293349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B7531BA-C965-4DEE-9454-F282F20C468C}" type="datetimeFigureOut">
              <a:rPr lang="en-US" smtClean="0"/>
              <a:pPr/>
              <a:t>12/9/14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245613C-0199-4469-8748-FB65D2CD095D}" type="slidenum">
              <a:rPr lang="en-US" smtClean="0"/>
              <a:pPr/>
              <a:t>‹#›</a:t>
            </a:fld>
            <a:endParaRPr lang="en-US"/>
          </a:p>
        </p:txBody>
      </p:sp>
    </p:spTree>
    <p:extLst>
      <p:ext uri="{BB962C8B-B14F-4D97-AF65-F5344CB8AC3E}">
        <p14:creationId xmlns:p14="http://schemas.microsoft.com/office/powerpoint/2010/main" val="428702557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B7531BA-C965-4DEE-9454-F282F20C468C}" type="datetimeFigureOut">
              <a:rPr lang="en-US" smtClean="0"/>
              <a:pPr/>
              <a:t>12/9/14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245613C-0199-4469-8748-FB65D2CD095D}" type="slidenum">
              <a:rPr lang="en-US" smtClean="0"/>
              <a:pPr/>
              <a:t>‹#›</a:t>
            </a:fld>
            <a:endParaRPr lang="en-US"/>
          </a:p>
        </p:txBody>
      </p:sp>
    </p:spTree>
    <p:extLst>
      <p:ext uri="{BB962C8B-B14F-4D97-AF65-F5344CB8AC3E}">
        <p14:creationId xmlns:p14="http://schemas.microsoft.com/office/powerpoint/2010/main" val="233478276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B7531BA-C965-4DEE-9454-F282F20C468C}" type="datetimeFigureOut">
              <a:rPr lang="en-US" smtClean="0"/>
              <a:pPr/>
              <a:t>12/9/14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245613C-0199-4469-8748-FB65D2CD095D}" type="slidenum">
              <a:rPr lang="en-US" smtClean="0"/>
              <a:pPr/>
              <a:t>‹#›</a:t>
            </a:fld>
            <a:endParaRPr lang="en-US"/>
          </a:p>
        </p:txBody>
      </p:sp>
    </p:spTree>
    <p:extLst>
      <p:ext uri="{BB962C8B-B14F-4D97-AF65-F5344CB8AC3E}">
        <p14:creationId xmlns:p14="http://schemas.microsoft.com/office/powerpoint/2010/main" val="4229205131"/>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22.xml"/><Relationship Id="rId12" Type="http://schemas.openxmlformats.org/officeDocument/2006/relationships/slideLayout" Target="../slideLayouts/slideLayout23.xml"/><Relationship Id="rId13" Type="http://schemas.openxmlformats.org/officeDocument/2006/relationships/theme" Target="../theme/theme2.xml"/><Relationship Id="rId14" Type="http://schemas.openxmlformats.org/officeDocument/2006/relationships/image" Target="../media/image2.jpeg"/><Relationship Id="rId1" Type="http://schemas.openxmlformats.org/officeDocument/2006/relationships/slideLayout" Target="../slideLayouts/slideLayout12.xml"/><Relationship Id="rId2" Type="http://schemas.openxmlformats.org/officeDocument/2006/relationships/slideLayout" Target="../slideLayouts/slideLayout13.xml"/><Relationship Id="rId3" Type="http://schemas.openxmlformats.org/officeDocument/2006/relationships/slideLayout" Target="../slideLayouts/slideLayout14.xml"/><Relationship Id="rId4" Type="http://schemas.openxmlformats.org/officeDocument/2006/relationships/slideLayout" Target="../slideLayouts/slideLayout15.xml"/><Relationship Id="rId5" Type="http://schemas.openxmlformats.org/officeDocument/2006/relationships/slideLayout" Target="../slideLayouts/slideLayout16.xml"/><Relationship Id="rId6" Type="http://schemas.openxmlformats.org/officeDocument/2006/relationships/slideLayout" Target="../slideLayouts/slideLayout17.xml"/><Relationship Id="rId7" Type="http://schemas.openxmlformats.org/officeDocument/2006/relationships/slideLayout" Target="../slideLayouts/slideLayout18.xml"/><Relationship Id="rId8" Type="http://schemas.openxmlformats.org/officeDocument/2006/relationships/slideLayout" Target="../slideLayouts/slideLayout19.xml"/><Relationship Id="rId9" Type="http://schemas.openxmlformats.org/officeDocument/2006/relationships/slideLayout" Target="../slideLayouts/slideLayout20.xml"/><Relationship Id="rId10"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B7531BA-C965-4DEE-9454-F282F20C468C}" type="datetimeFigureOut">
              <a:rPr lang="en-US" smtClean="0"/>
              <a:pPr/>
              <a:t>12/9/14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245613C-0199-4469-8748-FB65D2CD095D}" type="slidenum">
              <a:rPr lang="en-US" smtClean="0"/>
              <a:pPr/>
              <a:t>‹#›</a:t>
            </a:fld>
            <a:endParaRPr lang="en-US"/>
          </a:p>
        </p:txBody>
      </p:sp>
    </p:spTree>
    <p:extLst>
      <p:ext uri="{BB962C8B-B14F-4D97-AF65-F5344CB8AC3E}">
        <p14:creationId xmlns:p14="http://schemas.microsoft.com/office/powerpoint/2010/main" val="167819349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Century Gothic"/>
          <a:ea typeface="+mj-ea"/>
          <a:cs typeface="Century Gothic"/>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Century Gothic"/>
          <a:ea typeface="+mn-ea"/>
          <a:cs typeface="Century Gothic"/>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Century Gothic"/>
          <a:ea typeface="+mn-ea"/>
          <a:cs typeface="Century Gothic"/>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Century Gothic"/>
          <a:ea typeface="+mn-ea"/>
          <a:cs typeface="Century Gothic"/>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Century Gothic"/>
          <a:ea typeface="+mn-ea"/>
          <a:cs typeface="Century Gothic"/>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Century Gothic"/>
          <a:ea typeface="+mn-ea"/>
          <a:cs typeface="Century Gothic"/>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4" cstate="print"/>
          <a:srcRect/>
          <a:stretch>
            <a:fillRect/>
          </a:stretch>
        </a:blipFill>
        <a:effectLst/>
      </p:bgPr>
    </p:bg>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bwMode="auto">
          <a:xfrm>
            <a:off x="2057400" y="685800"/>
            <a:ext cx="6858000" cy="8382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dirty="0" smtClean="0"/>
              <a:t>Your Topic Goes Here</a:t>
            </a:r>
          </a:p>
        </p:txBody>
      </p:sp>
      <p:sp>
        <p:nvSpPr>
          <p:cNvPr id="10243" name="Rectangle 3"/>
          <p:cNvSpPr>
            <a:spLocks noGrp="1" noChangeArrowheads="1"/>
          </p:cNvSpPr>
          <p:nvPr>
            <p:ph type="body" idx="1"/>
          </p:nvPr>
        </p:nvSpPr>
        <p:spPr bwMode="auto">
          <a:xfrm>
            <a:off x="2057400" y="1600200"/>
            <a:ext cx="6858000" cy="48006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dirty="0" smtClean="0"/>
              <a:t>Your Subtopics Go Here</a:t>
            </a: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xStyles>
    <p:titleStyle>
      <a:lvl1pPr algn="l" rtl="0" eaLnBrk="1" fontAlgn="base" hangingPunct="1">
        <a:spcBef>
          <a:spcPct val="0"/>
        </a:spcBef>
        <a:spcAft>
          <a:spcPct val="0"/>
        </a:spcAft>
        <a:defRPr sz="2800">
          <a:solidFill>
            <a:schemeClr val="bg2"/>
          </a:solidFill>
          <a:latin typeface="+mj-lt"/>
          <a:ea typeface="+mj-ea"/>
          <a:cs typeface="+mj-cs"/>
        </a:defRPr>
      </a:lvl1pPr>
      <a:lvl2pPr algn="l" rtl="0" eaLnBrk="1" fontAlgn="base" hangingPunct="1">
        <a:spcBef>
          <a:spcPct val="0"/>
        </a:spcBef>
        <a:spcAft>
          <a:spcPct val="0"/>
        </a:spcAft>
        <a:defRPr sz="2800">
          <a:solidFill>
            <a:srgbClr val="F6EBD4"/>
          </a:solidFill>
          <a:latin typeface="Georgia" pitchFamily="18" charset="0"/>
        </a:defRPr>
      </a:lvl2pPr>
      <a:lvl3pPr algn="l" rtl="0" eaLnBrk="1" fontAlgn="base" hangingPunct="1">
        <a:spcBef>
          <a:spcPct val="0"/>
        </a:spcBef>
        <a:spcAft>
          <a:spcPct val="0"/>
        </a:spcAft>
        <a:defRPr sz="2800">
          <a:solidFill>
            <a:srgbClr val="F6EBD4"/>
          </a:solidFill>
          <a:latin typeface="Georgia" pitchFamily="18" charset="0"/>
        </a:defRPr>
      </a:lvl3pPr>
      <a:lvl4pPr algn="l" rtl="0" eaLnBrk="1" fontAlgn="base" hangingPunct="1">
        <a:spcBef>
          <a:spcPct val="0"/>
        </a:spcBef>
        <a:spcAft>
          <a:spcPct val="0"/>
        </a:spcAft>
        <a:defRPr sz="2800">
          <a:solidFill>
            <a:srgbClr val="F6EBD4"/>
          </a:solidFill>
          <a:latin typeface="Georgia" pitchFamily="18" charset="0"/>
        </a:defRPr>
      </a:lvl4pPr>
      <a:lvl5pPr algn="l" rtl="0" eaLnBrk="1" fontAlgn="base" hangingPunct="1">
        <a:spcBef>
          <a:spcPct val="0"/>
        </a:spcBef>
        <a:spcAft>
          <a:spcPct val="0"/>
        </a:spcAft>
        <a:defRPr sz="2800">
          <a:solidFill>
            <a:srgbClr val="F6EBD4"/>
          </a:solidFill>
          <a:latin typeface="Georgia" pitchFamily="18" charset="0"/>
        </a:defRPr>
      </a:lvl5pPr>
      <a:lvl6pPr marL="457200" algn="l" rtl="0" eaLnBrk="1" fontAlgn="base" hangingPunct="1">
        <a:spcBef>
          <a:spcPct val="0"/>
        </a:spcBef>
        <a:spcAft>
          <a:spcPct val="0"/>
        </a:spcAft>
        <a:defRPr sz="2800">
          <a:solidFill>
            <a:srgbClr val="F6EBD4"/>
          </a:solidFill>
          <a:latin typeface="Georgia" pitchFamily="18" charset="0"/>
        </a:defRPr>
      </a:lvl6pPr>
      <a:lvl7pPr marL="914400" algn="l" rtl="0" eaLnBrk="1" fontAlgn="base" hangingPunct="1">
        <a:spcBef>
          <a:spcPct val="0"/>
        </a:spcBef>
        <a:spcAft>
          <a:spcPct val="0"/>
        </a:spcAft>
        <a:defRPr sz="2800">
          <a:solidFill>
            <a:srgbClr val="F6EBD4"/>
          </a:solidFill>
          <a:latin typeface="Georgia" pitchFamily="18" charset="0"/>
        </a:defRPr>
      </a:lvl7pPr>
      <a:lvl8pPr marL="1371600" algn="l" rtl="0" eaLnBrk="1" fontAlgn="base" hangingPunct="1">
        <a:spcBef>
          <a:spcPct val="0"/>
        </a:spcBef>
        <a:spcAft>
          <a:spcPct val="0"/>
        </a:spcAft>
        <a:defRPr sz="2800">
          <a:solidFill>
            <a:srgbClr val="F6EBD4"/>
          </a:solidFill>
          <a:latin typeface="Georgia" pitchFamily="18" charset="0"/>
        </a:defRPr>
      </a:lvl8pPr>
      <a:lvl9pPr marL="1828800" algn="l" rtl="0" eaLnBrk="1" fontAlgn="base" hangingPunct="1">
        <a:spcBef>
          <a:spcPct val="0"/>
        </a:spcBef>
        <a:spcAft>
          <a:spcPct val="0"/>
        </a:spcAft>
        <a:defRPr sz="2800">
          <a:solidFill>
            <a:srgbClr val="F6EBD4"/>
          </a:solidFill>
          <a:latin typeface="Georgia" pitchFamily="18" charset="0"/>
        </a:defRPr>
      </a:lvl9pPr>
    </p:titleStyle>
    <p:bodyStyle>
      <a:lvl1pPr marL="342900" indent="-342900" algn="l" rtl="0" eaLnBrk="1" fontAlgn="base" hangingPunct="1">
        <a:spcBef>
          <a:spcPct val="20000"/>
        </a:spcBef>
        <a:spcAft>
          <a:spcPct val="0"/>
        </a:spcAft>
        <a:buChar char="•"/>
        <a:defRPr>
          <a:solidFill>
            <a:schemeClr val="bg2">
              <a:lumMod val="90000"/>
            </a:schemeClr>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Arial" charset="0"/>
        </a:defRPr>
      </a:lvl2pPr>
      <a:lvl3pPr marL="1143000" indent="-228600" algn="l" rtl="0" eaLnBrk="1" fontAlgn="base" hangingPunct="1">
        <a:spcBef>
          <a:spcPct val="20000"/>
        </a:spcBef>
        <a:spcAft>
          <a:spcPct val="0"/>
        </a:spcAft>
        <a:buChar char="•"/>
        <a:defRPr sz="2400">
          <a:solidFill>
            <a:schemeClr val="tx1"/>
          </a:solidFill>
          <a:latin typeface="Arial" charset="0"/>
        </a:defRPr>
      </a:lvl3pPr>
      <a:lvl4pPr marL="1600200" indent="-228600" algn="l" rtl="0" eaLnBrk="1" fontAlgn="base" hangingPunct="1">
        <a:spcBef>
          <a:spcPct val="20000"/>
        </a:spcBef>
        <a:spcAft>
          <a:spcPct val="0"/>
        </a:spcAft>
        <a:buChar char="–"/>
        <a:defRPr sz="2000">
          <a:solidFill>
            <a:schemeClr val="tx1"/>
          </a:solidFill>
          <a:latin typeface="Arial" charset="0"/>
        </a:defRPr>
      </a:lvl4pPr>
      <a:lvl5pPr marL="2057400" indent="-228600" algn="l" rtl="0" eaLnBrk="1" fontAlgn="base" hangingPunct="1">
        <a:spcBef>
          <a:spcPct val="20000"/>
        </a:spcBef>
        <a:spcAft>
          <a:spcPct val="0"/>
        </a:spcAft>
        <a:buChar char="»"/>
        <a:defRPr sz="2000">
          <a:solidFill>
            <a:schemeClr val="tx1"/>
          </a:solidFill>
          <a:latin typeface="Arial" charset="0"/>
        </a:defRPr>
      </a:lvl5pPr>
      <a:lvl6pPr marL="2514600" indent="-228600" algn="l" rtl="0" eaLnBrk="1" fontAlgn="base" hangingPunct="1">
        <a:spcBef>
          <a:spcPct val="20000"/>
        </a:spcBef>
        <a:spcAft>
          <a:spcPct val="0"/>
        </a:spcAft>
        <a:buChar char="»"/>
        <a:defRPr sz="2000">
          <a:solidFill>
            <a:schemeClr val="tx1"/>
          </a:solidFill>
          <a:latin typeface="Arial" charset="0"/>
        </a:defRPr>
      </a:lvl6pPr>
      <a:lvl7pPr marL="2971800" indent="-228600" algn="l" rtl="0" eaLnBrk="1" fontAlgn="base" hangingPunct="1">
        <a:spcBef>
          <a:spcPct val="20000"/>
        </a:spcBef>
        <a:spcAft>
          <a:spcPct val="0"/>
        </a:spcAft>
        <a:buChar char="»"/>
        <a:defRPr sz="2000">
          <a:solidFill>
            <a:schemeClr val="tx1"/>
          </a:solidFill>
          <a:latin typeface="Arial" charset="0"/>
        </a:defRPr>
      </a:lvl7pPr>
      <a:lvl8pPr marL="3429000" indent="-228600" algn="l" rtl="0" eaLnBrk="1" fontAlgn="base" hangingPunct="1">
        <a:spcBef>
          <a:spcPct val="20000"/>
        </a:spcBef>
        <a:spcAft>
          <a:spcPct val="0"/>
        </a:spcAft>
        <a:buChar char="»"/>
        <a:defRPr sz="2000">
          <a:solidFill>
            <a:schemeClr val="tx1"/>
          </a:solidFill>
          <a:latin typeface="Arial" charset="0"/>
        </a:defRPr>
      </a:lvl8pPr>
      <a:lvl9pPr marL="3886200" indent="-228600" algn="l" rtl="0" eaLnBrk="1" fontAlgn="base" hangingPunct="1">
        <a:spcBef>
          <a:spcPct val="20000"/>
        </a:spcBef>
        <a:spcAft>
          <a:spcPct val="0"/>
        </a:spcAft>
        <a:buChar char="»"/>
        <a:defRPr sz="2000">
          <a:solidFill>
            <a:schemeClr val="tx1"/>
          </a:solidFill>
          <a:latin typeface="Arial"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png"/><Relationship Id="rId3" Type="http://schemas.openxmlformats.org/officeDocument/2006/relationships/image" Target="../media/image6.jpeg"/></Relationships>
</file>

<file path=ppt/slides/_rels/slide10.xml.rels><?xml version="1.0" encoding="UTF-8" standalone="yes"?>
<Relationships xmlns="http://schemas.openxmlformats.org/package/2006/relationships"><Relationship Id="rId3" Type="http://schemas.openxmlformats.org/officeDocument/2006/relationships/image" Target="../media/image18.png"/><Relationship Id="rId4" Type="http://schemas.openxmlformats.org/officeDocument/2006/relationships/image" Target="../media/image19.png"/><Relationship Id="rId5" Type="http://schemas.openxmlformats.org/officeDocument/2006/relationships/image" Target="../media/image20.png"/><Relationship Id="rId6" Type="http://schemas.openxmlformats.org/officeDocument/2006/relationships/image" Target="../media/image21.png"/><Relationship Id="rId1" Type="http://schemas.openxmlformats.org/officeDocument/2006/relationships/slideLayout" Target="../slideLayouts/slideLayout2.xml"/><Relationship Id="rId2" Type="http://schemas.openxmlformats.org/officeDocument/2006/relationships/image" Target="../media/image17.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 Id="rId3" Type="http://schemas.openxmlformats.org/officeDocument/2006/relationships/image" Target="../media/image22.jpe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23.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24.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25.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26.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7.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png"/><Relationship Id="rId3" Type="http://schemas.openxmlformats.org/officeDocument/2006/relationships/image" Target="../media/image8.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9.png"/><Relationship Id="rId4" Type="http://schemas.openxmlformats.org/officeDocument/2006/relationships/image" Target="../media/image30.png"/><Relationship Id="rId5" Type="http://schemas.openxmlformats.org/officeDocument/2006/relationships/image" Target="../media/image31.png"/><Relationship Id="rId1" Type="http://schemas.openxmlformats.org/officeDocument/2006/relationships/slideLayout" Target="../slideLayouts/slideLayout2.xml"/><Relationship Id="rId2" Type="http://schemas.openxmlformats.org/officeDocument/2006/relationships/image" Target="../media/image28.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2.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0.jpeg"/><Relationship Id="rId4" Type="http://schemas.openxmlformats.org/officeDocument/2006/relationships/image" Target="../media/image11.jpeg"/><Relationship Id="rId1" Type="http://schemas.openxmlformats.org/officeDocument/2006/relationships/slideLayout" Target="../slideLayouts/slideLayout2.xml"/><Relationship Id="rId2" Type="http://schemas.openxmlformats.org/officeDocument/2006/relationships/image" Target="../media/image9.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2.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3.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4.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5.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990600"/>
            <a:ext cx="9144000" cy="76200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TextBox 4"/>
          <p:cNvSpPr txBox="1"/>
          <p:nvPr/>
        </p:nvSpPr>
        <p:spPr>
          <a:xfrm>
            <a:off x="6477000" y="2971800"/>
            <a:ext cx="2438400" cy="1754327"/>
          </a:xfrm>
          <a:prstGeom prst="rect">
            <a:avLst/>
          </a:prstGeom>
          <a:noFill/>
        </p:spPr>
        <p:txBody>
          <a:bodyPr wrap="square" rtlCol="0">
            <a:spAutoFit/>
          </a:bodyPr>
          <a:lstStyle/>
          <a:p>
            <a:r>
              <a:rPr lang="en-US" dirty="0" smtClean="0">
                <a:solidFill>
                  <a:srgbClr val="4F81BD"/>
                </a:solidFill>
                <a:latin typeface="Century Gothic"/>
                <a:cs typeface="Century Gothic"/>
              </a:rPr>
              <a:t>Melissa </a:t>
            </a:r>
            <a:r>
              <a:rPr lang="en-US" dirty="0" err="1" smtClean="0">
                <a:solidFill>
                  <a:srgbClr val="4F81BD"/>
                </a:solidFill>
                <a:latin typeface="Century Gothic"/>
                <a:cs typeface="Century Gothic"/>
              </a:rPr>
              <a:t>Boteach</a:t>
            </a:r>
            <a:r>
              <a:rPr lang="en-US" dirty="0" smtClean="0">
                <a:solidFill>
                  <a:srgbClr val="4F81BD"/>
                </a:solidFill>
                <a:latin typeface="Century Gothic"/>
                <a:cs typeface="Century Gothic"/>
              </a:rPr>
              <a:t> </a:t>
            </a:r>
          </a:p>
          <a:p>
            <a:endParaRPr lang="en-US" dirty="0" smtClean="0">
              <a:solidFill>
                <a:srgbClr val="4F81BD"/>
              </a:solidFill>
              <a:latin typeface="Century Gothic"/>
              <a:cs typeface="Century Gothic"/>
            </a:endParaRPr>
          </a:p>
          <a:p>
            <a:r>
              <a:rPr lang="en-US" dirty="0" smtClean="0">
                <a:solidFill>
                  <a:srgbClr val="4F81BD"/>
                </a:solidFill>
                <a:latin typeface="Century Gothic"/>
                <a:cs typeface="Century Gothic"/>
              </a:rPr>
              <a:t>Vice President,</a:t>
            </a:r>
            <a:endParaRPr lang="en-US" dirty="0" smtClean="0">
              <a:solidFill>
                <a:srgbClr val="4F81BD"/>
              </a:solidFill>
              <a:latin typeface="Century Gothic"/>
              <a:cs typeface="Century Gothic"/>
            </a:endParaRPr>
          </a:p>
          <a:p>
            <a:r>
              <a:rPr lang="en-US" dirty="0" smtClean="0">
                <a:solidFill>
                  <a:srgbClr val="4F81BD"/>
                </a:solidFill>
                <a:latin typeface="Century Gothic"/>
                <a:cs typeface="Century Gothic"/>
              </a:rPr>
              <a:t>Poverty to Prosperity Program</a:t>
            </a:r>
          </a:p>
          <a:p>
            <a:endParaRPr lang="en-US" dirty="0">
              <a:solidFill>
                <a:srgbClr val="4F81BD"/>
              </a:solidFill>
              <a:latin typeface="Century Gothic"/>
              <a:cs typeface="Century Gothic"/>
            </a:endParaRPr>
          </a:p>
        </p:txBody>
      </p:sp>
      <p:pic>
        <p:nvPicPr>
          <p:cNvPr id="3074" name="Picture 2" descr="CAP Logo"/>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5715000"/>
            <a:ext cx="4086225" cy="931636"/>
          </a:xfrm>
          <a:prstGeom prst="rect">
            <a:avLst/>
          </a:prstGeom>
          <a:noFill/>
          <a:extLst>
            <a:ext uri="{909E8E84-426E-40dd-AFC4-6F175D3DCCD1}">
              <a14:hiddenFill xmlns:a14="http://schemas.microsoft.com/office/drawing/2010/main">
                <a:solidFill>
                  <a:srgbClr val="FFFFFF"/>
                </a:solidFill>
              </a14:hiddenFill>
            </a:ext>
          </a:extLst>
        </p:spPr>
      </p:pic>
      <p:sp>
        <p:nvSpPr>
          <p:cNvPr id="10" name="TextBox 9"/>
          <p:cNvSpPr txBox="1"/>
          <p:nvPr/>
        </p:nvSpPr>
        <p:spPr>
          <a:xfrm>
            <a:off x="5257800" y="5867400"/>
            <a:ext cx="3429000" cy="646331"/>
          </a:xfrm>
          <a:prstGeom prst="rect">
            <a:avLst/>
          </a:prstGeom>
          <a:noFill/>
        </p:spPr>
        <p:txBody>
          <a:bodyPr wrap="square" rtlCol="0">
            <a:spAutoFit/>
          </a:bodyPr>
          <a:lstStyle/>
          <a:p>
            <a:pPr algn="ctr"/>
            <a:r>
              <a:rPr lang="en-US" sz="1200" dirty="0" smtClean="0">
                <a:solidFill>
                  <a:srgbClr val="4F81BD"/>
                </a:solidFill>
                <a:latin typeface="Century Gothic"/>
                <a:cs typeface="Century Gothic"/>
              </a:rPr>
              <a:t>Moving Beyond Work </a:t>
            </a:r>
            <a:r>
              <a:rPr lang="en-US" sz="1200" dirty="0" smtClean="0">
                <a:solidFill>
                  <a:srgbClr val="4F81BD"/>
                </a:solidFill>
                <a:latin typeface="Century Gothic"/>
                <a:cs typeface="Century Gothic"/>
              </a:rPr>
              <a:t>First Conference</a:t>
            </a:r>
            <a:endParaRPr lang="en-US" sz="1200" dirty="0" smtClean="0">
              <a:solidFill>
                <a:srgbClr val="4F81BD"/>
              </a:solidFill>
              <a:latin typeface="Century Gothic"/>
              <a:cs typeface="Century Gothic"/>
            </a:endParaRPr>
          </a:p>
          <a:p>
            <a:pPr algn="ctr"/>
            <a:r>
              <a:rPr lang="en-US" sz="1200" dirty="0" smtClean="0">
                <a:solidFill>
                  <a:srgbClr val="4F81BD"/>
                </a:solidFill>
                <a:latin typeface="Century Gothic"/>
                <a:cs typeface="Century Gothic"/>
              </a:rPr>
              <a:t>Washington, DC</a:t>
            </a:r>
          </a:p>
          <a:p>
            <a:pPr algn="ctr"/>
            <a:r>
              <a:rPr lang="en-US" sz="1200" dirty="0" smtClean="0">
                <a:solidFill>
                  <a:srgbClr val="4F81BD"/>
                </a:solidFill>
                <a:latin typeface="Century Gothic"/>
                <a:cs typeface="Century Gothic"/>
              </a:rPr>
              <a:t>December 10, 2014</a:t>
            </a:r>
          </a:p>
        </p:txBody>
      </p:sp>
      <p:pic>
        <p:nvPicPr>
          <p:cNvPr id="8" name="Picture 4" descr="http://www.stanthonysf.org/blog/wp-content/uploads/2014/04/Poverty-END-Poverty-Now.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 y="1981200"/>
            <a:ext cx="5943600" cy="3308433"/>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ctrTitle"/>
          </p:nvPr>
        </p:nvSpPr>
        <p:spPr>
          <a:xfrm>
            <a:off x="228600" y="152400"/>
            <a:ext cx="8763000" cy="1524000"/>
          </a:xfrm>
        </p:spPr>
        <p:txBody>
          <a:bodyPr>
            <a:noAutofit/>
          </a:bodyPr>
          <a:lstStyle/>
          <a:p>
            <a:pPr algn="l"/>
            <a:r>
              <a:rPr lang="en-US" sz="4800" dirty="0" smtClean="0">
                <a:solidFill>
                  <a:schemeClr val="accent1"/>
                </a:solidFill>
                <a:latin typeface="Century Gothic"/>
                <a:cs typeface="Century Gothic"/>
              </a:rPr>
              <a:t>Moving Beyond Work </a:t>
            </a:r>
            <a:r>
              <a:rPr lang="en-US" sz="4800" dirty="0" smtClean="0">
                <a:solidFill>
                  <a:schemeClr val="accent1"/>
                </a:solidFill>
                <a:latin typeface="Century Gothic"/>
                <a:cs typeface="Century Gothic"/>
              </a:rPr>
              <a:t>First</a:t>
            </a:r>
            <a:r>
              <a:rPr lang="en-US" sz="4800" dirty="0" smtClean="0">
                <a:solidFill>
                  <a:srgbClr val="3B9FF1"/>
                </a:solidFill>
                <a:latin typeface="Century Gothic"/>
                <a:cs typeface="Century Gothic"/>
              </a:rPr>
              <a:t/>
            </a:r>
            <a:br>
              <a:rPr lang="en-US" sz="4800" dirty="0" smtClean="0">
                <a:solidFill>
                  <a:srgbClr val="3B9FF1"/>
                </a:solidFill>
                <a:latin typeface="Century Gothic"/>
                <a:cs typeface="Century Gothic"/>
              </a:rPr>
            </a:br>
            <a:r>
              <a:rPr lang="en-US" sz="4800" b="1" i="1" dirty="0" smtClean="0">
                <a:solidFill>
                  <a:srgbClr val="FFFF00"/>
                </a:solidFill>
                <a:latin typeface="Century Gothic"/>
                <a:cs typeface="Century Gothic"/>
              </a:rPr>
              <a:t>Getting the Message Right</a:t>
            </a:r>
            <a:endParaRPr lang="en-US" sz="4800" b="1" i="1" dirty="0">
              <a:solidFill>
                <a:srgbClr val="FFFF00"/>
              </a:solidFill>
              <a:latin typeface="Century Gothic"/>
              <a:cs typeface="Century Gothic"/>
            </a:endParaRPr>
          </a:p>
        </p:txBody>
      </p:sp>
    </p:spTree>
    <p:extLst>
      <p:ext uri="{BB962C8B-B14F-4D97-AF65-F5344CB8AC3E}">
        <p14:creationId xmlns:p14="http://schemas.microsoft.com/office/powerpoint/2010/main" val="4105747134"/>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143000"/>
          </a:xfrm>
        </p:spPr>
        <p:txBody>
          <a:bodyPr>
            <a:noAutofit/>
          </a:bodyPr>
          <a:lstStyle/>
          <a:p>
            <a:pPr marL="0" indent="0" algn="l"/>
            <a:r>
              <a:rPr lang="en-US" sz="3600" dirty="0" smtClean="0">
                <a:solidFill>
                  <a:srgbClr val="4F81BD"/>
                </a:solidFill>
              </a:rPr>
              <a:t>2. </a:t>
            </a:r>
            <a:r>
              <a:rPr lang="en-US" sz="3600" dirty="0">
                <a:solidFill>
                  <a:srgbClr val="4F81BD"/>
                </a:solidFill>
              </a:rPr>
              <a:t>Policymakers </a:t>
            </a:r>
            <a:r>
              <a:rPr lang="en-US" sz="3600" dirty="0" smtClean="0">
                <a:solidFill>
                  <a:srgbClr val="4F81BD"/>
                </a:solidFill>
              </a:rPr>
              <a:t>are talking about it and building agendas around it</a:t>
            </a:r>
            <a:endParaRPr lang="en-US" sz="3600" dirty="0">
              <a:solidFill>
                <a:srgbClr val="4F81BD"/>
              </a:solidFill>
            </a:endParaRPr>
          </a:p>
        </p:txBody>
      </p:sp>
      <p:sp>
        <p:nvSpPr>
          <p:cNvPr id="3" name="Content Placeholder 2"/>
          <p:cNvSpPr>
            <a:spLocks noGrp="1"/>
          </p:cNvSpPr>
          <p:nvPr>
            <p:ph idx="1"/>
          </p:nvPr>
        </p:nvSpPr>
        <p:spPr>
          <a:xfrm>
            <a:off x="457200" y="1295400"/>
            <a:ext cx="8229600" cy="4830763"/>
          </a:xfrm>
        </p:spPr>
        <p:txBody>
          <a:bodyPr/>
          <a:lstStyle/>
          <a:p>
            <a:pPr marL="457200" lvl="1" indent="0">
              <a:buNone/>
            </a:pPr>
            <a:endParaRPr lang="en-US" dirty="0" smtClean="0"/>
          </a:p>
        </p:txBody>
      </p:sp>
      <p:pic>
        <p:nvPicPr>
          <p:cNvPr id="4" name="Picture 3"/>
          <p:cNvPicPr>
            <a:picLocks noChangeAspect="1"/>
          </p:cNvPicPr>
          <p:nvPr/>
        </p:nvPicPr>
        <p:blipFill>
          <a:blip r:embed="rId2"/>
          <a:stretch>
            <a:fillRect/>
          </a:stretch>
        </p:blipFill>
        <p:spPr>
          <a:xfrm>
            <a:off x="3429000" y="2971800"/>
            <a:ext cx="2743200" cy="1825475"/>
          </a:xfrm>
          <a:prstGeom prst="rect">
            <a:avLst/>
          </a:prstGeom>
        </p:spPr>
      </p:pic>
      <p:pic>
        <p:nvPicPr>
          <p:cNvPr id="5" name="Picture 4"/>
          <p:cNvPicPr>
            <a:picLocks noChangeAspect="1"/>
          </p:cNvPicPr>
          <p:nvPr/>
        </p:nvPicPr>
        <p:blipFill>
          <a:blip r:embed="rId3"/>
          <a:stretch>
            <a:fillRect/>
          </a:stretch>
        </p:blipFill>
        <p:spPr>
          <a:xfrm>
            <a:off x="1524000" y="2305050"/>
            <a:ext cx="6400800" cy="520700"/>
          </a:xfrm>
          <a:prstGeom prst="rect">
            <a:avLst/>
          </a:prstGeom>
        </p:spPr>
      </p:pic>
      <p:pic>
        <p:nvPicPr>
          <p:cNvPr id="6" name="Picture 5"/>
          <p:cNvPicPr>
            <a:picLocks noChangeAspect="1"/>
          </p:cNvPicPr>
          <p:nvPr/>
        </p:nvPicPr>
        <p:blipFill>
          <a:blip r:embed="rId4"/>
          <a:stretch>
            <a:fillRect/>
          </a:stretch>
        </p:blipFill>
        <p:spPr>
          <a:xfrm>
            <a:off x="3657600" y="1600200"/>
            <a:ext cx="1526013" cy="749300"/>
          </a:xfrm>
          <a:prstGeom prst="rect">
            <a:avLst/>
          </a:prstGeom>
        </p:spPr>
      </p:pic>
      <p:pic>
        <p:nvPicPr>
          <p:cNvPr id="7" name="Picture 6"/>
          <p:cNvPicPr>
            <a:picLocks noChangeAspect="1"/>
          </p:cNvPicPr>
          <p:nvPr/>
        </p:nvPicPr>
        <p:blipFill>
          <a:blip r:embed="rId5"/>
          <a:stretch>
            <a:fillRect/>
          </a:stretch>
        </p:blipFill>
        <p:spPr>
          <a:xfrm>
            <a:off x="2743200" y="4953000"/>
            <a:ext cx="5076383" cy="1181100"/>
          </a:xfrm>
          <a:prstGeom prst="rect">
            <a:avLst/>
          </a:prstGeom>
        </p:spPr>
      </p:pic>
      <p:pic>
        <p:nvPicPr>
          <p:cNvPr id="8" name="Picture 7"/>
          <p:cNvPicPr>
            <a:picLocks noChangeAspect="1"/>
          </p:cNvPicPr>
          <p:nvPr/>
        </p:nvPicPr>
        <p:blipFill>
          <a:blip r:embed="rId6"/>
          <a:stretch>
            <a:fillRect/>
          </a:stretch>
        </p:blipFill>
        <p:spPr>
          <a:xfrm>
            <a:off x="533400" y="4572000"/>
            <a:ext cx="2209800" cy="1657350"/>
          </a:xfrm>
          <a:prstGeom prst="rect">
            <a:avLst/>
          </a:prstGeom>
        </p:spPr>
      </p:pic>
    </p:spTree>
    <p:extLst>
      <p:ext uri="{BB962C8B-B14F-4D97-AF65-F5344CB8AC3E}">
        <p14:creationId xmlns:p14="http://schemas.microsoft.com/office/powerpoint/2010/main" val="66167482"/>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00200"/>
            <a:ext cx="4800600" cy="4525963"/>
          </a:xfrm>
        </p:spPr>
        <p:txBody>
          <a:bodyPr>
            <a:normAutofit lnSpcReduction="10000"/>
          </a:bodyPr>
          <a:lstStyle/>
          <a:p>
            <a:pPr marL="0" indent="0">
              <a:buNone/>
            </a:pPr>
            <a:r>
              <a:rPr lang="en-US" dirty="0" smtClean="0"/>
              <a:t>Our public opinion poll:</a:t>
            </a:r>
          </a:p>
          <a:p>
            <a:r>
              <a:rPr lang="en-US" sz="3000" dirty="0" smtClean="0"/>
              <a:t>Fielded in November 2013</a:t>
            </a:r>
          </a:p>
          <a:p>
            <a:r>
              <a:rPr lang="en-US" sz="3000" dirty="0" smtClean="0"/>
              <a:t>National survey of 1,000 adults</a:t>
            </a:r>
          </a:p>
          <a:p>
            <a:r>
              <a:rPr lang="en-US" sz="3000" dirty="0" smtClean="0"/>
              <a:t>Oversamples of 3 critical constituencies: African Americans, Hispanics, and </a:t>
            </a:r>
            <a:r>
              <a:rPr lang="en-US" sz="3000" dirty="0" err="1" smtClean="0"/>
              <a:t>Millenials</a:t>
            </a:r>
            <a:r>
              <a:rPr lang="en-US" sz="3000" dirty="0" smtClean="0"/>
              <a:t> (18-34)</a:t>
            </a:r>
            <a:endParaRPr lang="en-US" sz="3000" dirty="0"/>
          </a:p>
        </p:txBody>
      </p:sp>
      <p:pic>
        <p:nvPicPr>
          <p:cNvPr id="1026" name="Picture 2" descr="50 Years After LBJ’s War on Poverty"/>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410200" y="1752600"/>
            <a:ext cx="3276600" cy="4084830"/>
          </a:xfrm>
          <a:prstGeom prst="rect">
            <a:avLst/>
          </a:prstGeom>
          <a:noFill/>
          <a:extLst>
            <a:ext uri="{909E8E84-426E-40dd-AFC4-6F175D3DCCD1}">
              <a14:hiddenFill xmlns:a14="http://schemas.microsoft.com/office/drawing/2010/main">
                <a:solidFill>
                  <a:srgbClr val="FFFFFF"/>
                </a:solidFill>
              </a14:hiddenFill>
            </a:ext>
          </a:extLst>
        </p:spPr>
      </p:pic>
      <p:sp>
        <p:nvSpPr>
          <p:cNvPr id="6" name="Title 1"/>
          <p:cNvSpPr txBox="1">
            <a:spLocks/>
          </p:cNvSpPr>
          <p:nvPr/>
        </p:nvSpPr>
        <p:spPr>
          <a:xfrm>
            <a:off x="457200" y="152400"/>
            <a:ext cx="8229600" cy="1143000"/>
          </a:xfrm>
          <a:prstGeom prst="rect">
            <a:avLst/>
          </a:prstGeom>
        </p:spPr>
        <p:txBody>
          <a:bodyPr vert="horz" lIns="91440" tIns="45720" rIns="91440" bIns="45720" rtlCol="0" anchor="ctr">
            <a:normAutofit fontScale="92500" lnSpcReduction="20000"/>
          </a:bodyPr>
          <a:lstStyle>
            <a:lvl1pPr algn="ctr" defTabSz="914400" rtl="0" eaLnBrk="1" latinLnBrk="0" hangingPunct="1">
              <a:spcBef>
                <a:spcPct val="0"/>
              </a:spcBef>
              <a:buNone/>
              <a:defRPr sz="4400" kern="1200">
                <a:solidFill>
                  <a:schemeClr val="tx1"/>
                </a:solidFill>
                <a:latin typeface="Arial" panose="020B0604020202020204" pitchFamily="34" charset="0"/>
                <a:ea typeface="+mj-ea"/>
                <a:cs typeface="Arial" panose="020B0604020202020204" pitchFamily="34" charset="0"/>
              </a:defRPr>
            </a:lvl1pPr>
          </a:lstStyle>
          <a:p>
            <a:pPr algn="l"/>
            <a:r>
              <a:rPr lang="en-US" dirty="0" smtClean="0">
                <a:solidFill>
                  <a:srgbClr val="4F81BD"/>
                </a:solidFill>
                <a:latin typeface="Century Gothic"/>
                <a:cs typeface="Century Gothic"/>
              </a:rPr>
              <a:t>3. The public is ready for policy change</a:t>
            </a:r>
            <a:endParaRPr lang="en-US" dirty="0">
              <a:solidFill>
                <a:srgbClr val="4F81BD"/>
              </a:solidFill>
              <a:latin typeface="Century Gothic"/>
              <a:cs typeface="Century Gothic"/>
            </a:endParaRPr>
          </a:p>
        </p:txBody>
      </p:sp>
    </p:spTree>
    <p:extLst>
      <p:ext uri="{BB962C8B-B14F-4D97-AF65-F5344CB8AC3E}">
        <p14:creationId xmlns:p14="http://schemas.microsoft.com/office/powerpoint/2010/main" val="3027186672"/>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274637"/>
            <a:ext cx="3429000" cy="1249363"/>
          </a:xfrm>
        </p:spPr>
        <p:txBody>
          <a:bodyPr>
            <a:noAutofit/>
          </a:bodyPr>
          <a:lstStyle/>
          <a:p>
            <a:pPr algn="l"/>
            <a:r>
              <a:rPr lang="en-US" sz="2800" dirty="0" smtClean="0">
                <a:solidFill>
                  <a:srgbClr val="4F81BD"/>
                </a:solidFill>
              </a:rPr>
              <a:t>Many Americans are Still on the Brink</a:t>
            </a:r>
            <a:endParaRPr lang="en-US" sz="2800" dirty="0">
              <a:solidFill>
                <a:srgbClr val="4F81BD"/>
              </a:solidFill>
            </a:endParaRPr>
          </a:p>
        </p:txBody>
      </p:sp>
      <p:pic>
        <p:nvPicPr>
          <p:cNvPr id="4" name="Picture 3"/>
          <p:cNvPicPr>
            <a:picLocks noChangeAspect="1" noChangeArrowheads="1"/>
          </p:cNvPicPr>
          <p:nvPr/>
        </p:nvPicPr>
        <p:blipFill rotWithShape="1">
          <a:blip r:embed="rId3" cstate="print"/>
          <a:srcRect t="7397"/>
          <a:stretch/>
        </p:blipFill>
        <p:spPr bwMode="auto">
          <a:xfrm>
            <a:off x="4524375" y="479232"/>
            <a:ext cx="4238625" cy="6226368"/>
          </a:xfrm>
          <a:prstGeom prst="rect">
            <a:avLst/>
          </a:prstGeom>
          <a:noFill/>
          <a:ln w="9525">
            <a:noFill/>
            <a:miter lim="800000"/>
            <a:headEnd/>
            <a:tailEnd/>
          </a:ln>
        </p:spPr>
      </p:pic>
      <p:sp>
        <p:nvSpPr>
          <p:cNvPr id="5" name="TextBox 4"/>
          <p:cNvSpPr txBox="1"/>
          <p:nvPr/>
        </p:nvSpPr>
        <p:spPr>
          <a:xfrm>
            <a:off x="457200" y="1828800"/>
            <a:ext cx="3352800" cy="4093428"/>
          </a:xfrm>
          <a:prstGeom prst="rect">
            <a:avLst/>
          </a:prstGeom>
          <a:noFill/>
        </p:spPr>
        <p:txBody>
          <a:bodyPr wrap="square" rtlCol="0">
            <a:spAutoFit/>
          </a:bodyPr>
          <a:lstStyle/>
          <a:p>
            <a:pPr marL="285750" indent="-285750">
              <a:buFont typeface="Arial" panose="020B0604020202020204" pitchFamily="34" charset="0"/>
              <a:buChar char="•"/>
            </a:pPr>
            <a:r>
              <a:rPr lang="en-US" sz="2000" b="1" dirty="0" smtClean="0">
                <a:latin typeface="Century Gothic"/>
                <a:cs typeface="Century Gothic"/>
              </a:rPr>
              <a:t>61% of American’s say their family’s income is falling behind </a:t>
            </a:r>
            <a:r>
              <a:rPr lang="en-US" sz="2000" dirty="0" smtClean="0">
                <a:latin typeface="Century Gothic"/>
                <a:cs typeface="Century Gothic"/>
              </a:rPr>
              <a:t>the cost of living; only 8% felt they are getting ahead; 29% are staying even</a:t>
            </a:r>
          </a:p>
          <a:p>
            <a:pPr marL="285750" indent="-285750">
              <a:buFont typeface="Arial" panose="020B0604020202020204" pitchFamily="34" charset="0"/>
              <a:buChar char="•"/>
            </a:pPr>
            <a:r>
              <a:rPr lang="en-US" sz="2000" dirty="0" smtClean="0">
                <a:latin typeface="Century Gothic"/>
                <a:cs typeface="Century Gothic"/>
              </a:rPr>
              <a:t>25-34% of Americans report serious problems falling behind in rent, mortgage, or utilities payments, food, healthcare.</a:t>
            </a:r>
            <a:endParaRPr lang="en-US" sz="2000" dirty="0">
              <a:latin typeface="Century Gothic"/>
              <a:cs typeface="Century Gothic"/>
            </a:endParaRPr>
          </a:p>
        </p:txBody>
      </p:sp>
    </p:spTree>
    <p:extLst>
      <p:ext uri="{BB962C8B-B14F-4D97-AF65-F5344CB8AC3E}">
        <p14:creationId xmlns:p14="http://schemas.microsoft.com/office/powerpoint/2010/main" val="2327981532"/>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609600"/>
            <a:ext cx="3962400" cy="1143000"/>
          </a:xfrm>
        </p:spPr>
        <p:txBody>
          <a:bodyPr>
            <a:noAutofit/>
          </a:bodyPr>
          <a:lstStyle/>
          <a:p>
            <a:pPr algn="l"/>
            <a:r>
              <a:rPr lang="en-US" sz="3200" dirty="0" smtClean="0">
                <a:solidFill>
                  <a:srgbClr val="4F81BD"/>
                </a:solidFill>
              </a:rPr>
              <a:t>Most People are Poor Because of a Failed Economy</a:t>
            </a:r>
            <a:endParaRPr lang="en-US" sz="3200" dirty="0">
              <a:solidFill>
                <a:srgbClr val="4F81BD"/>
              </a:solidFill>
            </a:endParaRPr>
          </a:p>
        </p:txBody>
      </p:sp>
      <p:sp>
        <p:nvSpPr>
          <p:cNvPr id="3" name="Content Placeholder 2"/>
          <p:cNvSpPr>
            <a:spLocks noGrp="1"/>
          </p:cNvSpPr>
          <p:nvPr>
            <p:ph idx="1"/>
          </p:nvPr>
        </p:nvSpPr>
        <p:spPr>
          <a:xfrm>
            <a:off x="533400" y="2286000"/>
            <a:ext cx="4114800" cy="3535363"/>
          </a:xfrm>
        </p:spPr>
        <p:txBody>
          <a:bodyPr>
            <a:normAutofit fontScale="85000" lnSpcReduction="20000"/>
          </a:bodyPr>
          <a:lstStyle/>
          <a:p>
            <a:pPr marL="0" indent="0">
              <a:buNone/>
            </a:pPr>
            <a:r>
              <a:rPr lang="en-US" b="1" dirty="0" smtClean="0"/>
              <a:t>Nearly 2 in 3 Americans (64%) </a:t>
            </a:r>
            <a:r>
              <a:rPr lang="en-US" dirty="0" smtClean="0"/>
              <a:t>believe “Most people who live in poverty are poor because their jobs don’t pay enough, they lack good health care &amp; education, and things cost too much to save and get ahead”</a:t>
            </a:r>
            <a:endParaRPr lang="en-US" dirty="0"/>
          </a:p>
        </p:txBody>
      </p:sp>
      <p:pic>
        <p:nvPicPr>
          <p:cNvPr id="4" name="Picture 2"/>
          <p:cNvPicPr>
            <a:picLocks noChangeAspect="1" noChangeArrowheads="1"/>
          </p:cNvPicPr>
          <p:nvPr/>
        </p:nvPicPr>
        <p:blipFill rotWithShape="1">
          <a:blip r:embed="rId3" cstate="print"/>
          <a:srcRect t="6131"/>
          <a:stretch/>
        </p:blipFill>
        <p:spPr bwMode="auto">
          <a:xfrm>
            <a:off x="4901953" y="351077"/>
            <a:ext cx="4159350" cy="6354523"/>
          </a:xfrm>
          <a:prstGeom prst="rect">
            <a:avLst/>
          </a:prstGeom>
          <a:noFill/>
          <a:ln w="9525">
            <a:noFill/>
            <a:miter lim="800000"/>
            <a:headEnd/>
            <a:tailEnd/>
          </a:ln>
        </p:spPr>
      </p:pic>
    </p:spTree>
    <p:extLst>
      <p:ext uri="{BB962C8B-B14F-4D97-AF65-F5344CB8AC3E}">
        <p14:creationId xmlns:p14="http://schemas.microsoft.com/office/powerpoint/2010/main" val="4100470165"/>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3292136" cy="1858962"/>
          </a:xfrm>
        </p:spPr>
        <p:txBody>
          <a:bodyPr>
            <a:noAutofit/>
          </a:bodyPr>
          <a:lstStyle/>
          <a:p>
            <a:pPr algn="l"/>
            <a:r>
              <a:rPr lang="en-US" sz="2800" dirty="0" smtClean="0">
                <a:solidFill>
                  <a:srgbClr val="4F81BD"/>
                </a:solidFill>
              </a:rPr>
              <a:t>Strong Support for </a:t>
            </a:r>
            <a:r>
              <a:rPr lang="en-US" sz="2800" dirty="0" err="1" smtClean="0">
                <a:solidFill>
                  <a:srgbClr val="4F81BD"/>
                </a:solidFill>
              </a:rPr>
              <a:t>Govt</a:t>
            </a:r>
            <a:r>
              <a:rPr lang="en-US" sz="2800" dirty="0" smtClean="0">
                <a:solidFill>
                  <a:srgbClr val="4F81BD"/>
                </a:solidFill>
              </a:rPr>
              <a:t> Responsibility to Fight Poverty</a:t>
            </a:r>
            <a:endParaRPr lang="en-US" sz="2800" dirty="0">
              <a:solidFill>
                <a:srgbClr val="4F81BD"/>
              </a:solidFill>
            </a:endParaRPr>
          </a:p>
        </p:txBody>
      </p:sp>
      <p:sp>
        <p:nvSpPr>
          <p:cNvPr id="3" name="Content Placeholder 2"/>
          <p:cNvSpPr>
            <a:spLocks noGrp="1"/>
          </p:cNvSpPr>
          <p:nvPr>
            <p:ph idx="1"/>
          </p:nvPr>
        </p:nvSpPr>
        <p:spPr>
          <a:xfrm>
            <a:off x="457200" y="2667000"/>
            <a:ext cx="3140476" cy="3459163"/>
          </a:xfrm>
        </p:spPr>
        <p:txBody>
          <a:bodyPr>
            <a:normAutofit/>
          </a:bodyPr>
          <a:lstStyle/>
          <a:p>
            <a:pPr marL="0" indent="0">
              <a:buNone/>
            </a:pPr>
            <a:r>
              <a:rPr lang="en-US" sz="2000" dirty="0" smtClean="0"/>
              <a:t>86% agree that the </a:t>
            </a:r>
            <a:r>
              <a:rPr lang="en-US" sz="2000" dirty="0" err="1" smtClean="0"/>
              <a:t>govt</a:t>
            </a:r>
            <a:r>
              <a:rPr lang="en-US" sz="2000" dirty="0" smtClean="0"/>
              <a:t> has a responsibility to use some of its resources to combat poverty.</a:t>
            </a:r>
            <a:endParaRPr lang="en-US" sz="2000" dirty="0"/>
          </a:p>
        </p:txBody>
      </p:sp>
      <p:pic>
        <p:nvPicPr>
          <p:cNvPr id="4" name="Picture 2"/>
          <p:cNvPicPr>
            <a:picLocks noChangeAspect="1" noChangeArrowheads="1"/>
          </p:cNvPicPr>
          <p:nvPr/>
        </p:nvPicPr>
        <p:blipFill>
          <a:blip r:embed="rId3" cstate="print"/>
          <a:srcRect/>
          <a:stretch>
            <a:fillRect/>
          </a:stretch>
        </p:blipFill>
        <p:spPr bwMode="auto">
          <a:xfrm>
            <a:off x="3869417" y="685800"/>
            <a:ext cx="5274583" cy="6010882"/>
          </a:xfrm>
          <a:prstGeom prst="rect">
            <a:avLst/>
          </a:prstGeom>
          <a:noFill/>
          <a:ln w="9525">
            <a:noFill/>
            <a:miter lim="800000"/>
            <a:headEnd/>
            <a:tailEnd/>
          </a:ln>
        </p:spPr>
      </p:pic>
    </p:spTree>
    <p:extLst>
      <p:ext uri="{BB962C8B-B14F-4D97-AF65-F5344CB8AC3E}">
        <p14:creationId xmlns:p14="http://schemas.microsoft.com/office/powerpoint/2010/main" val="2671253767"/>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l"/>
            <a:r>
              <a:rPr lang="en-US" dirty="0" smtClean="0">
                <a:solidFill>
                  <a:srgbClr val="4F81BD"/>
                </a:solidFill>
              </a:rPr>
              <a:t>Clear Priorities to Cut Poverty: Jobs, Wages, and Education</a:t>
            </a:r>
            <a:endParaRPr lang="en-US" dirty="0">
              <a:solidFill>
                <a:srgbClr val="4F81BD"/>
              </a:solidFill>
            </a:endParaRPr>
          </a:p>
        </p:txBody>
      </p:sp>
      <p:sp>
        <p:nvSpPr>
          <p:cNvPr id="3" name="Content Placeholder 2"/>
          <p:cNvSpPr>
            <a:spLocks noGrp="1"/>
          </p:cNvSpPr>
          <p:nvPr>
            <p:ph idx="1"/>
          </p:nvPr>
        </p:nvSpPr>
        <p:spPr/>
        <p:txBody>
          <a:bodyPr/>
          <a:lstStyle/>
          <a:p>
            <a:endParaRPr lang="en-US"/>
          </a:p>
        </p:txBody>
      </p:sp>
      <p:pic>
        <p:nvPicPr>
          <p:cNvPr id="4" name="Picture 2"/>
          <p:cNvPicPr>
            <a:picLocks noChangeAspect="1" noChangeArrowheads="1"/>
          </p:cNvPicPr>
          <p:nvPr/>
        </p:nvPicPr>
        <p:blipFill>
          <a:blip r:embed="rId3" cstate="print"/>
          <a:srcRect/>
          <a:stretch>
            <a:fillRect/>
          </a:stretch>
        </p:blipFill>
        <p:spPr bwMode="auto">
          <a:xfrm>
            <a:off x="1143000" y="1539634"/>
            <a:ext cx="7012618" cy="4589832"/>
          </a:xfrm>
          <a:prstGeom prst="rect">
            <a:avLst/>
          </a:prstGeom>
          <a:noFill/>
          <a:ln w="9525">
            <a:noFill/>
            <a:miter lim="800000"/>
            <a:headEnd/>
            <a:tailEnd/>
          </a:ln>
        </p:spPr>
      </p:pic>
    </p:spTree>
    <p:extLst>
      <p:ext uri="{BB962C8B-B14F-4D97-AF65-F5344CB8AC3E}">
        <p14:creationId xmlns:p14="http://schemas.microsoft.com/office/powerpoint/2010/main" val="2657635327"/>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l"/>
            <a:r>
              <a:rPr lang="en-US" dirty="0" smtClean="0">
                <a:solidFill>
                  <a:srgbClr val="4F81BD"/>
                </a:solidFill>
              </a:rPr>
              <a:t>Similar support for messaging at the local level (Maine)</a:t>
            </a:r>
            <a:endParaRPr lang="en-US" dirty="0">
              <a:solidFill>
                <a:srgbClr val="4F81BD"/>
              </a:solidFill>
            </a:endParaRPr>
          </a:p>
        </p:txBody>
      </p:sp>
      <p:pic>
        <p:nvPicPr>
          <p:cNvPr id="4" name="Content Placeholder 3"/>
          <p:cNvPicPr>
            <a:picLocks noGrp="1" noChangeAspect="1"/>
          </p:cNvPicPr>
          <p:nvPr>
            <p:ph idx="1"/>
          </p:nvPr>
        </p:nvPicPr>
        <p:blipFill>
          <a:blip r:embed="rId2"/>
          <a:srcRect t="8831" b="8831"/>
          <a:stretch>
            <a:fillRect/>
          </a:stretch>
        </p:blipFill>
        <p:spPr>
          <a:xfrm>
            <a:off x="457200" y="1600200"/>
            <a:ext cx="8229600" cy="4525963"/>
          </a:xfrm>
        </p:spPr>
      </p:pic>
    </p:spTree>
    <p:extLst>
      <p:ext uri="{BB962C8B-B14F-4D97-AF65-F5344CB8AC3E}">
        <p14:creationId xmlns:p14="http://schemas.microsoft.com/office/powerpoint/2010/main" val="896750898"/>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l"/>
            <a:r>
              <a:rPr lang="en-US" dirty="0" smtClean="0">
                <a:solidFill>
                  <a:srgbClr val="4F81BD"/>
                </a:solidFill>
              </a:rPr>
              <a:t>The JPB Communications Framework</a:t>
            </a:r>
            <a:endParaRPr lang="en-US" dirty="0">
              <a:solidFill>
                <a:srgbClr val="4F81BD"/>
              </a:solidFill>
            </a:endParaRPr>
          </a:p>
        </p:txBody>
      </p:sp>
      <p:sp>
        <p:nvSpPr>
          <p:cNvPr id="3" name="Content Placeholder 2"/>
          <p:cNvSpPr>
            <a:spLocks noGrp="1"/>
          </p:cNvSpPr>
          <p:nvPr>
            <p:ph idx="1"/>
          </p:nvPr>
        </p:nvSpPr>
        <p:spPr/>
        <p:txBody>
          <a:bodyPr>
            <a:normAutofit fontScale="85000" lnSpcReduction="10000"/>
          </a:bodyPr>
          <a:lstStyle/>
          <a:p>
            <a:r>
              <a:rPr lang="en-US" dirty="0" smtClean="0"/>
              <a:t>As part of our joint project, CAP, CBPP, CLASP, and Georgetown collaborated on a new communications framework</a:t>
            </a:r>
          </a:p>
          <a:p>
            <a:r>
              <a:rPr lang="en-US" b="1" dirty="0" smtClean="0"/>
              <a:t>Goal:</a:t>
            </a:r>
            <a:r>
              <a:rPr lang="en-US" dirty="0" smtClean="0"/>
              <a:t> to provide a diverse range of advocates across the country with a framework to help them push back on harmful narratives about poverty and deep poverty while pivoting to a proactive message about improving the structural economy, strengthening the safety net, and reducing barriers to employment</a:t>
            </a:r>
            <a:endParaRPr lang="en-US" dirty="0"/>
          </a:p>
        </p:txBody>
      </p:sp>
    </p:spTree>
    <p:extLst>
      <p:ext uri="{BB962C8B-B14F-4D97-AF65-F5344CB8AC3E}">
        <p14:creationId xmlns:p14="http://schemas.microsoft.com/office/powerpoint/2010/main" val="3022648387"/>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l"/>
            <a:r>
              <a:rPr lang="en-US" dirty="0" smtClean="0">
                <a:solidFill>
                  <a:srgbClr val="4F81BD"/>
                </a:solidFill>
              </a:rPr>
              <a:t>The JPB Communications Framework</a:t>
            </a:r>
            <a:endParaRPr lang="en-US" dirty="0">
              <a:solidFill>
                <a:srgbClr val="4F81BD"/>
              </a:solidFill>
            </a:endParaRPr>
          </a:p>
        </p:txBody>
      </p:sp>
      <p:sp>
        <p:nvSpPr>
          <p:cNvPr id="3" name="Content Placeholder 2"/>
          <p:cNvSpPr>
            <a:spLocks noGrp="1"/>
          </p:cNvSpPr>
          <p:nvPr>
            <p:ph idx="1"/>
          </p:nvPr>
        </p:nvSpPr>
        <p:spPr/>
        <p:txBody>
          <a:bodyPr>
            <a:normAutofit fontScale="92500" lnSpcReduction="10000"/>
          </a:bodyPr>
          <a:lstStyle/>
          <a:p>
            <a:r>
              <a:rPr lang="en-US" dirty="0" smtClean="0"/>
              <a:t>Framework is built on the themes that test well based on existing communications research on poverty, opportunity and the economy</a:t>
            </a:r>
          </a:p>
          <a:p>
            <a:r>
              <a:rPr lang="en-US" b="1" dirty="0" smtClean="0"/>
              <a:t>What it is NOT</a:t>
            </a:r>
            <a:r>
              <a:rPr lang="en-US" dirty="0" smtClean="0"/>
              <a:t>: a one-size-fits all set of talking points</a:t>
            </a:r>
          </a:p>
          <a:p>
            <a:r>
              <a:rPr lang="en-US" b="1" dirty="0" smtClean="0"/>
              <a:t>What it IS</a:t>
            </a:r>
            <a:r>
              <a:rPr lang="en-US" dirty="0" smtClean="0"/>
              <a:t>: a flexible framework with a clear message that can be tailored to fit the natural voice of a wide range of institutions and messengers</a:t>
            </a:r>
          </a:p>
        </p:txBody>
      </p:sp>
    </p:spTree>
    <p:extLst>
      <p:ext uri="{BB962C8B-B14F-4D97-AF65-F5344CB8AC3E}">
        <p14:creationId xmlns:p14="http://schemas.microsoft.com/office/powerpoint/2010/main" val="983539239"/>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smtClean="0">
                <a:solidFill>
                  <a:srgbClr val="4F81BD"/>
                </a:solidFill>
              </a:rPr>
              <a:t>Our three messaging pillars</a:t>
            </a:r>
            <a:endParaRPr lang="en-US" dirty="0">
              <a:solidFill>
                <a:srgbClr val="4F81BD"/>
              </a:solidFill>
            </a:endParaRPr>
          </a:p>
        </p:txBody>
      </p:sp>
      <p:sp>
        <p:nvSpPr>
          <p:cNvPr id="3" name="Content Placeholder 2"/>
          <p:cNvSpPr>
            <a:spLocks noGrp="1"/>
          </p:cNvSpPr>
          <p:nvPr>
            <p:ph idx="1"/>
          </p:nvPr>
        </p:nvSpPr>
        <p:spPr/>
        <p:txBody>
          <a:bodyPr>
            <a:normAutofit fontScale="85000" lnSpcReduction="10000"/>
          </a:bodyPr>
          <a:lstStyle/>
          <a:p>
            <a:pPr marL="0" indent="0">
              <a:buNone/>
            </a:pPr>
            <a:r>
              <a:rPr lang="en-US" dirty="0"/>
              <a:t>By tearing down the barriers that keep people in poverty, we can ensure every American has the freedom to pursue their own happiness.   </a:t>
            </a:r>
            <a:endParaRPr lang="en-US" dirty="0" smtClean="0"/>
          </a:p>
          <a:p>
            <a:pPr marL="514350" indent="-514350">
              <a:buFont typeface="+mj-lt"/>
              <a:buAutoNum type="arabicPeriod"/>
            </a:pPr>
            <a:r>
              <a:rPr lang="en-US" dirty="0"/>
              <a:t>People who work for a living ought to have a decent life. </a:t>
            </a:r>
            <a:endParaRPr lang="en-US" dirty="0" smtClean="0"/>
          </a:p>
          <a:p>
            <a:pPr marL="514350" indent="-514350">
              <a:buFont typeface="+mj-lt"/>
              <a:buAutoNum type="arabicPeriod"/>
            </a:pPr>
            <a:r>
              <a:rPr lang="en-US" dirty="0"/>
              <a:t>In America, every family should have good housing, nutrition, education, healthcare, and a secure retirement.</a:t>
            </a:r>
          </a:p>
          <a:p>
            <a:pPr marL="514350" indent="-514350">
              <a:buFont typeface="+mj-lt"/>
              <a:buAutoNum type="arabicPeriod"/>
            </a:pPr>
            <a:r>
              <a:rPr lang="en-US" dirty="0"/>
              <a:t>We shouldn’t trap people in poverty that often lasts or gets worse over generations.</a:t>
            </a:r>
          </a:p>
          <a:p>
            <a:pPr marL="0" indent="0">
              <a:buNone/>
            </a:pPr>
            <a:endParaRPr lang="en-US" dirty="0" smtClean="0"/>
          </a:p>
          <a:p>
            <a:pPr marL="0" indent="0">
              <a:buNone/>
            </a:pPr>
            <a:endParaRPr lang="en-US" dirty="0"/>
          </a:p>
        </p:txBody>
      </p:sp>
    </p:spTree>
    <p:extLst>
      <p:ext uri="{BB962C8B-B14F-4D97-AF65-F5344CB8AC3E}">
        <p14:creationId xmlns:p14="http://schemas.microsoft.com/office/powerpoint/2010/main" val="3200817262"/>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smtClean="0">
                <a:solidFill>
                  <a:schemeClr val="accent1"/>
                </a:solidFill>
              </a:rPr>
              <a:t>Tuesday, November 4</a:t>
            </a:r>
            <a:endParaRPr lang="en-US" dirty="0">
              <a:solidFill>
                <a:schemeClr val="accent1"/>
              </a:solidFill>
            </a:endParaRPr>
          </a:p>
        </p:txBody>
      </p:sp>
      <p:pic>
        <p:nvPicPr>
          <p:cNvPr id="4" name="Content Placeholder 3"/>
          <p:cNvPicPr>
            <a:picLocks noGrp="1" noChangeAspect="1"/>
          </p:cNvPicPr>
          <p:nvPr>
            <p:ph idx="1"/>
          </p:nvPr>
        </p:nvPicPr>
        <p:blipFill rotWithShape="1">
          <a:blip r:embed="rId2"/>
          <a:srcRect l="-589" r="-365"/>
          <a:stretch/>
        </p:blipFill>
        <p:spPr>
          <a:xfrm>
            <a:off x="304800" y="2438400"/>
            <a:ext cx="4693580" cy="3352800"/>
          </a:xfrm>
        </p:spPr>
      </p:pic>
      <p:pic>
        <p:nvPicPr>
          <p:cNvPr id="5" name="Picture 4"/>
          <p:cNvPicPr>
            <a:picLocks noChangeAspect="1"/>
          </p:cNvPicPr>
          <p:nvPr/>
        </p:nvPicPr>
        <p:blipFill>
          <a:blip r:embed="rId3"/>
          <a:stretch>
            <a:fillRect/>
          </a:stretch>
        </p:blipFill>
        <p:spPr>
          <a:xfrm>
            <a:off x="5181600" y="1828800"/>
            <a:ext cx="3630292" cy="3962400"/>
          </a:xfrm>
          <a:prstGeom prst="rect">
            <a:avLst/>
          </a:prstGeom>
        </p:spPr>
      </p:pic>
    </p:spTree>
    <p:extLst>
      <p:ext uri="{BB962C8B-B14F-4D97-AF65-F5344CB8AC3E}">
        <p14:creationId xmlns:p14="http://schemas.microsoft.com/office/powerpoint/2010/main" val="1411915626"/>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l"/>
            <a:r>
              <a:rPr lang="en-US" sz="3200" dirty="0" smtClean="0">
                <a:solidFill>
                  <a:srgbClr val="4F81BD"/>
                </a:solidFill>
              </a:rPr>
              <a:t>Theme 1</a:t>
            </a:r>
            <a:r>
              <a:rPr lang="en-US" sz="3200" dirty="0" smtClean="0">
                <a:solidFill>
                  <a:srgbClr val="4F81BD"/>
                </a:solidFill>
              </a:rPr>
              <a:t>: </a:t>
            </a:r>
            <a:r>
              <a:rPr lang="en-US" sz="3200" b="1" dirty="0" smtClean="0">
                <a:solidFill>
                  <a:srgbClr val="4F81BD"/>
                </a:solidFill>
              </a:rPr>
              <a:t>People </a:t>
            </a:r>
            <a:r>
              <a:rPr lang="en-US" sz="3200" b="1" dirty="0">
                <a:solidFill>
                  <a:srgbClr val="4F81BD"/>
                </a:solidFill>
              </a:rPr>
              <a:t>who work for a living ought to have a decent life.</a:t>
            </a:r>
            <a:r>
              <a:rPr lang="en-US" sz="3200" dirty="0">
                <a:solidFill>
                  <a:srgbClr val="4F81BD"/>
                </a:solidFill>
              </a:rPr>
              <a:t>   </a:t>
            </a:r>
          </a:p>
        </p:txBody>
      </p:sp>
      <p:sp>
        <p:nvSpPr>
          <p:cNvPr id="3" name="Content Placeholder 2"/>
          <p:cNvSpPr>
            <a:spLocks noGrp="1"/>
          </p:cNvSpPr>
          <p:nvPr>
            <p:ph idx="1"/>
          </p:nvPr>
        </p:nvSpPr>
        <p:spPr/>
        <p:txBody>
          <a:bodyPr>
            <a:normAutofit fontScale="62500" lnSpcReduction="20000"/>
          </a:bodyPr>
          <a:lstStyle/>
          <a:p>
            <a:r>
              <a:rPr lang="en-US" b="1" dirty="0" smtClean="0">
                <a:solidFill>
                  <a:srgbClr val="4F81BD"/>
                </a:solidFill>
              </a:rPr>
              <a:t>Why?</a:t>
            </a:r>
          </a:p>
          <a:p>
            <a:pPr lvl="1"/>
            <a:r>
              <a:rPr lang="en-US" dirty="0"/>
              <a:t>There are too few jobs today and the many of the ones being created are set to deliberately deprive people of hours and wages sufficient for families to make ends meet. Many employers actually refuse to pay their low wage employees for every hour they're at work. </a:t>
            </a:r>
          </a:p>
          <a:p>
            <a:r>
              <a:rPr lang="en-US" b="1" dirty="0" smtClean="0">
                <a:solidFill>
                  <a:srgbClr val="4F81BD"/>
                </a:solidFill>
              </a:rPr>
              <a:t>What should we do?</a:t>
            </a:r>
          </a:p>
          <a:p>
            <a:pPr lvl="1"/>
            <a:r>
              <a:rPr lang="en-US" dirty="0"/>
              <a:t>Pay Americans enough to take care of their families and provide their kids with good opportunities for the future.  If you work full time, you should have a decent quality of life</a:t>
            </a:r>
            <a:r>
              <a:rPr lang="en-US" dirty="0" smtClean="0"/>
              <a:t>.</a:t>
            </a:r>
          </a:p>
          <a:p>
            <a:r>
              <a:rPr lang="en-US" b="1" dirty="0" smtClean="0">
                <a:solidFill>
                  <a:srgbClr val="4F81BD"/>
                </a:solidFill>
              </a:rPr>
              <a:t>What’s wrong with the opposition?</a:t>
            </a:r>
          </a:p>
          <a:p>
            <a:pPr lvl="1"/>
            <a:r>
              <a:rPr lang="en-US" dirty="0"/>
              <a:t>We’ve tried denying people a decent salary and telling them to just work harder.  It doesn't work.  Cutting taxes for the wealthy and slashing public investment in the economy doesn’t create jobs.  It just creates more unnecessary hardship for people and leaves an entire generation of young people without the skills and education necessary to drive the economy in the future.  </a:t>
            </a:r>
          </a:p>
          <a:p>
            <a:endParaRPr lang="en-US" dirty="0"/>
          </a:p>
          <a:p>
            <a:pPr lvl="1"/>
            <a:endParaRPr lang="en-US" dirty="0"/>
          </a:p>
        </p:txBody>
      </p:sp>
    </p:spTree>
    <p:extLst>
      <p:ext uri="{BB962C8B-B14F-4D97-AF65-F5344CB8AC3E}">
        <p14:creationId xmlns:p14="http://schemas.microsoft.com/office/powerpoint/2010/main" val="1508523376"/>
      </p:ext>
    </p:extLst>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l"/>
            <a:r>
              <a:rPr lang="en-US" sz="2800" dirty="0" smtClean="0">
                <a:solidFill>
                  <a:srgbClr val="4F81BD"/>
                </a:solidFill>
              </a:rPr>
              <a:t>Theme 2: </a:t>
            </a:r>
            <a:r>
              <a:rPr lang="en-US" sz="2800" b="1" dirty="0">
                <a:solidFill>
                  <a:srgbClr val="4F81BD"/>
                </a:solidFill>
              </a:rPr>
              <a:t>In America, every family should have good housing, nutrition, education, healthcare, and a secure retirement.</a:t>
            </a:r>
          </a:p>
        </p:txBody>
      </p:sp>
      <p:sp>
        <p:nvSpPr>
          <p:cNvPr id="3" name="Content Placeholder 2"/>
          <p:cNvSpPr>
            <a:spLocks noGrp="1"/>
          </p:cNvSpPr>
          <p:nvPr>
            <p:ph idx="1"/>
          </p:nvPr>
        </p:nvSpPr>
        <p:spPr/>
        <p:txBody>
          <a:bodyPr>
            <a:normAutofit fontScale="62500" lnSpcReduction="20000"/>
          </a:bodyPr>
          <a:lstStyle/>
          <a:p>
            <a:r>
              <a:rPr lang="en-US" b="1" dirty="0" smtClean="0">
                <a:solidFill>
                  <a:srgbClr val="4F81BD"/>
                </a:solidFill>
              </a:rPr>
              <a:t>Why?</a:t>
            </a:r>
          </a:p>
          <a:p>
            <a:pPr lvl="1"/>
            <a:r>
              <a:rPr lang="en-US" dirty="0"/>
              <a:t>There is a moral rationale for the safety net and an economic one.  Both rest on the reality that people fall through the cracks through no fault of their own.  Their jobs get eliminated or sent somewhere else; their wages get cut; they get sick or in an accident or need to care for someone who is sick or disabled; and they eventually get older and can’t work anymore.  </a:t>
            </a:r>
          </a:p>
          <a:p>
            <a:r>
              <a:rPr lang="en-US" b="1" dirty="0" smtClean="0">
                <a:solidFill>
                  <a:srgbClr val="4F81BD"/>
                </a:solidFill>
              </a:rPr>
              <a:t>What should we do?</a:t>
            </a:r>
          </a:p>
          <a:p>
            <a:pPr lvl="1"/>
            <a:r>
              <a:rPr lang="en-US" dirty="0"/>
              <a:t>We need public policies that are line with the realities of the 21</a:t>
            </a:r>
            <a:r>
              <a:rPr lang="en-US" baseline="30000" dirty="0"/>
              <a:t>st</a:t>
            </a:r>
            <a:r>
              <a:rPr lang="en-US" dirty="0"/>
              <a:t> Century.</a:t>
            </a:r>
          </a:p>
          <a:p>
            <a:pPr lvl="1"/>
            <a:r>
              <a:rPr lang="en-US" dirty="0"/>
              <a:t>First, do no harm.  Policy changes should not increase poverty or inequality in society.</a:t>
            </a:r>
          </a:p>
          <a:p>
            <a:r>
              <a:rPr lang="en-US" b="1" dirty="0" smtClean="0">
                <a:solidFill>
                  <a:srgbClr val="4F81BD"/>
                </a:solidFill>
              </a:rPr>
              <a:t>What’s wrong with the opposition?</a:t>
            </a:r>
          </a:p>
          <a:p>
            <a:pPr lvl="1"/>
            <a:r>
              <a:rPr lang="en-US" dirty="0"/>
              <a:t>Conservatives have it all backwards.  The governmental safety net doesn’t force people into poverty.  Not having a job or getting low pay like the current minimum wage is what forces people into poverty.  Losing your house or getting sick can force people into poverty.  </a:t>
            </a:r>
          </a:p>
          <a:p>
            <a:endParaRPr lang="en-US" dirty="0"/>
          </a:p>
          <a:p>
            <a:pPr lvl="1"/>
            <a:endParaRPr lang="en-US" dirty="0"/>
          </a:p>
        </p:txBody>
      </p:sp>
    </p:spTree>
    <p:extLst>
      <p:ext uri="{BB962C8B-B14F-4D97-AF65-F5344CB8AC3E}">
        <p14:creationId xmlns:p14="http://schemas.microsoft.com/office/powerpoint/2010/main" val="3543003354"/>
      </p:ext>
    </p:extLst>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l"/>
            <a:r>
              <a:rPr lang="en-US" sz="2800" dirty="0" smtClean="0">
                <a:solidFill>
                  <a:srgbClr val="4F81BD"/>
                </a:solidFill>
              </a:rPr>
              <a:t>Theme 3: </a:t>
            </a:r>
            <a:r>
              <a:rPr lang="en-US" sz="2800" b="1" dirty="0">
                <a:solidFill>
                  <a:srgbClr val="4F81BD"/>
                </a:solidFill>
              </a:rPr>
              <a:t>We shouldn’t trap people in poverty that often lasts or gets worse over generations.</a:t>
            </a:r>
          </a:p>
        </p:txBody>
      </p:sp>
      <p:sp>
        <p:nvSpPr>
          <p:cNvPr id="3" name="Content Placeholder 2"/>
          <p:cNvSpPr>
            <a:spLocks noGrp="1"/>
          </p:cNvSpPr>
          <p:nvPr>
            <p:ph idx="1"/>
          </p:nvPr>
        </p:nvSpPr>
        <p:spPr/>
        <p:txBody>
          <a:bodyPr>
            <a:normAutofit fontScale="70000" lnSpcReduction="20000"/>
          </a:bodyPr>
          <a:lstStyle/>
          <a:p>
            <a:r>
              <a:rPr lang="en-US" b="1" dirty="0" smtClean="0">
                <a:solidFill>
                  <a:srgbClr val="4F81BD"/>
                </a:solidFill>
              </a:rPr>
              <a:t>Why?</a:t>
            </a:r>
          </a:p>
          <a:p>
            <a:pPr lvl="1"/>
            <a:r>
              <a:rPr lang="en-US" dirty="0"/>
              <a:t>Everyone deserves a fair shot to succeed, but people often miss or overlook the artificial barriers that keep people stuck in poverty.  </a:t>
            </a:r>
          </a:p>
          <a:p>
            <a:r>
              <a:rPr lang="en-US" b="1" dirty="0" smtClean="0">
                <a:solidFill>
                  <a:srgbClr val="4F81BD"/>
                </a:solidFill>
              </a:rPr>
              <a:t>What should we do?</a:t>
            </a:r>
          </a:p>
          <a:p>
            <a:pPr lvl="1"/>
            <a:r>
              <a:rPr lang="en-US" dirty="0"/>
              <a:t>We should stop putting so many people in jail for low-level drug offenses and remove barriers to employment, housing, education, credit, and the safety net for those who have served their time and are trying to rebuild their lives. </a:t>
            </a:r>
          </a:p>
          <a:p>
            <a:r>
              <a:rPr lang="en-US" b="1" dirty="0" smtClean="0">
                <a:solidFill>
                  <a:srgbClr val="4F81BD"/>
                </a:solidFill>
              </a:rPr>
              <a:t>What’s wrong with the opposition?</a:t>
            </a:r>
          </a:p>
          <a:p>
            <a:pPr lvl="1"/>
            <a:r>
              <a:rPr lang="en-US" dirty="0"/>
              <a:t>Pulling yourself up by the bootstraps is the quintessential American story.  But it only works if there isn’t some rigging the game against you and if you have a fair starting point.  </a:t>
            </a:r>
          </a:p>
          <a:p>
            <a:endParaRPr lang="en-US" dirty="0"/>
          </a:p>
          <a:p>
            <a:pPr lvl="1"/>
            <a:endParaRPr lang="en-US" dirty="0"/>
          </a:p>
        </p:txBody>
      </p:sp>
    </p:spTree>
    <p:extLst>
      <p:ext uri="{BB962C8B-B14F-4D97-AF65-F5344CB8AC3E}">
        <p14:creationId xmlns:p14="http://schemas.microsoft.com/office/powerpoint/2010/main" val="180406982"/>
      </p:ext>
    </p:extLst>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smtClean="0">
                <a:solidFill>
                  <a:srgbClr val="4F81BD"/>
                </a:solidFill>
              </a:rPr>
              <a:t>Let’s discuss!</a:t>
            </a:r>
            <a:endParaRPr lang="en-US" dirty="0">
              <a:solidFill>
                <a:srgbClr val="4F81BD"/>
              </a:solidFill>
            </a:endParaRPr>
          </a:p>
        </p:txBody>
      </p:sp>
      <p:sp>
        <p:nvSpPr>
          <p:cNvPr id="3" name="Content Placeholder 2"/>
          <p:cNvSpPr>
            <a:spLocks noGrp="1"/>
          </p:cNvSpPr>
          <p:nvPr>
            <p:ph idx="1"/>
          </p:nvPr>
        </p:nvSpPr>
        <p:spPr/>
        <p:txBody>
          <a:bodyPr>
            <a:noAutofit/>
          </a:bodyPr>
          <a:lstStyle/>
          <a:p>
            <a:r>
              <a:rPr lang="en-US" sz="2000" dirty="0" smtClean="0"/>
              <a:t>Given the policy movements you encounter at the state and local level, what are some of the opportunities to pivot from a defensive to a proactive message?</a:t>
            </a:r>
          </a:p>
          <a:p>
            <a:r>
              <a:rPr lang="en-US" sz="2000" dirty="0" smtClean="0"/>
              <a:t>Does this framework fit the variety of challenges and issues you face in your work?</a:t>
            </a:r>
          </a:p>
          <a:p>
            <a:r>
              <a:rPr lang="en-US" sz="2000" dirty="0" smtClean="0"/>
              <a:t>Even when you lose or don’t make the progress you want to, why does having an alternative message and “pivot” matter?</a:t>
            </a:r>
          </a:p>
          <a:p>
            <a:r>
              <a:rPr lang="en-US" sz="2000" dirty="0" smtClean="0"/>
              <a:t>What kind of tools and resources do you find most helpful in developing your “pivot points”?</a:t>
            </a:r>
          </a:p>
          <a:p>
            <a:r>
              <a:rPr lang="en-US" sz="2000" dirty="0" smtClean="0"/>
              <a:t>How do some of these examples of proactive messaging fit into a national narrative for broader policy change given that major policy shifts are taking place locally?</a:t>
            </a:r>
            <a:endParaRPr lang="en-US" sz="2000" dirty="0"/>
          </a:p>
        </p:txBody>
      </p:sp>
    </p:spTree>
    <p:extLst>
      <p:ext uri="{BB962C8B-B14F-4D97-AF65-F5344CB8AC3E}">
        <p14:creationId xmlns:p14="http://schemas.microsoft.com/office/powerpoint/2010/main" val="1924440453"/>
      </p:ext>
    </p:extLst>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smtClean="0">
                <a:solidFill>
                  <a:srgbClr val="4F81BD"/>
                </a:solidFill>
              </a:rPr>
              <a:t>Half in Ten Action Resources</a:t>
            </a:r>
            <a:endParaRPr lang="en-US" dirty="0">
              <a:solidFill>
                <a:srgbClr val="4F81BD"/>
              </a:solidFill>
            </a:endParaRPr>
          </a:p>
        </p:txBody>
      </p:sp>
      <p:sp>
        <p:nvSpPr>
          <p:cNvPr id="3" name="Content Placeholder 2"/>
          <p:cNvSpPr>
            <a:spLocks noGrp="1"/>
          </p:cNvSpPr>
          <p:nvPr>
            <p:ph idx="1"/>
          </p:nvPr>
        </p:nvSpPr>
        <p:spPr/>
        <p:txBody>
          <a:bodyPr/>
          <a:lstStyle/>
          <a:p>
            <a:r>
              <a:rPr lang="en-US" dirty="0" smtClean="0"/>
              <a:t>Communications training and technical assistance</a:t>
            </a:r>
          </a:p>
          <a:p>
            <a:r>
              <a:rPr lang="en-US" dirty="0" smtClean="0"/>
              <a:t>Data tools and resources</a:t>
            </a:r>
          </a:p>
        </p:txBody>
      </p:sp>
      <p:pic>
        <p:nvPicPr>
          <p:cNvPr id="4" name="Picture 3"/>
          <p:cNvPicPr>
            <a:picLocks noChangeAspect="1"/>
          </p:cNvPicPr>
          <p:nvPr/>
        </p:nvPicPr>
        <p:blipFill>
          <a:blip r:embed="rId2"/>
          <a:stretch>
            <a:fillRect/>
          </a:stretch>
        </p:blipFill>
        <p:spPr>
          <a:xfrm>
            <a:off x="304800" y="3429000"/>
            <a:ext cx="4438835" cy="762000"/>
          </a:xfrm>
          <a:prstGeom prst="rect">
            <a:avLst/>
          </a:prstGeom>
        </p:spPr>
      </p:pic>
      <p:pic>
        <p:nvPicPr>
          <p:cNvPr id="6" name="Picture 5"/>
          <p:cNvPicPr>
            <a:picLocks noChangeAspect="1"/>
          </p:cNvPicPr>
          <p:nvPr/>
        </p:nvPicPr>
        <p:blipFill>
          <a:blip r:embed="rId3"/>
          <a:stretch>
            <a:fillRect/>
          </a:stretch>
        </p:blipFill>
        <p:spPr>
          <a:xfrm>
            <a:off x="1752600" y="4495800"/>
            <a:ext cx="2171700" cy="1596547"/>
          </a:xfrm>
          <a:prstGeom prst="rect">
            <a:avLst/>
          </a:prstGeom>
        </p:spPr>
      </p:pic>
      <p:pic>
        <p:nvPicPr>
          <p:cNvPr id="7" name="Picture 6"/>
          <p:cNvPicPr>
            <a:picLocks noChangeAspect="1"/>
          </p:cNvPicPr>
          <p:nvPr/>
        </p:nvPicPr>
        <p:blipFill>
          <a:blip r:embed="rId4"/>
          <a:stretch>
            <a:fillRect/>
          </a:stretch>
        </p:blipFill>
        <p:spPr>
          <a:xfrm>
            <a:off x="7010400" y="2286000"/>
            <a:ext cx="1778259" cy="2319354"/>
          </a:xfrm>
          <a:prstGeom prst="rect">
            <a:avLst/>
          </a:prstGeom>
        </p:spPr>
      </p:pic>
      <p:pic>
        <p:nvPicPr>
          <p:cNvPr id="8" name="Picture 7"/>
          <p:cNvPicPr>
            <a:picLocks noChangeAspect="1"/>
          </p:cNvPicPr>
          <p:nvPr/>
        </p:nvPicPr>
        <p:blipFill>
          <a:blip r:embed="rId5"/>
          <a:stretch>
            <a:fillRect/>
          </a:stretch>
        </p:blipFill>
        <p:spPr>
          <a:xfrm rot="20633379">
            <a:off x="5438453" y="3440034"/>
            <a:ext cx="2109130" cy="2698971"/>
          </a:xfrm>
          <a:prstGeom prst="rect">
            <a:avLst/>
          </a:prstGeom>
        </p:spPr>
      </p:pic>
    </p:spTree>
    <p:extLst>
      <p:ext uri="{BB962C8B-B14F-4D97-AF65-F5344CB8AC3E}">
        <p14:creationId xmlns:p14="http://schemas.microsoft.com/office/powerpoint/2010/main" val="1028449367"/>
      </p:ext>
    </p:extLst>
  </p:cSld>
  <p:clrMapOvr>
    <a:masterClrMapping/>
  </p:clrMapOvr>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smtClean="0">
                <a:solidFill>
                  <a:srgbClr val="4F81BD"/>
                </a:solidFill>
              </a:rPr>
              <a:t>Thank You</a:t>
            </a:r>
            <a:r>
              <a:rPr lang="en-US" dirty="0">
                <a:solidFill>
                  <a:srgbClr val="4F81BD"/>
                </a:solidFill>
              </a:rPr>
              <a:t> </a:t>
            </a:r>
            <a:r>
              <a:rPr lang="en-US" dirty="0" smtClean="0">
                <a:solidFill>
                  <a:srgbClr val="4F81BD"/>
                </a:solidFill>
              </a:rPr>
              <a:t>and stay in touch!</a:t>
            </a:r>
            <a:endParaRPr lang="en-US" dirty="0">
              <a:solidFill>
                <a:srgbClr val="4F81BD"/>
              </a:solidFill>
            </a:endParaRPr>
          </a:p>
        </p:txBody>
      </p:sp>
      <p:sp>
        <p:nvSpPr>
          <p:cNvPr id="3" name="Content Placeholder 2"/>
          <p:cNvSpPr>
            <a:spLocks noGrp="1"/>
          </p:cNvSpPr>
          <p:nvPr>
            <p:ph idx="1"/>
          </p:nvPr>
        </p:nvSpPr>
        <p:spPr>
          <a:xfrm>
            <a:off x="457200" y="1382104"/>
            <a:ext cx="8229600" cy="3124200"/>
          </a:xfrm>
        </p:spPr>
        <p:txBody>
          <a:bodyPr>
            <a:normAutofit/>
          </a:bodyPr>
          <a:lstStyle/>
          <a:p>
            <a:pPr marL="0" indent="0" algn="ctr">
              <a:buNone/>
            </a:pPr>
            <a:r>
              <a:rPr lang="en-US" sz="3600" b="1" dirty="0" err="1" smtClean="0"/>
              <a:t>www.TalkPoverty.org</a:t>
            </a:r>
            <a:endParaRPr lang="en-US" sz="3600" b="1" dirty="0"/>
          </a:p>
          <a:p>
            <a:pPr marL="0" indent="0" algn="ctr">
              <a:buNone/>
            </a:pPr>
            <a:endParaRPr lang="en-US" dirty="0" smtClean="0"/>
          </a:p>
          <a:p>
            <a:pPr marL="0" indent="0" algn="ctr">
              <a:buNone/>
            </a:pPr>
            <a:r>
              <a:rPr lang="en-US" dirty="0" err="1" smtClean="0"/>
              <a:t>mboteach@americanprogress.org</a:t>
            </a:r>
            <a:endParaRPr lang="en-US" dirty="0" smtClean="0"/>
          </a:p>
        </p:txBody>
      </p:sp>
      <p:pic>
        <p:nvPicPr>
          <p:cNvPr id="4" name="Picture 3"/>
          <p:cNvPicPr>
            <a:picLocks noChangeAspect="1"/>
          </p:cNvPicPr>
          <p:nvPr/>
        </p:nvPicPr>
        <p:blipFill>
          <a:blip r:embed="rId2"/>
          <a:stretch>
            <a:fillRect/>
          </a:stretch>
        </p:blipFill>
        <p:spPr>
          <a:xfrm>
            <a:off x="2133600" y="4800600"/>
            <a:ext cx="1524000" cy="1239002"/>
          </a:xfrm>
          <a:prstGeom prst="rect">
            <a:avLst/>
          </a:prstGeom>
        </p:spPr>
      </p:pic>
      <p:sp>
        <p:nvSpPr>
          <p:cNvPr id="5" name="TextBox 4"/>
          <p:cNvSpPr txBox="1"/>
          <p:nvPr/>
        </p:nvSpPr>
        <p:spPr>
          <a:xfrm>
            <a:off x="3810000" y="4512160"/>
            <a:ext cx="2819400" cy="1384995"/>
          </a:xfrm>
          <a:prstGeom prst="rect">
            <a:avLst/>
          </a:prstGeom>
          <a:noFill/>
        </p:spPr>
        <p:txBody>
          <a:bodyPr wrap="square" rtlCol="0">
            <a:spAutoFit/>
          </a:bodyPr>
          <a:lstStyle/>
          <a:p>
            <a:r>
              <a:rPr lang="en-US" sz="2800" dirty="0" smtClean="0"/>
              <a:t>@</a:t>
            </a:r>
            <a:r>
              <a:rPr lang="en-US" sz="2800" dirty="0" err="1" smtClean="0"/>
              <a:t>TalkPoverty</a:t>
            </a:r>
            <a:endParaRPr lang="en-US" sz="2800" dirty="0" smtClean="0"/>
          </a:p>
          <a:p>
            <a:r>
              <a:rPr lang="en-US" sz="2800" dirty="0" smtClean="0"/>
              <a:t>@</a:t>
            </a:r>
            <a:r>
              <a:rPr lang="en-US" sz="2800" dirty="0" err="1" smtClean="0"/>
              <a:t>mboteach</a:t>
            </a:r>
            <a:endParaRPr lang="en-US" sz="2800" dirty="0" smtClean="0"/>
          </a:p>
          <a:p>
            <a:r>
              <a:rPr lang="en-US" sz="2800" dirty="0" smtClean="0"/>
              <a:t>@</a:t>
            </a:r>
            <a:r>
              <a:rPr lang="en-US" sz="2800" dirty="0" err="1" smtClean="0"/>
              <a:t>HalfinTen</a:t>
            </a:r>
            <a:endParaRPr lang="en-US" sz="2800" dirty="0"/>
          </a:p>
        </p:txBody>
      </p:sp>
    </p:spTree>
    <p:extLst>
      <p:ext uri="{BB962C8B-B14F-4D97-AF65-F5344CB8AC3E}">
        <p14:creationId xmlns:p14="http://schemas.microsoft.com/office/powerpoint/2010/main" val="1743822674"/>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smtClean="0">
                <a:solidFill>
                  <a:schemeClr val="accent1"/>
                </a:solidFill>
              </a:rPr>
              <a:t>Key Takeaways</a:t>
            </a:r>
            <a:endParaRPr lang="en-US" dirty="0">
              <a:solidFill>
                <a:schemeClr val="accent1"/>
              </a:solidFill>
            </a:endParaRPr>
          </a:p>
        </p:txBody>
      </p:sp>
      <p:sp>
        <p:nvSpPr>
          <p:cNvPr id="3" name="Content Placeholder 2"/>
          <p:cNvSpPr>
            <a:spLocks noGrp="1"/>
          </p:cNvSpPr>
          <p:nvPr>
            <p:ph idx="1"/>
          </p:nvPr>
        </p:nvSpPr>
        <p:spPr>
          <a:xfrm>
            <a:off x="457200" y="1447800"/>
            <a:ext cx="8229600" cy="4572000"/>
          </a:xfrm>
        </p:spPr>
        <p:txBody>
          <a:bodyPr>
            <a:normAutofit lnSpcReduction="10000"/>
          </a:bodyPr>
          <a:lstStyle/>
          <a:p>
            <a:r>
              <a:rPr lang="en-US" dirty="0"/>
              <a:t>The JPB messaging framework project and how we got here</a:t>
            </a:r>
          </a:p>
          <a:p>
            <a:r>
              <a:rPr lang="en-US" dirty="0" smtClean="0"/>
              <a:t>Beginning </a:t>
            </a:r>
            <a:r>
              <a:rPr lang="en-US" dirty="0"/>
              <a:t>a new strategy together to push back on harmful policies while shifting the conversation to a proactive discussion about work</a:t>
            </a:r>
          </a:p>
          <a:p>
            <a:r>
              <a:rPr lang="en-US" dirty="0"/>
              <a:t>Your feedback on our framework and the specific examples shared during our panel</a:t>
            </a:r>
          </a:p>
        </p:txBody>
      </p:sp>
    </p:spTree>
    <p:extLst>
      <p:ext uri="{BB962C8B-B14F-4D97-AF65-F5344CB8AC3E}">
        <p14:creationId xmlns:p14="http://schemas.microsoft.com/office/powerpoint/2010/main" val="2258152946"/>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l"/>
            <a:r>
              <a:rPr lang="en-US" dirty="0" smtClean="0">
                <a:solidFill>
                  <a:schemeClr val="accent1"/>
                </a:solidFill>
              </a:rPr>
              <a:t>What happens if we only play defense </a:t>
            </a:r>
            <a:endParaRPr lang="en-US" dirty="0">
              <a:solidFill>
                <a:schemeClr val="accent1"/>
              </a:solidFill>
            </a:endParaRPr>
          </a:p>
        </p:txBody>
      </p:sp>
      <p:pic>
        <p:nvPicPr>
          <p:cNvPr id="1026" name="Picture 2" descr="http://www.10tv.com/content/graphics/2014/09/22/drug_testing.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88032" y="1676400"/>
            <a:ext cx="3419461" cy="2564596"/>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http://www.commonwealthfoundation.org/imgLib/20120216_SafetyNet.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29200" y="1676400"/>
            <a:ext cx="3048000" cy="2143125"/>
          </a:xfrm>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12" descr="http://www.heritage.org/%7E/media/Issue%20Highlights%20625x175/WelfareDependency_newhighli.ashx?20120928T101808788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371600" y="4343400"/>
            <a:ext cx="5953125" cy="16668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51156288"/>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l"/>
            <a:r>
              <a:rPr lang="en-US" dirty="0" smtClean="0">
                <a:solidFill>
                  <a:srgbClr val="4F81BD"/>
                </a:solidFill>
              </a:rPr>
              <a:t>We let others define the impact of the policies we care </a:t>
            </a:r>
            <a:r>
              <a:rPr lang="en-US" dirty="0" smtClean="0">
                <a:solidFill>
                  <a:srgbClr val="4F81BD"/>
                </a:solidFill>
              </a:rPr>
              <a:t>about</a:t>
            </a:r>
            <a:endParaRPr lang="en-US" dirty="0">
              <a:solidFill>
                <a:srgbClr val="4F81BD"/>
              </a:solidFill>
            </a:endParaRPr>
          </a:p>
        </p:txBody>
      </p:sp>
      <p:sp>
        <p:nvSpPr>
          <p:cNvPr id="3" name="Content Placeholder 2"/>
          <p:cNvSpPr>
            <a:spLocks noGrp="1"/>
          </p:cNvSpPr>
          <p:nvPr>
            <p:ph idx="1"/>
          </p:nvPr>
        </p:nvSpPr>
        <p:spPr>
          <a:xfrm>
            <a:off x="5486400" y="1676400"/>
            <a:ext cx="3581400" cy="4495799"/>
          </a:xfrm>
        </p:spPr>
        <p:txBody>
          <a:bodyPr vert="horz">
            <a:normAutofit fontScale="55000" lnSpcReduction="20000"/>
          </a:bodyPr>
          <a:lstStyle/>
          <a:p>
            <a:pPr>
              <a:buNone/>
            </a:pPr>
            <a:r>
              <a:rPr lang="en-US" dirty="0" smtClean="0"/>
              <a:t>“Next year marks the 50</a:t>
            </a:r>
            <a:r>
              <a:rPr lang="en-US" baseline="30000" dirty="0" smtClean="0"/>
              <a:t>th</a:t>
            </a:r>
            <a:endParaRPr lang="en-US" dirty="0"/>
          </a:p>
          <a:p>
            <a:pPr>
              <a:buNone/>
            </a:pPr>
            <a:r>
              <a:rPr lang="en-US" dirty="0" smtClean="0"/>
              <a:t>anniversary of the War on</a:t>
            </a:r>
          </a:p>
          <a:p>
            <a:pPr>
              <a:buNone/>
            </a:pPr>
            <a:r>
              <a:rPr lang="en-US" dirty="0" smtClean="0"/>
              <a:t>Poverty. We’ve spent</a:t>
            </a:r>
          </a:p>
          <a:p>
            <a:pPr>
              <a:buNone/>
            </a:pPr>
            <a:r>
              <a:rPr lang="en-US" dirty="0" smtClean="0"/>
              <a:t>approximately $15 trillion</a:t>
            </a:r>
          </a:p>
          <a:p>
            <a:pPr>
              <a:buNone/>
            </a:pPr>
            <a:r>
              <a:rPr lang="en-US" dirty="0" smtClean="0"/>
              <a:t>and </a:t>
            </a:r>
            <a:r>
              <a:rPr lang="en-US" dirty="0" smtClean="0">
                <a:solidFill>
                  <a:srgbClr val="FF0000"/>
                </a:solidFill>
              </a:rPr>
              <a:t>the question we ought</a:t>
            </a:r>
          </a:p>
          <a:p>
            <a:pPr>
              <a:buNone/>
            </a:pPr>
            <a:r>
              <a:rPr lang="en-US" dirty="0" smtClean="0">
                <a:solidFill>
                  <a:srgbClr val="FF0000"/>
                </a:solidFill>
              </a:rPr>
              <a:t>to be asking ourselves is,</a:t>
            </a:r>
          </a:p>
          <a:p>
            <a:pPr>
              <a:buNone/>
            </a:pPr>
            <a:r>
              <a:rPr lang="en-US" dirty="0" smtClean="0">
                <a:solidFill>
                  <a:srgbClr val="FF0000"/>
                </a:solidFill>
              </a:rPr>
              <a:t>‘where are we?’ </a:t>
            </a:r>
            <a:r>
              <a:rPr lang="en-US" dirty="0" smtClean="0"/>
              <a:t>With a 15</a:t>
            </a:r>
          </a:p>
          <a:p>
            <a:pPr>
              <a:buNone/>
            </a:pPr>
            <a:r>
              <a:rPr lang="en-US" dirty="0" smtClean="0"/>
              <a:t>percent poverty rate today —</a:t>
            </a:r>
          </a:p>
          <a:p>
            <a:pPr>
              <a:buNone/>
            </a:pPr>
            <a:r>
              <a:rPr lang="en-US" dirty="0" smtClean="0"/>
              <a:t>the highest in a generation —</a:t>
            </a:r>
          </a:p>
          <a:p>
            <a:pPr>
              <a:buNone/>
            </a:pPr>
            <a:r>
              <a:rPr lang="en-US" dirty="0" smtClean="0"/>
              <a:t>and with 46 million people in</a:t>
            </a:r>
          </a:p>
          <a:p>
            <a:pPr>
              <a:buNone/>
            </a:pPr>
            <a:r>
              <a:rPr lang="en-US" dirty="0" smtClean="0"/>
              <a:t>poverty</a:t>
            </a:r>
            <a:r>
              <a:rPr lang="en-US" dirty="0" smtClean="0">
                <a:solidFill>
                  <a:srgbClr val="FF0000"/>
                </a:solidFill>
              </a:rPr>
              <a:t>, I would argue it’s not</a:t>
            </a:r>
          </a:p>
          <a:p>
            <a:pPr>
              <a:buNone/>
            </a:pPr>
            <a:r>
              <a:rPr lang="en-US" dirty="0" smtClean="0">
                <a:solidFill>
                  <a:srgbClr val="FF0000"/>
                </a:solidFill>
              </a:rPr>
              <a:t>working very well.” </a:t>
            </a:r>
          </a:p>
          <a:p>
            <a:pPr>
              <a:buNone/>
            </a:pPr>
            <a:endParaRPr lang="en-US" dirty="0" smtClean="0"/>
          </a:p>
          <a:p>
            <a:pPr algn="r">
              <a:buNone/>
            </a:pPr>
            <a:r>
              <a:rPr lang="en-US" dirty="0" smtClean="0"/>
              <a:t>– Rep. Paul Ryan </a:t>
            </a:r>
            <a:endParaRPr lang="en-US" dirty="0"/>
          </a:p>
        </p:txBody>
      </p:sp>
      <p:pic>
        <p:nvPicPr>
          <p:cNvPr id="4" name="Picture 3"/>
          <p:cNvPicPr>
            <a:picLocks noChangeAspect="1"/>
          </p:cNvPicPr>
          <p:nvPr/>
        </p:nvPicPr>
        <p:blipFill>
          <a:blip r:embed="rId2"/>
          <a:stretch>
            <a:fillRect/>
          </a:stretch>
        </p:blipFill>
        <p:spPr>
          <a:xfrm>
            <a:off x="228600" y="1676400"/>
            <a:ext cx="5080000" cy="3822700"/>
          </a:xfrm>
          <a:prstGeom prst="rect">
            <a:avLst/>
          </a:prstGeom>
        </p:spPr>
      </p:pic>
    </p:spTree>
    <p:extLst>
      <p:ext uri="{BB962C8B-B14F-4D97-AF65-F5344CB8AC3E}">
        <p14:creationId xmlns:p14="http://schemas.microsoft.com/office/powerpoint/2010/main" val="4211924316"/>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US" sz="3600" dirty="0" smtClean="0">
                <a:solidFill>
                  <a:srgbClr val="4F81BD"/>
                </a:solidFill>
              </a:rPr>
              <a:t>We let others define “opportunity.”</a:t>
            </a:r>
            <a:endParaRPr lang="en-US" sz="3600" dirty="0">
              <a:solidFill>
                <a:srgbClr val="4F81BD"/>
              </a:solidFill>
            </a:endParaRPr>
          </a:p>
        </p:txBody>
      </p:sp>
      <p:sp>
        <p:nvSpPr>
          <p:cNvPr id="3" name="Content Placeholder 2"/>
          <p:cNvSpPr>
            <a:spLocks noGrp="1"/>
          </p:cNvSpPr>
          <p:nvPr>
            <p:ph idx="1"/>
          </p:nvPr>
        </p:nvSpPr>
        <p:spPr>
          <a:xfrm>
            <a:off x="5334000" y="1676400"/>
            <a:ext cx="3429000" cy="4495799"/>
          </a:xfrm>
        </p:spPr>
        <p:txBody>
          <a:bodyPr vert="horz">
            <a:normAutofit fontScale="77500" lnSpcReduction="20000"/>
          </a:bodyPr>
          <a:lstStyle/>
          <a:p>
            <a:pPr>
              <a:buNone/>
            </a:pPr>
            <a:r>
              <a:rPr lang="en-US" dirty="0" smtClean="0"/>
              <a:t>“When you subsidize people you create a dependency and rob them of dignity. Government should create opportunity and protect the country.” </a:t>
            </a:r>
          </a:p>
          <a:p>
            <a:pPr>
              <a:buNone/>
            </a:pPr>
            <a:endParaRPr lang="en-US" dirty="0"/>
          </a:p>
          <a:p>
            <a:pPr algn="r">
              <a:buNone/>
            </a:pPr>
            <a:r>
              <a:rPr lang="en-US" dirty="0" smtClean="0"/>
              <a:t>– Pastor Rick Warren on ABC News</a:t>
            </a:r>
            <a:endParaRPr lang="en-US" dirty="0"/>
          </a:p>
        </p:txBody>
      </p:sp>
      <p:pic>
        <p:nvPicPr>
          <p:cNvPr id="5" name="Picture 4"/>
          <p:cNvPicPr>
            <a:picLocks noChangeAspect="1"/>
          </p:cNvPicPr>
          <p:nvPr/>
        </p:nvPicPr>
        <p:blipFill rotWithShape="1">
          <a:blip r:embed="rId2"/>
          <a:srcRect l="17702" r="8502"/>
          <a:stretch/>
        </p:blipFill>
        <p:spPr>
          <a:xfrm>
            <a:off x="685800" y="1676400"/>
            <a:ext cx="4419600" cy="3368778"/>
          </a:xfrm>
          <a:prstGeom prst="rect">
            <a:avLst/>
          </a:prstGeom>
        </p:spPr>
      </p:pic>
    </p:spTree>
    <p:extLst>
      <p:ext uri="{BB962C8B-B14F-4D97-AF65-F5344CB8AC3E}">
        <p14:creationId xmlns:p14="http://schemas.microsoft.com/office/powerpoint/2010/main" val="867674688"/>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l"/>
            <a:r>
              <a:rPr lang="en-US" dirty="0" smtClean="0">
                <a:solidFill>
                  <a:srgbClr val="4F81BD"/>
                </a:solidFill>
              </a:rPr>
              <a:t>We let the wrong policy </a:t>
            </a:r>
            <a:br>
              <a:rPr lang="en-US" dirty="0" smtClean="0">
                <a:solidFill>
                  <a:srgbClr val="4F81BD"/>
                </a:solidFill>
              </a:rPr>
            </a:br>
            <a:r>
              <a:rPr lang="en-US" dirty="0" smtClean="0">
                <a:solidFill>
                  <a:srgbClr val="4F81BD"/>
                </a:solidFill>
              </a:rPr>
              <a:t>visions gain </a:t>
            </a:r>
            <a:r>
              <a:rPr lang="en-US" dirty="0" smtClean="0">
                <a:solidFill>
                  <a:srgbClr val="4F81BD"/>
                </a:solidFill>
              </a:rPr>
              <a:t>traction</a:t>
            </a:r>
            <a:endParaRPr lang="en-US" dirty="0">
              <a:solidFill>
                <a:srgbClr val="4F81BD"/>
              </a:solidFill>
            </a:endParaRPr>
          </a:p>
        </p:txBody>
      </p:sp>
      <p:sp>
        <p:nvSpPr>
          <p:cNvPr id="3" name="Content Placeholder 2"/>
          <p:cNvSpPr>
            <a:spLocks noGrp="1"/>
          </p:cNvSpPr>
          <p:nvPr>
            <p:ph idx="1"/>
          </p:nvPr>
        </p:nvSpPr>
        <p:spPr>
          <a:xfrm>
            <a:off x="3886200" y="1676400"/>
            <a:ext cx="5029200" cy="4495799"/>
          </a:xfrm>
        </p:spPr>
        <p:txBody>
          <a:bodyPr vert="horz">
            <a:normAutofit fontScale="70000" lnSpcReduction="20000"/>
          </a:bodyPr>
          <a:lstStyle/>
          <a:p>
            <a:pPr>
              <a:buNone/>
            </a:pPr>
            <a:r>
              <a:rPr lang="en-US" dirty="0" smtClean="0"/>
              <a:t>“The welfare reforms of the 1990s, </a:t>
            </a:r>
            <a:r>
              <a:rPr lang="en-US" b="1" dirty="0" smtClean="0">
                <a:solidFill>
                  <a:srgbClr val="FF0000"/>
                </a:solidFill>
              </a:rPr>
              <a:t>despite their success</a:t>
            </a:r>
            <a:r>
              <a:rPr lang="en-US" dirty="0" smtClean="0"/>
              <a:t>, were never extended beyond cash welfare to other means-tested programs. This budget completes the  successful work of transforming welfare by reforming other areas of America’s safety net to </a:t>
            </a:r>
            <a:r>
              <a:rPr lang="en-US" b="1" dirty="0" smtClean="0">
                <a:solidFill>
                  <a:srgbClr val="FF0000"/>
                </a:solidFill>
              </a:rPr>
              <a:t>ensure that welfare does not entrap able-bodied citizens into lives of complacency and dependency.</a:t>
            </a:r>
            <a:r>
              <a:rPr lang="en-US" dirty="0" smtClean="0">
                <a:solidFill>
                  <a:srgbClr val="FF0000"/>
                </a:solidFill>
              </a:rPr>
              <a:t>”</a:t>
            </a:r>
          </a:p>
          <a:p>
            <a:pPr algn="r">
              <a:buNone/>
            </a:pPr>
            <a:endParaRPr lang="en-US" dirty="0" smtClean="0"/>
          </a:p>
          <a:p>
            <a:pPr algn="r">
              <a:buNone/>
            </a:pPr>
            <a:r>
              <a:rPr lang="en-US" dirty="0" smtClean="0"/>
              <a:t>- Report, House Budget Committee on FY2014 resolution </a:t>
            </a:r>
            <a:endParaRPr lang="en-US" dirty="0"/>
          </a:p>
        </p:txBody>
      </p:sp>
      <p:pic>
        <p:nvPicPr>
          <p:cNvPr id="6" name="Picture 5"/>
          <p:cNvPicPr>
            <a:picLocks noChangeAspect="1"/>
          </p:cNvPicPr>
          <p:nvPr/>
        </p:nvPicPr>
        <p:blipFill>
          <a:blip r:embed="rId2"/>
          <a:stretch>
            <a:fillRect/>
          </a:stretch>
        </p:blipFill>
        <p:spPr>
          <a:xfrm>
            <a:off x="381000" y="1752600"/>
            <a:ext cx="3283138" cy="4248150"/>
          </a:xfrm>
          <a:prstGeom prst="rect">
            <a:avLst/>
          </a:prstGeom>
        </p:spPr>
      </p:pic>
    </p:spTree>
    <p:extLst>
      <p:ext uri="{BB962C8B-B14F-4D97-AF65-F5344CB8AC3E}">
        <p14:creationId xmlns:p14="http://schemas.microsoft.com/office/powerpoint/2010/main" val="4251904326"/>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2468562"/>
          </a:xfrm>
        </p:spPr>
        <p:txBody>
          <a:bodyPr>
            <a:normAutofit/>
          </a:bodyPr>
          <a:lstStyle/>
          <a:p>
            <a:pPr algn="l"/>
            <a:r>
              <a:rPr lang="en-US" sz="4800" dirty="0" smtClean="0">
                <a:solidFill>
                  <a:srgbClr val="4F81BD"/>
                </a:solidFill>
              </a:rPr>
              <a:t>3 Reasons </a:t>
            </a:r>
            <a:r>
              <a:rPr lang="en-US" sz="4800" b="1" dirty="0" smtClean="0">
                <a:solidFill>
                  <a:srgbClr val="4F81BD"/>
                </a:solidFill>
              </a:rPr>
              <a:t>now</a:t>
            </a:r>
            <a:r>
              <a:rPr lang="en-US" sz="4800" dirty="0" smtClean="0">
                <a:solidFill>
                  <a:srgbClr val="4F81BD"/>
                </a:solidFill>
              </a:rPr>
              <a:t> is the time to pivot from defense to a proactive message</a:t>
            </a:r>
            <a:endParaRPr lang="en-US" sz="4800" dirty="0">
              <a:solidFill>
                <a:srgbClr val="4F81BD"/>
              </a:solidFill>
            </a:endParaRPr>
          </a:p>
        </p:txBody>
      </p:sp>
      <p:pic>
        <p:nvPicPr>
          <p:cNvPr id="4" name="Content Placeholder 3"/>
          <p:cNvPicPr>
            <a:picLocks noGrp="1" noChangeAspect="1"/>
          </p:cNvPicPr>
          <p:nvPr>
            <p:ph idx="1"/>
          </p:nvPr>
        </p:nvPicPr>
        <p:blipFill rotWithShape="1">
          <a:blip r:embed="rId2"/>
          <a:srcRect t="-885" b="196"/>
          <a:stretch/>
        </p:blipFill>
        <p:spPr>
          <a:xfrm>
            <a:off x="457200" y="2971800"/>
            <a:ext cx="8229600" cy="2770780"/>
          </a:xfrm>
        </p:spPr>
      </p:pic>
    </p:spTree>
    <p:extLst>
      <p:ext uri="{BB962C8B-B14F-4D97-AF65-F5344CB8AC3E}">
        <p14:creationId xmlns:p14="http://schemas.microsoft.com/office/powerpoint/2010/main" val="2054420211"/>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smtClean="0">
                <a:solidFill>
                  <a:srgbClr val="4F81BD"/>
                </a:solidFill>
              </a:rPr>
              <a:t>1. Convergence of Interests</a:t>
            </a:r>
            <a:endParaRPr lang="en-US" dirty="0">
              <a:solidFill>
                <a:srgbClr val="4F81BD"/>
              </a:solidFill>
            </a:endParaRPr>
          </a:p>
        </p:txBody>
      </p:sp>
      <p:sp>
        <p:nvSpPr>
          <p:cNvPr id="3" name="Content Placeholder 2"/>
          <p:cNvSpPr>
            <a:spLocks noGrp="1"/>
          </p:cNvSpPr>
          <p:nvPr>
            <p:ph idx="1"/>
          </p:nvPr>
        </p:nvSpPr>
        <p:spPr>
          <a:xfrm>
            <a:off x="457200" y="1600200"/>
            <a:ext cx="2514600" cy="4190999"/>
          </a:xfrm>
        </p:spPr>
        <p:txBody>
          <a:bodyPr>
            <a:normAutofit fontScale="92500" lnSpcReduction="10000"/>
          </a:bodyPr>
          <a:lstStyle/>
          <a:p>
            <a:pPr marL="0" indent="0">
              <a:buNone/>
            </a:pPr>
            <a:r>
              <a:rPr lang="en-US" dirty="0"/>
              <a:t>T</a:t>
            </a:r>
            <a:r>
              <a:rPr lang="en-US" dirty="0" smtClean="0"/>
              <a:t>he </a:t>
            </a:r>
            <a:r>
              <a:rPr lang="en-US" dirty="0"/>
              <a:t>middle </a:t>
            </a:r>
            <a:r>
              <a:rPr lang="en-US" dirty="0" smtClean="0"/>
              <a:t>class increasingly recognizes income inequality and poverty </a:t>
            </a:r>
            <a:r>
              <a:rPr lang="en-US" dirty="0"/>
              <a:t>as their problem too</a:t>
            </a:r>
          </a:p>
          <a:p>
            <a:pPr marL="0" indent="0">
              <a:buNone/>
            </a:pPr>
            <a:endParaRPr lang="en-US" dirty="0" smtClean="0">
              <a:latin typeface="Calibri"/>
              <a:cs typeface="Calibri"/>
            </a:endParaRPr>
          </a:p>
        </p:txBody>
      </p:sp>
      <p:pic>
        <p:nvPicPr>
          <p:cNvPr id="4" name="Picture 3"/>
          <p:cNvPicPr>
            <a:picLocks noChangeAspect="1"/>
          </p:cNvPicPr>
          <p:nvPr/>
        </p:nvPicPr>
        <p:blipFill>
          <a:blip r:embed="rId2"/>
          <a:stretch>
            <a:fillRect/>
          </a:stretch>
        </p:blipFill>
        <p:spPr>
          <a:xfrm>
            <a:off x="3048000" y="1447800"/>
            <a:ext cx="5943600" cy="4210050"/>
          </a:xfrm>
          <a:prstGeom prst="rect">
            <a:avLst/>
          </a:prstGeom>
        </p:spPr>
      </p:pic>
    </p:spTree>
    <p:extLst>
      <p:ext uri="{BB962C8B-B14F-4D97-AF65-F5344CB8AC3E}">
        <p14:creationId xmlns:p14="http://schemas.microsoft.com/office/powerpoint/2010/main" val="3777726256"/>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S010336783">
  <a:themeElements>
    <a:clrScheme name="Aspect">
      <a:dk1>
        <a:sysClr val="windowText" lastClr="000000"/>
      </a:dk1>
      <a:lt1>
        <a:sysClr val="window" lastClr="FFFFFF"/>
      </a:lt1>
      <a:dk2>
        <a:srgbClr val="323232"/>
      </a:dk2>
      <a:lt2>
        <a:srgbClr val="E3DED1"/>
      </a:lt2>
      <a:accent1>
        <a:srgbClr val="F07F09"/>
      </a:accent1>
      <a:accent2>
        <a:srgbClr val="9F2936"/>
      </a:accent2>
      <a:accent3>
        <a:srgbClr val="1B587C"/>
      </a:accent3>
      <a:accent4>
        <a:srgbClr val="4E8542"/>
      </a:accent4>
      <a:accent5>
        <a:srgbClr val="604878"/>
      </a:accent5>
      <a:accent6>
        <a:srgbClr val="C19859"/>
      </a:accent6>
      <a:hlink>
        <a:srgbClr val="6B9F25"/>
      </a:hlink>
      <a:folHlink>
        <a:srgbClr val="B26B02"/>
      </a:folHlink>
    </a:clrScheme>
    <a:fontScheme name="Custom Design">
      <a:majorFont>
        <a:latin typeface="Georgia"/>
        <a:ea typeface=""/>
        <a:cs typeface=""/>
      </a:majorFont>
      <a:minorFont>
        <a:latin typeface="Georgi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2832</TotalTime>
  <Words>1647</Words>
  <Application>Microsoft Macintosh PowerPoint</Application>
  <PresentationFormat>On-screen Show (4:3)</PresentationFormat>
  <Paragraphs>129</Paragraphs>
  <Slides>25</Slides>
  <Notes>5</Notes>
  <HiddenSlides>0</HiddenSlides>
  <MMClips>0</MMClips>
  <ScaleCrop>false</ScaleCrop>
  <HeadingPairs>
    <vt:vector size="4" baseType="variant">
      <vt:variant>
        <vt:lpstr>Theme</vt:lpstr>
      </vt:variant>
      <vt:variant>
        <vt:i4>2</vt:i4>
      </vt:variant>
      <vt:variant>
        <vt:lpstr>Slide Titles</vt:lpstr>
      </vt:variant>
      <vt:variant>
        <vt:i4>25</vt:i4>
      </vt:variant>
    </vt:vector>
  </HeadingPairs>
  <TitlesOfParts>
    <vt:vector size="27" baseType="lpstr">
      <vt:lpstr>Office Theme</vt:lpstr>
      <vt:lpstr>TS010336783</vt:lpstr>
      <vt:lpstr>Moving Beyond Work First Getting the Message Right</vt:lpstr>
      <vt:lpstr>Tuesday, November 4</vt:lpstr>
      <vt:lpstr>Key Takeaways</vt:lpstr>
      <vt:lpstr>What happens if we only play defense </vt:lpstr>
      <vt:lpstr>We let others define the impact of the policies we care about</vt:lpstr>
      <vt:lpstr>We let others define “opportunity.”</vt:lpstr>
      <vt:lpstr>We let the wrong policy  visions gain traction</vt:lpstr>
      <vt:lpstr>3 Reasons now is the time to pivot from defense to a proactive message</vt:lpstr>
      <vt:lpstr>1. Convergence of Interests</vt:lpstr>
      <vt:lpstr>2. Policymakers are talking about it and building agendas around it</vt:lpstr>
      <vt:lpstr>PowerPoint Presentation</vt:lpstr>
      <vt:lpstr>Many Americans are Still on the Brink</vt:lpstr>
      <vt:lpstr>Most People are Poor Because of a Failed Economy</vt:lpstr>
      <vt:lpstr>Strong Support for Govt Responsibility to Fight Poverty</vt:lpstr>
      <vt:lpstr>Clear Priorities to Cut Poverty: Jobs, Wages, and Education</vt:lpstr>
      <vt:lpstr>Similar support for messaging at the local level (Maine)</vt:lpstr>
      <vt:lpstr>The JPB Communications Framework</vt:lpstr>
      <vt:lpstr>The JPB Communications Framework</vt:lpstr>
      <vt:lpstr>Our three messaging pillars</vt:lpstr>
      <vt:lpstr>Theme 1: People who work for a living ought to have a decent life.   </vt:lpstr>
      <vt:lpstr>Theme 2: In America, every family should have good housing, nutrition, education, healthcare, and a secure retirement.</vt:lpstr>
      <vt:lpstr>Theme 3: We shouldn’t trap people in poverty that often lasts or gets worse over generations.</vt:lpstr>
      <vt:lpstr>Let’s discuss!</vt:lpstr>
      <vt:lpstr>Half in Ten Action Resources</vt:lpstr>
      <vt:lpstr>Thank You and stay in touch!</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Erik Stegman</dc:creator>
  <cp:lastModifiedBy>Erik Stegman</cp:lastModifiedBy>
  <cp:revision>154</cp:revision>
  <dcterms:created xsi:type="dcterms:W3CDTF">2013-10-29T07:06:03Z</dcterms:created>
  <dcterms:modified xsi:type="dcterms:W3CDTF">2014-12-09T13:05:09Z</dcterms:modified>
</cp:coreProperties>
</file>