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7" r:id="rId2"/>
    <p:sldId id="363" r:id="rId3"/>
    <p:sldId id="346" r:id="rId4"/>
    <p:sldId id="350" r:id="rId5"/>
    <p:sldId id="371" r:id="rId6"/>
    <p:sldId id="347" r:id="rId7"/>
    <p:sldId id="351" r:id="rId8"/>
    <p:sldId id="372" r:id="rId9"/>
    <p:sldId id="367" r:id="rId10"/>
    <p:sldId id="355" r:id="rId11"/>
    <p:sldId id="358" r:id="rId12"/>
    <p:sldId id="360" r:id="rId13"/>
    <p:sldId id="366" r:id="rId14"/>
    <p:sldId id="313" r:id="rId15"/>
    <p:sldId id="317" r:id="rId16"/>
    <p:sldId id="329" r:id="rId17"/>
    <p:sldId id="370" r:id="rId18"/>
    <p:sldId id="368" r:id="rId19"/>
    <p:sldId id="31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fe Finch" initials="IF" lastIdx="1" clrIdx="0">
    <p:extLst>
      <p:ext uri="{19B8F6BF-5375-455C-9EA6-DF929625EA0E}">
        <p15:presenceInfo xmlns:p15="http://schemas.microsoft.com/office/powerpoint/2012/main" userId="S-1-5-21-1292428093-1383384898-1417001333-6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3454" autoAdjust="0"/>
  </p:normalViewPr>
  <p:slideViewPr>
    <p:cSldViewPr snapToGrid="0">
      <p:cViewPr varScale="1">
        <p:scale>
          <a:sx n="97" d="100"/>
          <a:sy n="97" d="100"/>
        </p:scale>
        <p:origin x="9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77" tIns="46589" rIns="93177" bIns="46589" rtlCol="0"/>
          <a:lstStyle>
            <a:lvl1pPr algn="r">
              <a:defRPr sz="1200"/>
            </a:lvl1pPr>
          </a:lstStyle>
          <a:p>
            <a:fld id="{BF7AF7DD-CF11-4005-B422-AF9A55B73B0A}" type="datetimeFigureOut">
              <a:rPr lang="en-US" smtClean="0"/>
              <a:t>11/17/2014</a:t>
            </a:fld>
            <a:endParaRPr lang="en-US"/>
          </a:p>
        </p:txBody>
      </p:sp>
      <p:sp>
        <p:nvSpPr>
          <p:cNvPr id="4" name="Footer Placeholder 3"/>
          <p:cNvSpPr>
            <a:spLocks noGrp="1"/>
          </p:cNvSpPr>
          <p:nvPr>
            <p:ph type="ftr" sz="quarter" idx="2"/>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3"/>
          </a:xfrm>
          <a:prstGeom prst="rect">
            <a:avLst/>
          </a:prstGeom>
        </p:spPr>
        <p:txBody>
          <a:bodyPr vert="horz" lIns="93177" tIns="46589" rIns="93177" bIns="46589" rtlCol="0" anchor="b"/>
          <a:lstStyle>
            <a:lvl1pPr algn="r">
              <a:defRPr sz="1200"/>
            </a:lvl1pPr>
          </a:lstStyle>
          <a:p>
            <a:fld id="{443E3AA9-5B7B-49E9-86B6-B17463E0A0C0}" type="slidenum">
              <a:rPr lang="en-US" smtClean="0"/>
              <a:t>‹#›</a:t>
            </a:fld>
            <a:endParaRPr lang="en-US"/>
          </a:p>
        </p:txBody>
      </p:sp>
    </p:spTree>
    <p:extLst>
      <p:ext uri="{BB962C8B-B14F-4D97-AF65-F5344CB8AC3E}">
        <p14:creationId xmlns:p14="http://schemas.microsoft.com/office/powerpoint/2010/main" val="315993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7C94199C-BC13-4DD2-88D8-AA5F61D0DC96}" type="datetimeFigureOut">
              <a:rPr lang="en-US" smtClean="0"/>
              <a:t>11/17/2014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E1C5777D-E055-48A9-A086-21EFABEB923E}" type="slidenum">
              <a:rPr lang="en-US" smtClean="0"/>
              <a:t>‹#›</a:t>
            </a:fld>
            <a:endParaRPr lang="en-US"/>
          </a:p>
        </p:txBody>
      </p:sp>
    </p:spTree>
    <p:extLst>
      <p:ext uri="{BB962C8B-B14F-4D97-AF65-F5344CB8AC3E}">
        <p14:creationId xmlns:p14="http://schemas.microsoft.com/office/powerpoint/2010/main" val="180000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a:t>
            </a:r>
            <a:r>
              <a:rPr lang="en-US" baseline="0" dirty="0" smtClean="0"/>
              <a:t>e to this webinar on SNAP E&amp;T.</a:t>
            </a:r>
          </a:p>
          <a:p>
            <a:r>
              <a:rPr lang="en-US" baseline="0" dirty="0" smtClean="0"/>
              <a:t>Let’s start with what I hope you already know.  SNAP = food stamps, nation’s primary response against hunger.  </a:t>
            </a:r>
          </a:p>
          <a:p>
            <a:r>
              <a:rPr lang="en-US" baseline="0" dirty="0" smtClean="0"/>
              <a:t>46.5m individuals, Is a countercyclical part of the safety net -- participation grew in response to recession.</a:t>
            </a:r>
          </a:p>
          <a:p>
            <a:r>
              <a:rPr lang="en-US" baseline="0" dirty="0" smtClean="0"/>
              <a:t>It’s an entitlement – if meet eligibility requirements (and maintain eligibility) then receive benefits.</a:t>
            </a:r>
          </a:p>
          <a:p>
            <a:endParaRPr lang="en-US" baseline="0" dirty="0" smtClean="0"/>
          </a:p>
          <a:p>
            <a:r>
              <a:rPr lang="en-US" baseline="0" dirty="0" smtClean="0"/>
              <a:t>What you may not know – and we’re here to talk about – is SNAP has work requirements and an E&amp;T program</a:t>
            </a:r>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t>1</a:t>
            </a:fld>
            <a:endParaRPr lang="en-US"/>
          </a:p>
        </p:txBody>
      </p:sp>
    </p:spTree>
    <p:extLst>
      <p:ext uri="{BB962C8B-B14F-4D97-AF65-F5344CB8AC3E}">
        <p14:creationId xmlns:p14="http://schemas.microsoft.com/office/powerpoint/2010/main" val="425309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941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shows the impact of state behavior, i.e. TX and OK have dropped their waivers so we assume that they won’t seek them in 2016.  WI and NM have said that they will drop, etc.  And, in this map we estimate that CA, IL, NV and RI lose state wide waiver state</a:t>
            </a:r>
          </a:p>
          <a:p>
            <a:endParaRPr lang="en-US" baseline="0" dirty="0" smtClean="0"/>
          </a:p>
          <a:p>
            <a:r>
              <a:rPr lang="en-US" dirty="0" smtClean="0"/>
              <a:t>CBPP estimates that about 1 million ABAWDs will lose eligibility in 2016.  That’s</a:t>
            </a:r>
            <a:r>
              <a:rPr lang="en-US" baseline="0" dirty="0" smtClean="0"/>
              <a:t> a loss of some $150m to $200m per month in benefits to this vulnerable population.</a:t>
            </a:r>
          </a:p>
          <a:p>
            <a:endParaRPr lang="en-US" baseline="0" dirty="0" smtClean="0"/>
          </a:p>
          <a:p>
            <a:r>
              <a:rPr lang="en-US" baseline="0" dirty="0" smtClean="0"/>
              <a:t>Historically about 30% of the population lived in waived areas.</a:t>
            </a:r>
          </a:p>
          <a:p>
            <a:endParaRPr lang="en-US" dirty="0"/>
          </a:p>
        </p:txBody>
      </p:sp>
    </p:spTree>
    <p:extLst>
      <p:ext uri="{BB962C8B-B14F-4D97-AF65-F5344CB8AC3E}">
        <p14:creationId xmlns:p14="http://schemas.microsoft.com/office/powerpoint/2010/main" val="38489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overarching</a:t>
            </a:r>
            <a:r>
              <a:rPr lang="en-US" baseline="0" dirty="0" smtClean="0"/>
              <a:t> questions:</a:t>
            </a:r>
          </a:p>
          <a:p>
            <a:pPr marL="457200" indent="-457200">
              <a:buFont typeface="Arial" panose="020B0604020202020204" pitchFamily="34" charset="0"/>
              <a:buChar char="•"/>
            </a:pPr>
            <a:r>
              <a:rPr lang="en-US" sz="1200" dirty="0" smtClean="0"/>
              <a:t>What is the state’s goal?</a:t>
            </a:r>
          </a:p>
          <a:p>
            <a:pPr marL="457200" indent="-457200">
              <a:buFont typeface="Arial" panose="020B0604020202020204" pitchFamily="34" charset="0"/>
              <a:buChar char="•"/>
            </a:pPr>
            <a:r>
              <a:rPr lang="en-US" sz="1200" dirty="0" smtClean="0"/>
              <a:t>What type of activities will help individuals achieve the goal?</a:t>
            </a:r>
          </a:p>
          <a:p>
            <a:pPr marL="457200" indent="-457200">
              <a:buFont typeface="Arial" panose="020B0604020202020204" pitchFamily="34" charset="0"/>
              <a:buChar char="•"/>
            </a:pPr>
            <a:r>
              <a:rPr lang="en-US" sz="1200" dirty="0" smtClean="0"/>
              <a:t>How does the state identify who will participate?</a:t>
            </a:r>
          </a:p>
          <a:p>
            <a:pPr marL="457200" indent="-457200">
              <a:buFont typeface="Arial" panose="020B0604020202020204" pitchFamily="34" charset="0"/>
              <a:buChar char="•"/>
            </a:pPr>
            <a:r>
              <a:rPr lang="en-US" sz="1200" dirty="0" smtClean="0"/>
              <a:t>How does the state monitor progress towards the goal?</a:t>
            </a:r>
          </a:p>
          <a:p>
            <a:pPr marL="457200" indent="-457200">
              <a:buFont typeface="Arial" panose="020B0604020202020204" pitchFamily="34" charset="0"/>
              <a:buChar char="•"/>
            </a:pPr>
            <a:r>
              <a:rPr lang="en-US" sz="1200" dirty="0" smtClean="0"/>
              <a:t>What does the state do with its monitoring information?</a:t>
            </a:r>
          </a:p>
          <a:p>
            <a:endParaRPr lang="en-US" dirty="0"/>
          </a:p>
        </p:txBody>
      </p:sp>
    </p:spTree>
    <p:extLst>
      <p:ext uri="{BB962C8B-B14F-4D97-AF65-F5344CB8AC3E}">
        <p14:creationId xmlns:p14="http://schemas.microsoft.com/office/powerpoint/2010/main" val="134636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5777D-E055-48A9-A086-21EFABEB923E}" type="slidenum">
              <a:rPr lang="en-US" smtClean="0"/>
              <a:t>13</a:t>
            </a:fld>
            <a:endParaRPr lang="en-US"/>
          </a:p>
        </p:txBody>
      </p:sp>
    </p:spTree>
    <p:extLst>
      <p:ext uri="{BB962C8B-B14F-4D97-AF65-F5344CB8AC3E}">
        <p14:creationId xmlns:p14="http://schemas.microsoft.com/office/powerpoint/2010/main" val="415243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Target low skills/limited work, workfare, and individuals who are working</a:t>
            </a:r>
          </a:p>
          <a:p>
            <a:pPr lvl="1"/>
            <a:r>
              <a:rPr lang="en-US" sz="2400" dirty="0" smtClean="0"/>
              <a:t>Geographically diverse</a:t>
            </a:r>
          </a:p>
          <a:p>
            <a:pPr lvl="1"/>
            <a:r>
              <a:rPr lang="en-US" sz="2400" dirty="0" smtClean="0"/>
              <a:t>Include education and training, rehabilitative services, rapid attachment to work, and mixed strategies</a:t>
            </a:r>
          </a:p>
          <a:p>
            <a:pPr lvl="1"/>
            <a:r>
              <a:rPr lang="en-US" sz="2400" dirty="0" smtClean="0"/>
              <a:t>Mandatory and voluntary</a:t>
            </a:r>
            <a:endParaRPr lang="en-US" sz="2400" dirty="0"/>
          </a:p>
        </p:txBody>
      </p:sp>
      <p:sp>
        <p:nvSpPr>
          <p:cNvPr id="4" name="Slide Number Placeholder 3"/>
          <p:cNvSpPr>
            <a:spLocks noGrp="1"/>
          </p:cNvSpPr>
          <p:nvPr>
            <p:ph type="sldNum" sz="quarter" idx="10"/>
          </p:nvPr>
        </p:nvSpPr>
        <p:spPr/>
        <p:txBody>
          <a:bodyPr/>
          <a:lstStyle/>
          <a:p>
            <a:fld id="{E1C5777D-E055-48A9-A086-21EFABEB923E}" type="slidenum">
              <a:rPr lang="en-US" smtClean="0"/>
              <a:t>14</a:t>
            </a:fld>
            <a:endParaRPr lang="en-US"/>
          </a:p>
        </p:txBody>
      </p:sp>
    </p:spTree>
    <p:extLst>
      <p:ext uri="{BB962C8B-B14F-4D97-AF65-F5344CB8AC3E}">
        <p14:creationId xmlns:p14="http://schemas.microsoft.com/office/powerpoint/2010/main" val="106708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5777D-E055-48A9-A086-21EFABEB923E}" type="slidenum">
              <a:rPr lang="en-US" smtClean="0"/>
              <a:t>15</a:t>
            </a:fld>
            <a:endParaRPr lang="en-US"/>
          </a:p>
        </p:txBody>
      </p:sp>
    </p:spTree>
    <p:extLst>
      <p:ext uri="{BB962C8B-B14F-4D97-AF65-F5344CB8AC3E}">
        <p14:creationId xmlns:p14="http://schemas.microsoft.com/office/powerpoint/2010/main" val="287690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SNAP caseload is very diverse.  Diverse needs require diverse solutions</a:t>
            </a:r>
          </a:p>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2412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role does compulsory/mandatory</a:t>
            </a:r>
            <a:r>
              <a:rPr lang="en-US" baseline="0" dirty="0" smtClean="0"/>
              <a:t> activities play in the state’s goals?  Who is subject to mandatory,</a:t>
            </a:r>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t>17</a:t>
            </a:fld>
            <a:endParaRPr lang="en-US"/>
          </a:p>
        </p:txBody>
      </p:sp>
    </p:spTree>
    <p:extLst>
      <p:ext uri="{BB962C8B-B14F-4D97-AF65-F5344CB8AC3E}">
        <p14:creationId xmlns:p14="http://schemas.microsoft.com/office/powerpoint/2010/main" val="2534530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5777D-E055-48A9-A086-21EFABEB923E}" type="slidenum">
              <a:rPr lang="en-US" smtClean="0"/>
              <a:t>18</a:t>
            </a:fld>
            <a:endParaRPr lang="en-US"/>
          </a:p>
        </p:txBody>
      </p:sp>
    </p:spTree>
    <p:extLst>
      <p:ext uri="{BB962C8B-B14F-4D97-AF65-F5344CB8AC3E}">
        <p14:creationId xmlns:p14="http://schemas.microsoft.com/office/powerpoint/2010/main" val="3822033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t>19</a:t>
            </a:fld>
            <a:endParaRPr lang="en-US"/>
          </a:p>
        </p:txBody>
      </p:sp>
    </p:spTree>
    <p:extLst>
      <p:ext uri="{BB962C8B-B14F-4D97-AF65-F5344CB8AC3E}">
        <p14:creationId xmlns:p14="http://schemas.microsoft.com/office/powerpoint/2010/main" val="425162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5777D-E055-48A9-A086-21EFABEB923E}" type="slidenum">
              <a:rPr lang="en-US" smtClean="0"/>
              <a:t>2</a:t>
            </a:fld>
            <a:endParaRPr lang="en-US"/>
          </a:p>
        </p:txBody>
      </p:sp>
    </p:spTree>
    <p:extLst>
      <p:ext uri="{BB962C8B-B14F-4D97-AF65-F5344CB8AC3E}">
        <p14:creationId xmlns:p14="http://schemas.microsoft.com/office/powerpoint/2010/main" val="108966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SNAP has work</a:t>
            </a:r>
            <a:r>
              <a:rPr lang="en-US" baseline="0" dirty="0" smtClean="0"/>
              <a:t> requirements for most adults able to work.</a:t>
            </a:r>
            <a:endParaRPr lang="en-US" dirty="0" smtClean="0"/>
          </a:p>
          <a:p>
            <a:endParaRPr lang="en-US" dirty="0" smtClean="0"/>
          </a:p>
          <a:p>
            <a:r>
              <a:rPr lang="en-US" dirty="0" smtClean="0"/>
              <a:t>Work registrants must</a:t>
            </a:r>
            <a:r>
              <a:rPr lang="en-US" baseline="0" dirty="0" smtClean="0"/>
              <a:t> accept a job if offered one by state, not voluntarily quit a job without good cause, provide information to state if required and participate in E&amp;T if assigned by state.</a:t>
            </a:r>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t>3</a:t>
            </a:fld>
            <a:endParaRPr lang="en-US"/>
          </a:p>
        </p:txBody>
      </p:sp>
    </p:spTree>
    <p:extLst>
      <p:ext uri="{BB962C8B-B14F-4D97-AF65-F5344CB8AC3E}">
        <p14:creationId xmlns:p14="http://schemas.microsoft.com/office/powerpoint/2010/main" val="66442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Willingness to work – mandatory</a:t>
            </a:r>
            <a:r>
              <a:rPr lang="en-US" baseline="0" dirty="0" smtClean="0"/>
              <a:t> job search, workfare, work experience</a:t>
            </a:r>
          </a:p>
          <a:p>
            <a:r>
              <a:rPr lang="en-US" baseline="0" dirty="0" smtClean="0"/>
              <a:t>ABAWDs – could be mandatory or voluntary.  Can’t be job search</a:t>
            </a:r>
          </a:p>
          <a:p>
            <a:r>
              <a:rPr lang="en-US" baseline="0" dirty="0" smtClean="0"/>
              <a:t>Improving skills tends to be intensive training or education – expensive and limited.</a:t>
            </a:r>
          </a:p>
          <a:p>
            <a:endParaRPr lang="en-US" dirty="0" smtClean="0"/>
          </a:p>
          <a:p>
            <a:r>
              <a:rPr lang="en-US" dirty="0" smtClean="0"/>
              <a:t>Again, a mandatory E&amp;T requirement can put an individual’s food benefits at risk</a:t>
            </a:r>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t>4</a:t>
            </a:fld>
            <a:endParaRPr lang="en-US"/>
          </a:p>
        </p:txBody>
      </p:sp>
    </p:spTree>
    <p:extLst>
      <p:ext uri="{BB962C8B-B14F-4D97-AF65-F5344CB8AC3E}">
        <p14:creationId xmlns:p14="http://schemas.microsoft.com/office/powerpoint/2010/main" val="200981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wide variety of activities can be offered through SNAP E&amp;T.  As you can see, most states</a:t>
            </a:r>
            <a:r>
              <a:rPr lang="en-US" baseline="0" dirty="0" smtClean="0"/>
              <a:t> focus on relatively inexpensive low-touch activities like job search and workfare.</a:t>
            </a:r>
          </a:p>
          <a:p>
            <a:endParaRPr lang="en-US" baseline="0" dirty="0" smtClean="0"/>
          </a:p>
          <a:p>
            <a:r>
              <a:rPr lang="en-US" baseline="0" dirty="0" smtClean="0"/>
              <a:t>Can be run by the state, contracted out to other gov’t entities, nonprofits, community colleges, etc.</a:t>
            </a:r>
          </a:p>
          <a:p>
            <a:r>
              <a:rPr lang="en-US" baseline="0" dirty="0" smtClean="0"/>
              <a:t> - ex. UT runs a job search program in conjunction with it’s UI job search</a:t>
            </a:r>
          </a:p>
          <a:p>
            <a:pPr marL="171450" indent="-171450">
              <a:buFontTx/>
              <a:buChar char="-"/>
            </a:pPr>
            <a:r>
              <a:rPr lang="en-US" baseline="0" dirty="0" smtClean="0"/>
              <a:t>Many states contract w community colleges in certain areas</a:t>
            </a:r>
          </a:p>
          <a:p>
            <a:pPr marL="171450" indent="-171450">
              <a:buFontTx/>
              <a:buChar char="-"/>
            </a:pPr>
            <a:r>
              <a:rPr lang="en-US" baseline="0" dirty="0" smtClean="0"/>
              <a:t>WA has an impressive network of providers</a:t>
            </a:r>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4207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have enormous</a:t>
            </a:r>
            <a:r>
              <a:rPr lang="en-US" baseline="0" dirty="0" smtClean="0"/>
              <a:t> flexibility with regards to their E&amp;T programs – and so, E&amp;T can look very different state-to-state, in both who is served, how they are engaged and what kinds of activities they may do.</a:t>
            </a:r>
          </a:p>
          <a:p>
            <a:pPr marL="171450" indent="-171450">
              <a:buFont typeface="Arial" panose="020B0604020202020204" pitchFamily="34" charset="0"/>
              <a:buChar char="•"/>
            </a:pPr>
            <a:r>
              <a:rPr lang="en-US" baseline="0" dirty="0" smtClean="0"/>
              <a:t>States can decide to who to assign to a work requirement.  The state can exempt additional categories of participants, individuals in certain areas or certain individuals.</a:t>
            </a:r>
          </a:p>
          <a:p>
            <a:pPr marL="171450" indent="-171450">
              <a:buFont typeface="Arial" panose="020B0604020202020204" pitchFamily="34" charset="0"/>
              <a:buChar char="•"/>
            </a:pPr>
            <a:r>
              <a:rPr lang="en-US" baseline="0" dirty="0" smtClean="0"/>
              <a:t>A state can not assign anyone, but can make E&amp;T programs available to anyone who wants to participate – these are voluntary programs.  In 2013, 29 states have voluntary-only programs.</a:t>
            </a:r>
          </a:p>
          <a:p>
            <a:pPr marL="171450" indent="-171450">
              <a:buFont typeface="Arial" panose="020B0604020202020204" pitchFamily="34" charset="0"/>
              <a:buChar char="•"/>
            </a:pPr>
            <a:r>
              <a:rPr lang="en-US" baseline="0" dirty="0" smtClean="0"/>
              <a:t>States decide which activities to offer, and often have a mix – job search for many work registrants and a few intensive training programs in certain areas.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smtClean="0"/>
              <a:t>Assessment is required, but not clear how effective states are.  </a:t>
            </a:r>
          </a:p>
          <a:p>
            <a:pPr marL="0" indent="0">
              <a:buFont typeface="Arial" panose="020B0604020202020204" pitchFamily="34" charset="0"/>
              <a:buNone/>
            </a:pPr>
            <a:r>
              <a:rPr lang="en-US" baseline="0" dirty="0" smtClean="0"/>
              <a:t>Reimbursements typically for transportation, child care.  Can be capped by state – if participant’s costs exceed the reimbursement level, then individual doesn’t have to participate</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E1C5777D-E055-48A9-A086-21EFABEB923E}" type="slidenum">
              <a:rPr lang="en-US" smtClean="0"/>
              <a:t>6</a:t>
            </a:fld>
            <a:endParaRPr lang="en-US"/>
          </a:p>
        </p:txBody>
      </p:sp>
    </p:spTree>
    <p:extLst>
      <p:ext uri="{BB962C8B-B14F-4D97-AF65-F5344CB8AC3E}">
        <p14:creationId xmlns:p14="http://schemas.microsoft.com/office/powerpoint/2010/main" val="118838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E&amp;T</a:t>
            </a:r>
            <a:r>
              <a:rPr lang="en-US" baseline="0" dirty="0" smtClean="0"/>
              <a:t> is embedded within a nutrition program</a:t>
            </a:r>
          </a:p>
          <a:p>
            <a:r>
              <a:rPr lang="en-US" dirty="0" smtClean="0"/>
              <a:t>Critical to understand that</a:t>
            </a:r>
            <a:r>
              <a:rPr lang="en-US" baseline="0" dirty="0" smtClean="0"/>
              <a:t> failure to participate in E&amp;T can result in loss of food assistance.  </a:t>
            </a:r>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t>7</a:t>
            </a:fld>
            <a:endParaRPr lang="en-US"/>
          </a:p>
        </p:txBody>
      </p:sp>
    </p:spTree>
    <p:extLst>
      <p:ext uri="{BB962C8B-B14F-4D97-AF65-F5344CB8AC3E}">
        <p14:creationId xmlns:p14="http://schemas.microsoft.com/office/powerpoint/2010/main" val="275944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types of federal funding.</a:t>
            </a:r>
          </a:p>
          <a:p>
            <a:r>
              <a:rPr lang="en-US" dirty="0" smtClean="0"/>
              <a:t>50%</a:t>
            </a:r>
            <a:r>
              <a:rPr lang="en-US" baseline="0" dirty="0" smtClean="0"/>
              <a:t> reimbursements are not capped.  These funds can expand the number of slots provided.</a:t>
            </a:r>
          </a:p>
          <a:p>
            <a:r>
              <a:rPr lang="en-US" baseline="0" dirty="0" smtClean="0"/>
              <a:t>Pledge states promise to offer every ABAWD an opportunity to do 20 hours of job training (typically workfare or community service).  Workfare hours determined by dividing value of benefit by minimum wage.</a:t>
            </a:r>
          </a:p>
          <a:p>
            <a:endParaRPr lang="en-US" baseline="0" dirty="0" smtClean="0"/>
          </a:p>
          <a:p>
            <a:r>
              <a:rPr lang="en-US" baseline="0" dirty="0" smtClean="0"/>
              <a:t>SNAP E&amp;T can operate like a funding stream at local level – job training program may get funds from multiple sources and, if serving SNAP participants, can get federal funds.</a:t>
            </a:r>
            <a:endParaRPr lang="en-US" dirty="0" smtClean="0"/>
          </a:p>
        </p:txBody>
      </p:sp>
      <p:sp>
        <p:nvSpPr>
          <p:cNvPr id="4" name="Slide Number Placeholder 3"/>
          <p:cNvSpPr>
            <a:spLocks noGrp="1"/>
          </p:cNvSpPr>
          <p:nvPr>
            <p:ph type="sldNum" sz="quarter" idx="10"/>
          </p:nvPr>
        </p:nvSpPr>
        <p:spPr/>
        <p:txBody>
          <a:bodyPr/>
          <a:lstStyle/>
          <a:p>
            <a:fld id="{E1C5777D-E055-48A9-A086-21EFABEB923E}" type="slidenum">
              <a:rPr lang="en-US" smtClean="0"/>
              <a:t>8</a:t>
            </a:fld>
            <a:endParaRPr lang="en-US"/>
          </a:p>
        </p:txBody>
      </p:sp>
    </p:spTree>
    <p:extLst>
      <p:ext uri="{BB962C8B-B14F-4D97-AF65-F5344CB8AC3E}">
        <p14:creationId xmlns:p14="http://schemas.microsoft.com/office/powerpoint/2010/main" val="95977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1996 welfare reform, SNAP is a time limited benefit for ABAWDs who can’t find work or training.</a:t>
            </a:r>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t>9</a:t>
            </a:fld>
            <a:endParaRPr lang="en-US"/>
          </a:p>
        </p:txBody>
      </p:sp>
    </p:spTree>
    <p:extLst>
      <p:ext uri="{BB962C8B-B14F-4D97-AF65-F5344CB8AC3E}">
        <p14:creationId xmlns:p14="http://schemas.microsoft.com/office/powerpoint/2010/main" val="233797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32EB18-6415-44DE-9983-A73BD4C8F251}" type="datetime1">
              <a:rPr lang="en-US"/>
              <a:pPr>
                <a:defRPr/>
              </a:pPr>
              <a:t>11/17/2014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E771C9-BF21-4421-9A16-0AE86B8F6418}" type="slidenum">
              <a:rPr lang="en-US"/>
              <a:pPr>
                <a:defRPr/>
              </a:pPr>
              <a:t>‹#›</a:t>
            </a:fld>
            <a:endParaRPr lang="en-US"/>
          </a:p>
        </p:txBody>
      </p:sp>
    </p:spTree>
    <p:extLst>
      <p:ext uri="{BB962C8B-B14F-4D97-AF65-F5344CB8AC3E}">
        <p14:creationId xmlns:p14="http://schemas.microsoft.com/office/powerpoint/2010/main" val="380991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DA6997-8819-4832-8BEB-8FAC5C11207D}" type="datetime1">
              <a:rPr lang="en-US"/>
              <a:pPr>
                <a:defRPr/>
              </a:pPr>
              <a:t>11/17/2014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386394-31B7-4A5A-9CA7-E51C714D9D8D}" type="slidenum">
              <a:rPr lang="en-US"/>
              <a:pPr>
                <a:defRPr/>
              </a:pPr>
              <a:t>‹#›</a:t>
            </a:fld>
            <a:endParaRPr lang="en-US"/>
          </a:p>
        </p:txBody>
      </p:sp>
    </p:spTree>
    <p:extLst>
      <p:ext uri="{BB962C8B-B14F-4D97-AF65-F5344CB8AC3E}">
        <p14:creationId xmlns:p14="http://schemas.microsoft.com/office/powerpoint/2010/main" val="321738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58F366-AA29-465E-9919-503F2EBBC3A1}" type="datetime1">
              <a:rPr lang="en-US"/>
              <a:pPr>
                <a:defRPr/>
              </a:pPr>
              <a:t>11/17/2014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079B27-1BC8-4064-8B88-225066C64739}" type="slidenum">
              <a:rPr lang="en-US"/>
              <a:pPr>
                <a:defRPr/>
              </a:pPr>
              <a:t>‹#›</a:t>
            </a:fld>
            <a:endParaRPr lang="en-US"/>
          </a:p>
        </p:txBody>
      </p:sp>
    </p:spTree>
    <p:extLst>
      <p:ext uri="{BB962C8B-B14F-4D97-AF65-F5344CB8AC3E}">
        <p14:creationId xmlns:p14="http://schemas.microsoft.com/office/powerpoint/2010/main" val="225292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F2E711-A3E4-4FB0-ACC1-E402CD9FC9B7}" type="datetime1">
              <a:rPr lang="en-US"/>
              <a:pPr>
                <a:defRPr/>
              </a:pPr>
              <a:t>11/17/2014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176EA5-8AF4-4D24-90B5-723418AD413C}" type="slidenum">
              <a:rPr lang="en-US"/>
              <a:pPr>
                <a:defRPr/>
              </a:pPr>
              <a:t>‹#›</a:t>
            </a:fld>
            <a:endParaRPr lang="en-US"/>
          </a:p>
        </p:txBody>
      </p:sp>
    </p:spTree>
    <p:extLst>
      <p:ext uri="{BB962C8B-B14F-4D97-AF65-F5344CB8AC3E}">
        <p14:creationId xmlns:p14="http://schemas.microsoft.com/office/powerpoint/2010/main" val="228174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D6BD35-D5C5-43DC-9D86-587FDE2E023B}" type="datetime1">
              <a:rPr lang="en-US"/>
              <a:pPr>
                <a:defRPr/>
              </a:pPr>
              <a:t>11/17/2014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E33A3-3081-4AAE-B95D-7F21FF293FBD}" type="slidenum">
              <a:rPr lang="en-US"/>
              <a:pPr>
                <a:defRPr/>
              </a:pPr>
              <a:t>‹#›</a:t>
            </a:fld>
            <a:endParaRPr lang="en-US"/>
          </a:p>
        </p:txBody>
      </p:sp>
    </p:spTree>
    <p:extLst>
      <p:ext uri="{BB962C8B-B14F-4D97-AF65-F5344CB8AC3E}">
        <p14:creationId xmlns:p14="http://schemas.microsoft.com/office/powerpoint/2010/main" val="266280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5B007F-9732-40BE-85D7-0685EED134D8}" type="datetime1">
              <a:rPr lang="en-US"/>
              <a:pPr>
                <a:defRPr/>
              </a:pPr>
              <a:t>11/17/2014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EE0360-DCBD-41DE-B97A-2EE2F57DF62E}" type="slidenum">
              <a:rPr lang="en-US"/>
              <a:pPr>
                <a:defRPr/>
              </a:pPr>
              <a:t>‹#›</a:t>
            </a:fld>
            <a:endParaRPr lang="en-US"/>
          </a:p>
        </p:txBody>
      </p:sp>
    </p:spTree>
    <p:extLst>
      <p:ext uri="{BB962C8B-B14F-4D97-AF65-F5344CB8AC3E}">
        <p14:creationId xmlns:p14="http://schemas.microsoft.com/office/powerpoint/2010/main" val="28599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527B75-8DB8-4FC3-8B89-C38935513BDE}" type="datetime1">
              <a:rPr lang="en-US"/>
              <a:pPr>
                <a:defRPr/>
              </a:pPr>
              <a:t>11/17/2014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1D459B-0EED-4050-BD65-83A9670148AE}" type="slidenum">
              <a:rPr lang="en-US"/>
              <a:pPr>
                <a:defRPr/>
              </a:pPr>
              <a:t>‹#›</a:t>
            </a:fld>
            <a:endParaRPr lang="en-US"/>
          </a:p>
        </p:txBody>
      </p:sp>
    </p:spTree>
    <p:extLst>
      <p:ext uri="{BB962C8B-B14F-4D97-AF65-F5344CB8AC3E}">
        <p14:creationId xmlns:p14="http://schemas.microsoft.com/office/powerpoint/2010/main" val="327889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D7603C-C2AE-4EBF-BD83-F327CB4625AF}" type="datetime1">
              <a:rPr lang="en-US"/>
              <a:pPr>
                <a:defRPr/>
              </a:pPr>
              <a:t>11/17/2014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DE394-3206-426B-994F-F668DE69CD7C}" type="slidenum">
              <a:rPr lang="en-US"/>
              <a:pPr>
                <a:defRPr/>
              </a:pPr>
              <a:t>‹#›</a:t>
            </a:fld>
            <a:endParaRPr lang="en-US"/>
          </a:p>
        </p:txBody>
      </p:sp>
    </p:spTree>
    <p:extLst>
      <p:ext uri="{BB962C8B-B14F-4D97-AF65-F5344CB8AC3E}">
        <p14:creationId xmlns:p14="http://schemas.microsoft.com/office/powerpoint/2010/main" val="287613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7C1831-D783-4566-969B-8DE765C1B287}" type="datetime1">
              <a:rPr lang="en-US"/>
              <a:pPr>
                <a:defRPr/>
              </a:pPr>
              <a:t>11/17/2014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502869-1D24-4A31-A481-086AD343D994}" type="slidenum">
              <a:rPr lang="en-US"/>
              <a:pPr>
                <a:defRPr/>
              </a:pPr>
              <a:t>‹#›</a:t>
            </a:fld>
            <a:endParaRPr lang="en-US"/>
          </a:p>
        </p:txBody>
      </p:sp>
    </p:spTree>
    <p:extLst>
      <p:ext uri="{BB962C8B-B14F-4D97-AF65-F5344CB8AC3E}">
        <p14:creationId xmlns:p14="http://schemas.microsoft.com/office/powerpoint/2010/main" val="190200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E3CFA-4C77-4F1C-9AB6-804177298249}" type="datetime1">
              <a:rPr lang="en-US"/>
              <a:pPr>
                <a:defRPr/>
              </a:pPr>
              <a:t>11/17/2014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F8C7CB-C607-4800-8FF7-B194B876AF8A}" type="slidenum">
              <a:rPr lang="en-US"/>
              <a:pPr>
                <a:defRPr/>
              </a:pPr>
              <a:t>‹#›</a:t>
            </a:fld>
            <a:endParaRPr lang="en-US"/>
          </a:p>
        </p:txBody>
      </p:sp>
    </p:spTree>
    <p:extLst>
      <p:ext uri="{BB962C8B-B14F-4D97-AF65-F5344CB8AC3E}">
        <p14:creationId xmlns:p14="http://schemas.microsoft.com/office/powerpoint/2010/main" val="235350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E2A7FE-DCC5-4D45-8DA6-4876F41F54B6}" type="datetime1">
              <a:rPr lang="en-US"/>
              <a:pPr>
                <a:defRPr/>
              </a:pPr>
              <a:t>11/17/2014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8FEE8D-1696-495B-972B-6633674DF4C0}" type="slidenum">
              <a:rPr lang="en-US"/>
              <a:pPr>
                <a:defRPr/>
              </a:pPr>
              <a:t>‹#›</a:t>
            </a:fld>
            <a:endParaRPr lang="en-US"/>
          </a:p>
        </p:txBody>
      </p:sp>
    </p:spTree>
    <p:extLst>
      <p:ext uri="{BB962C8B-B14F-4D97-AF65-F5344CB8AC3E}">
        <p14:creationId xmlns:p14="http://schemas.microsoft.com/office/powerpoint/2010/main" val="248413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65" charset="0"/>
              </a:defRPr>
            </a:lvl1pPr>
          </a:lstStyle>
          <a:p>
            <a:pPr defTabSz="457200" fontAlgn="base">
              <a:spcBef>
                <a:spcPct val="0"/>
              </a:spcBef>
              <a:spcAft>
                <a:spcPct val="0"/>
              </a:spcAft>
              <a:defRPr/>
            </a:pPr>
            <a:fld id="{EF573C93-4CDE-43F3-B276-0CC5AAD8C0B0}" type="datetime1">
              <a:rPr lang="en-US" smtClean="0">
                <a:ea typeface="ＭＳ Ｐゴシック" pitchFamily="-65" charset="-128"/>
              </a:rPr>
              <a:pPr defTabSz="457200" fontAlgn="base">
                <a:spcBef>
                  <a:spcPct val="0"/>
                </a:spcBef>
                <a:spcAft>
                  <a:spcPct val="0"/>
                </a:spcAft>
                <a:defRPr/>
              </a:pPr>
              <a:t>11/17/2014</a:t>
            </a:fld>
            <a:endParaRPr lang="en-US">
              <a:ea typeface="ＭＳ Ｐゴシック" pitchFamily="-65"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65" charset="0"/>
              </a:defRPr>
            </a:lvl1pPr>
          </a:lstStyle>
          <a:p>
            <a:pPr defTabSz="457200" fontAlgn="base">
              <a:spcBef>
                <a:spcPct val="0"/>
              </a:spcBef>
              <a:spcAft>
                <a:spcPct val="0"/>
              </a:spcAft>
              <a:defRPr/>
            </a:pPr>
            <a:endParaRPr lang="en-US">
              <a:ea typeface="ＭＳ Ｐゴシック" pitchFamily="-65"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65" charset="0"/>
              </a:defRPr>
            </a:lvl1pPr>
          </a:lstStyle>
          <a:p>
            <a:pPr defTabSz="457200" fontAlgn="base">
              <a:spcBef>
                <a:spcPct val="0"/>
              </a:spcBef>
              <a:spcAft>
                <a:spcPct val="0"/>
              </a:spcAft>
              <a:defRPr/>
            </a:pPr>
            <a:fld id="{2CDB4A23-0468-43C7-99C1-28F7BD44924F}" type="slidenum">
              <a:rPr lang="en-US" smtClean="0">
                <a:ea typeface="ＭＳ Ｐゴシック" pitchFamily="-65" charset="-128"/>
              </a:rPr>
              <a:pPr defTabSz="457200" fontAlgn="base">
                <a:spcBef>
                  <a:spcPct val="0"/>
                </a:spcBef>
                <a:spcAft>
                  <a:spcPct val="0"/>
                </a:spcAft>
                <a:defRPr/>
              </a:pPr>
              <a:t>‹#›</a:t>
            </a:fld>
            <a:endParaRPr lang="en-US">
              <a:ea typeface="ＭＳ Ｐゴシック" pitchFamily="-65" charset="-128"/>
            </a:endParaRPr>
          </a:p>
        </p:txBody>
      </p:sp>
    </p:spTree>
    <p:extLst>
      <p:ext uri="{BB962C8B-B14F-4D97-AF65-F5344CB8AC3E}">
        <p14:creationId xmlns:p14="http://schemas.microsoft.com/office/powerpoint/2010/main" val="3811966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cfr.gov/cgi-bin/text-idx?c=ecfr&amp;sid=4bf29bea0133bb56d4571286fa470ad2&amp;rgn=div8&amp;view=text&amp;node=7:4.1.1.3.21.3.1.3&amp;idno=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fns.usda.gov/2014-snap-e-t-pilots" TargetMode="External"/><Relationship Id="rId4" Type="http://schemas.openxmlformats.org/officeDocument/2006/relationships/hyperlink" Target="http://www.ecfr.gov/cgi-bin/text-idx?c=ecfr&amp;sid=4bf29bea0133bb56d4571286fa470ad2&amp;rgn=div8&amp;view=text&amp;node=7:4.1.1.3.21.7.1.5&amp;idno=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ns.usda.gov/employment-and-training-et-resource-cent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lasp.org/issues/basic-skills-and-workforce-training" TargetMode="External"/><Relationship Id="rId5" Type="http://schemas.openxmlformats.org/officeDocument/2006/relationships/hyperlink" Target="http://www.nationalskillscoalition.org/assets/reports-/snapet_users_guide.pdf" TargetMode="External"/><Relationship Id="rId4" Type="http://schemas.openxmlformats.org/officeDocument/2006/relationships/hyperlink" Target="http://www.buildingbetterprogram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bwMode="auto">
          <a:xfrm>
            <a:off x="4070838" y="769652"/>
            <a:ext cx="5791200" cy="4168107"/>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solidFill>
                  <a:srgbClr val="003467"/>
                </a:solidFill>
                <a:latin typeface="Myriad Pro" pitchFamily="-65" charset="0"/>
              </a:rPr>
              <a:t/>
            </a:r>
            <a:br>
              <a:rPr lang="en-US" sz="2800" b="1" dirty="0" smtClean="0">
                <a:solidFill>
                  <a:srgbClr val="003467"/>
                </a:solidFill>
                <a:latin typeface="Myriad Pro" pitchFamily="-65" charset="0"/>
              </a:rPr>
            </a:br>
            <a:r>
              <a:rPr lang="en-US" sz="3600" b="1" dirty="0">
                <a:solidFill>
                  <a:srgbClr val="003467"/>
                </a:solidFill>
                <a:latin typeface="Myriad Pro" pitchFamily="-65" charset="0"/>
              </a:rPr>
              <a:t>O</a:t>
            </a:r>
            <a:r>
              <a:rPr lang="en-US" sz="3600" b="1" dirty="0" smtClean="0">
                <a:solidFill>
                  <a:srgbClr val="003467"/>
                </a:solidFill>
                <a:latin typeface="Myriad Pro" pitchFamily="-65" charset="0"/>
              </a:rPr>
              <a:t>verview of </a:t>
            </a:r>
            <a:br>
              <a:rPr lang="en-US" sz="3600" b="1" dirty="0" smtClean="0">
                <a:solidFill>
                  <a:srgbClr val="003467"/>
                </a:solidFill>
                <a:latin typeface="Myriad Pro" pitchFamily="-65" charset="0"/>
              </a:rPr>
            </a:br>
            <a:r>
              <a:rPr lang="en-US" sz="3600" b="1" dirty="0">
                <a:solidFill>
                  <a:srgbClr val="003467"/>
                </a:solidFill>
                <a:latin typeface="Myriad Pro" pitchFamily="-65" charset="0"/>
              </a:rPr>
              <a:t>S</a:t>
            </a:r>
            <a:r>
              <a:rPr lang="en-US" sz="3600" b="1" dirty="0" smtClean="0">
                <a:solidFill>
                  <a:srgbClr val="003467"/>
                </a:solidFill>
                <a:latin typeface="Myriad Pro" pitchFamily="-65" charset="0"/>
              </a:rPr>
              <a:t>NAP Employment &amp; Training</a:t>
            </a:r>
            <a:endParaRPr lang="en-US" sz="3600" b="1" dirty="0">
              <a:solidFill>
                <a:srgbClr val="003467"/>
              </a:solidFill>
              <a:latin typeface="Myriad Pro" pitchFamily="-65" charset="0"/>
            </a:endParaRPr>
          </a:p>
        </p:txBody>
      </p:sp>
      <p:sp>
        <p:nvSpPr>
          <p:cNvPr id="3" name="Title 1"/>
          <p:cNvSpPr txBox="1">
            <a:spLocks/>
          </p:cNvSpPr>
          <p:nvPr/>
        </p:nvSpPr>
        <p:spPr bwMode="auto">
          <a:xfrm>
            <a:off x="5213838" y="5192149"/>
            <a:ext cx="3505200" cy="1113693"/>
          </a:xfrm>
          <a:prstGeom prst="rect">
            <a:avLst/>
          </a:prstGeom>
          <a:noFill/>
          <a:ln w="9525">
            <a:noFill/>
            <a:miter lim="800000"/>
            <a:headEnd/>
            <a:tailEnd/>
          </a:ln>
        </p:spPr>
        <p:txBody>
          <a:bodyPr/>
          <a:lstStyle/>
          <a:p>
            <a:pPr algn="ctr" defTabSz="457200" fontAlgn="base">
              <a:spcBef>
                <a:spcPct val="0"/>
              </a:spcBef>
              <a:spcAft>
                <a:spcPct val="0"/>
              </a:spcAft>
            </a:pPr>
            <a:endParaRPr lang="en-US" sz="2000" i="1" dirty="0">
              <a:solidFill>
                <a:srgbClr val="003467"/>
              </a:solidFill>
              <a:latin typeface="Franklin Gothic Book" pitchFamily="34" charset="0"/>
              <a:ea typeface="ＭＳ Ｐゴシック" pitchFamily="-65" charset="-128"/>
            </a:endParaRPr>
          </a:p>
        </p:txBody>
      </p:sp>
      <p:sp>
        <p:nvSpPr>
          <p:cNvPr id="4" name="Title 1"/>
          <p:cNvSpPr txBox="1">
            <a:spLocks/>
          </p:cNvSpPr>
          <p:nvPr/>
        </p:nvSpPr>
        <p:spPr bwMode="auto">
          <a:xfrm>
            <a:off x="3751816" y="4109230"/>
            <a:ext cx="6781800" cy="1289538"/>
          </a:xfrm>
          <a:prstGeom prst="rect">
            <a:avLst/>
          </a:prstGeom>
          <a:noFill/>
          <a:ln w="9525">
            <a:noFill/>
            <a:miter lim="800000"/>
            <a:headEnd/>
            <a:tailEnd/>
          </a:ln>
        </p:spPr>
        <p:txBody>
          <a:bodyPr/>
          <a:lstStyle/>
          <a:p>
            <a:pPr algn="ctr" defTabSz="457200" fontAlgn="base">
              <a:spcBef>
                <a:spcPct val="0"/>
              </a:spcBef>
              <a:spcAft>
                <a:spcPct val="0"/>
              </a:spcAft>
            </a:pPr>
            <a:r>
              <a:rPr lang="en-US" dirty="0" smtClean="0">
                <a:solidFill>
                  <a:srgbClr val="003467"/>
                </a:solidFill>
                <a:latin typeface="Franklin Gothic Book" pitchFamily="34" charset="0"/>
                <a:ea typeface="ＭＳ Ｐゴシック" pitchFamily="-65" charset="-128"/>
              </a:rPr>
              <a:t>Ed Bolen</a:t>
            </a:r>
          </a:p>
          <a:p>
            <a:pPr algn="ctr" defTabSz="457200" fontAlgn="base">
              <a:spcBef>
                <a:spcPct val="0"/>
              </a:spcBef>
              <a:spcAft>
                <a:spcPct val="0"/>
              </a:spcAft>
            </a:pPr>
            <a:r>
              <a:rPr lang="en-US" dirty="0" smtClean="0">
                <a:solidFill>
                  <a:srgbClr val="003467"/>
                </a:solidFill>
                <a:latin typeface="Franklin Gothic Book" pitchFamily="34" charset="0"/>
                <a:ea typeface="ＭＳ Ｐゴシック" pitchFamily="-65" charset="-128"/>
              </a:rPr>
              <a:t>Senior Policy Analyst</a:t>
            </a:r>
          </a:p>
          <a:p>
            <a:pPr algn="ctr" defTabSz="457200" fontAlgn="base">
              <a:spcBef>
                <a:spcPct val="0"/>
              </a:spcBef>
              <a:spcAft>
                <a:spcPct val="0"/>
              </a:spcAft>
            </a:pPr>
            <a:r>
              <a:rPr lang="en-US" dirty="0" smtClean="0">
                <a:solidFill>
                  <a:srgbClr val="003467"/>
                </a:solidFill>
                <a:latin typeface="Franklin Gothic Book" pitchFamily="34" charset="0"/>
                <a:ea typeface="ＭＳ Ｐゴシック" pitchFamily="-65" charset="-128"/>
              </a:rPr>
              <a:t>Center on Budget and Policy Priorities</a:t>
            </a:r>
          </a:p>
          <a:p>
            <a:pPr algn="ctr" defTabSz="457200" fontAlgn="base">
              <a:spcBef>
                <a:spcPct val="0"/>
              </a:spcBef>
              <a:spcAft>
                <a:spcPct val="0"/>
              </a:spcAft>
            </a:pPr>
            <a:r>
              <a:rPr lang="en-US" dirty="0" smtClean="0">
                <a:solidFill>
                  <a:srgbClr val="003467"/>
                </a:solidFill>
                <a:latin typeface="Franklin Gothic Book" pitchFamily="34" charset="0"/>
                <a:ea typeface="ＭＳ Ｐゴシック" pitchFamily="-65" charset="-128"/>
              </a:rPr>
              <a:t>November 2014</a:t>
            </a:r>
            <a:endParaRPr lang="en-US" dirty="0">
              <a:solidFill>
                <a:srgbClr val="003467"/>
              </a:solidFill>
              <a:latin typeface="Franklin Gothic Book" pitchFamily="34" charset="0"/>
              <a:ea typeface="ＭＳ Ｐゴシック" pitchFamily="-65" charset="-128"/>
            </a:endParaRPr>
          </a:p>
        </p:txBody>
      </p:sp>
    </p:spTree>
    <p:extLst>
      <p:ext uri="{BB962C8B-B14F-4D97-AF65-F5344CB8AC3E}">
        <p14:creationId xmlns:p14="http://schemas.microsoft.com/office/powerpoint/2010/main" val="809654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About 70% of the Country Lives </a:t>
            </a:r>
            <a:br>
              <a:rPr lang="en-US" b="1" dirty="0"/>
            </a:br>
            <a:r>
              <a:rPr lang="en-US" b="1" dirty="0"/>
              <a:t>in a Waived Area in FY15</a:t>
            </a:r>
            <a:br>
              <a:rPr lang="en-US" b="1" dirty="0"/>
            </a:br>
            <a:r>
              <a:rPr lang="en-US" dirty="0"/>
              <a:t/>
            </a:r>
            <a:br>
              <a:rPr lang="en-US" dirty="0"/>
            </a:br>
            <a:endParaRPr lang="en-US" dirty="0"/>
          </a:p>
        </p:txBody>
      </p:sp>
      <p:sp>
        <p:nvSpPr>
          <p:cNvPr id="4" name="Content Placeholder 3"/>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A618A408-A01C-4ADD-BEA3-7059A604101A}" type="slidenum">
              <a:rPr lang="en-US" smtClean="0"/>
              <a:pPr>
                <a:defRPr/>
              </a:pPr>
              <a:t>10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482" y="1833559"/>
            <a:ext cx="6290746" cy="4705354"/>
          </a:xfrm>
          <a:prstGeom prst="rect">
            <a:avLst/>
          </a:prstGeom>
        </p:spPr>
      </p:pic>
      <p:sp>
        <p:nvSpPr>
          <p:cNvPr id="8" name="Rectangle 7"/>
          <p:cNvSpPr/>
          <p:nvPr/>
        </p:nvSpPr>
        <p:spPr>
          <a:xfrm>
            <a:off x="8068493" y="3409742"/>
            <a:ext cx="2142309" cy="1384995"/>
          </a:xfrm>
          <a:prstGeom prst="rect">
            <a:avLst/>
          </a:prstGeom>
        </p:spPr>
        <p:txBody>
          <a:bodyPr wrap="square">
            <a:spAutoFit/>
          </a:bodyPr>
          <a:lstStyle/>
          <a:p>
            <a:pPr defTabSz="457200" fontAlgn="base">
              <a:spcBef>
                <a:spcPct val="0"/>
              </a:spcBef>
              <a:spcAft>
                <a:spcPct val="0"/>
              </a:spcAft>
            </a:pPr>
            <a:r>
              <a:rPr lang="en-US" sz="1400" dirty="0">
                <a:solidFill>
                  <a:prstClr val="black"/>
                </a:solidFill>
                <a:latin typeface="Arial" charset="0"/>
                <a:ea typeface="ＭＳ Ｐゴシック" charset="-128"/>
              </a:rPr>
              <a:t>Notes: This does not include eligible reservations. Wisconsin will begin implementing the time limit statewide in January 2015.</a:t>
            </a:r>
          </a:p>
        </p:txBody>
      </p:sp>
    </p:spTree>
    <p:extLst>
      <p:ext uri="{BB962C8B-B14F-4D97-AF65-F5344CB8AC3E}">
        <p14:creationId xmlns:p14="http://schemas.microsoft.com/office/powerpoint/2010/main" val="932366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b="1" dirty="0"/>
              <a:t>But, only about 20% of the Population </a:t>
            </a:r>
            <a:r>
              <a:rPr lang="en-US" sz="3600" b="1" dirty="0" smtClean="0"/>
              <a:t/>
            </a:r>
            <a:br>
              <a:rPr lang="en-US" sz="3600" b="1" dirty="0" smtClean="0"/>
            </a:br>
            <a:r>
              <a:rPr lang="en-US" sz="3600" b="1" dirty="0" smtClean="0"/>
              <a:t>Will </a:t>
            </a:r>
            <a:r>
              <a:rPr lang="en-US" sz="3600" b="1" dirty="0"/>
              <a:t>Live in </a:t>
            </a:r>
            <a:r>
              <a:rPr lang="en-US" sz="3600" b="1" u="sng" dirty="0"/>
              <a:t>Waived</a:t>
            </a:r>
            <a:r>
              <a:rPr lang="en-US" sz="3600" b="1" dirty="0"/>
              <a:t> Areas in 2016</a:t>
            </a:r>
            <a:endParaRPr lang="en-US" sz="4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4925" y="1858975"/>
            <a:ext cx="6877315" cy="4862501"/>
          </a:xfrm>
        </p:spPr>
      </p:pic>
      <p:sp>
        <p:nvSpPr>
          <p:cNvPr id="3" name="Slide Number Placeholder 2"/>
          <p:cNvSpPr>
            <a:spLocks noGrp="1"/>
          </p:cNvSpPr>
          <p:nvPr>
            <p:ph type="sldNum" sz="quarter" idx="12"/>
          </p:nvPr>
        </p:nvSpPr>
        <p:spPr/>
        <p:txBody>
          <a:bodyPr/>
          <a:lstStyle/>
          <a:p>
            <a:pPr>
              <a:defRPr/>
            </a:pPr>
            <a:fld id="{A618A408-A01C-4ADD-BEA3-7059A604101A}" type="slidenum">
              <a:rPr lang="en-US" smtClean="0"/>
              <a:pPr>
                <a:defRPr/>
              </a:pPr>
              <a:t>11</a:t>
            </a:fld>
            <a:endParaRPr lang="en-US"/>
          </a:p>
        </p:txBody>
      </p:sp>
      <p:sp>
        <p:nvSpPr>
          <p:cNvPr id="5" name="Rectangle 4"/>
          <p:cNvSpPr/>
          <p:nvPr/>
        </p:nvSpPr>
        <p:spPr>
          <a:xfrm>
            <a:off x="8382000" y="3429001"/>
            <a:ext cx="1952626" cy="954107"/>
          </a:xfrm>
          <a:prstGeom prst="rect">
            <a:avLst/>
          </a:prstGeom>
        </p:spPr>
        <p:txBody>
          <a:bodyPr wrap="square">
            <a:spAutoFit/>
          </a:bodyPr>
          <a:lstStyle/>
          <a:p>
            <a:pPr defTabSz="457200" fontAlgn="base">
              <a:spcBef>
                <a:spcPct val="0"/>
              </a:spcBef>
              <a:spcAft>
                <a:spcPct val="0"/>
              </a:spcAft>
            </a:pPr>
            <a:r>
              <a:rPr lang="en-US" sz="1400" dirty="0">
                <a:solidFill>
                  <a:prstClr val="black"/>
                </a:solidFill>
                <a:latin typeface="Arial" charset="0"/>
                <a:ea typeface="ＭＳ Ｐゴシック" charset="-128"/>
              </a:rPr>
              <a:t>This projection is based on recent state behavior and unemployment rates. </a:t>
            </a:r>
          </a:p>
        </p:txBody>
      </p:sp>
    </p:spTree>
    <p:extLst>
      <p:ext uri="{BB962C8B-B14F-4D97-AF65-F5344CB8AC3E}">
        <p14:creationId xmlns:p14="http://schemas.microsoft.com/office/powerpoint/2010/main" val="2393788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b="1" dirty="0" smtClean="0"/>
              <a:t>Issues for nondisabled childless adults</a:t>
            </a:r>
            <a:r>
              <a:rPr lang="en-US" dirty="0" smtClean="0"/>
              <a:t>	</a:t>
            </a:r>
            <a:endParaRPr lang="en-US" dirty="0"/>
          </a:p>
        </p:txBody>
      </p:sp>
      <p:sp>
        <p:nvSpPr>
          <p:cNvPr id="3" name="Content Placeholder 2"/>
          <p:cNvSpPr>
            <a:spLocks noGrp="1"/>
          </p:cNvSpPr>
          <p:nvPr>
            <p:ph idx="1"/>
          </p:nvPr>
        </p:nvSpPr>
        <p:spPr>
          <a:xfrm>
            <a:off x="1862136" y="2028825"/>
            <a:ext cx="8467727" cy="4510088"/>
          </a:xfrm>
        </p:spPr>
        <p:txBody>
          <a:bodyPr/>
          <a:lstStyle/>
          <a:p>
            <a:r>
              <a:rPr lang="en-US" sz="2800" dirty="0"/>
              <a:t>Waivers:  </a:t>
            </a:r>
            <a:endParaRPr lang="en-US" sz="2800" dirty="0" smtClean="0"/>
          </a:p>
          <a:p>
            <a:pPr lvl="1"/>
            <a:r>
              <a:rPr lang="en-US" sz="2400" dirty="0" smtClean="0"/>
              <a:t>What </a:t>
            </a:r>
            <a:r>
              <a:rPr lang="en-US" sz="2400" dirty="0"/>
              <a:t>areas can a</a:t>
            </a:r>
            <a:r>
              <a:rPr lang="en-US" sz="2400" dirty="0" smtClean="0"/>
              <a:t> </a:t>
            </a:r>
            <a:r>
              <a:rPr lang="en-US" sz="2400" dirty="0"/>
              <a:t>state still waive?</a:t>
            </a:r>
          </a:p>
          <a:p>
            <a:r>
              <a:rPr lang="en-US" sz="2800" dirty="0" smtClean="0"/>
              <a:t>State </a:t>
            </a:r>
            <a:r>
              <a:rPr lang="en-US" sz="2800" dirty="0"/>
              <a:t>flexibility:</a:t>
            </a:r>
          </a:p>
          <a:p>
            <a:pPr lvl="1"/>
            <a:r>
              <a:rPr lang="en-US" sz="2400" dirty="0"/>
              <a:t>Who is and is not subject to ABAWD requirements?</a:t>
            </a:r>
          </a:p>
          <a:p>
            <a:pPr lvl="1"/>
            <a:r>
              <a:rPr lang="en-US" sz="2400" dirty="0"/>
              <a:t>Who will the state individually exempt?</a:t>
            </a:r>
          </a:p>
          <a:p>
            <a:pPr lvl="1"/>
            <a:r>
              <a:rPr lang="en-US" sz="2400" dirty="0"/>
              <a:t>Who will be offered qualified training (and what activities qualify)?</a:t>
            </a:r>
            <a:endParaRPr lang="en-US" dirty="0"/>
          </a:p>
          <a:p>
            <a:pPr marL="457200" lvl="1" indent="0">
              <a:buNone/>
            </a:pPr>
            <a:endParaRPr lang="en-US" sz="2400" dirty="0"/>
          </a:p>
          <a:p>
            <a:endParaRPr lang="en-US" dirty="0"/>
          </a:p>
        </p:txBody>
      </p:sp>
      <p:sp>
        <p:nvSpPr>
          <p:cNvPr id="4" name="Slide Number Placeholder 3"/>
          <p:cNvSpPr>
            <a:spLocks noGrp="1"/>
          </p:cNvSpPr>
          <p:nvPr>
            <p:ph type="sldNum" sz="quarter" idx="11"/>
          </p:nvPr>
        </p:nvSpPr>
        <p:spPr/>
        <p:txBody>
          <a:bodyPr/>
          <a:lstStyle/>
          <a:p>
            <a:pPr>
              <a:defRPr/>
            </a:pPr>
            <a:fld id="{A618A408-A01C-4ADD-BEA3-7059A604101A}" type="slidenum">
              <a:rPr lang="en-US" smtClean="0"/>
              <a:pPr>
                <a:defRPr/>
              </a:pPr>
              <a:t>12</a:t>
            </a:fld>
            <a:endParaRPr lang="en-US"/>
          </a:p>
        </p:txBody>
      </p:sp>
    </p:spTree>
    <p:extLst>
      <p:ext uri="{BB962C8B-B14F-4D97-AF65-F5344CB8AC3E}">
        <p14:creationId xmlns:p14="http://schemas.microsoft.com/office/powerpoint/2010/main" val="3553633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000" b="1" dirty="0" smtClean="0"/>
          </a:p>
          <a:p>
            <a:pPr marL="0" indent="0" algn="ctr">
              <a:buNone/>
            </a:pPr>
            <a:endParaRPr lang="en-US" sz="4000" b="1" dirty="0"/>
          </a:p>
          <a:p>
            <a:pPr marL="0" indent="0" algn="ctr">
              <a:buNone/>
            </a:pPr>
            <a:r>
              <a:rPr lang="en-US" sz="4000" b="1" dirty="0" smtClean="0"/>
              <a:t>What works in SNAP E&amp;T?</a:t>
            </a:r>
          </a:p>
          <a:p>
            <a:pPr marL="0" indent="0" algn="ctr">
              <a:buNone/>
            </a:pPr>
            <a:r>
              <a:rPr lang="en-US" sz="4000" b="1" dirty="0" smtClean="0"/>
              <a:t>We don’t know!</a:t>
            </a:r>
            <a:endParaRPr lang="en-US" sz="4000" b="1" dirty="0"/>
          </a:p>
        </p:txBody>
      </p:sp>
    </p:spTree>
    <p:extLst>
      <p:ext uri="{BB962C8B-B14F-4D97-AF65-F5344CB8AC3E}">
        <p14:creationId xmlns:p14="http://schemas.microsoft.com/office/powerpoint/2010/main" val="12110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8085"/>
            <a:ext cx="10972800" cy="1143000"/>
          </a:xfrm>
        </p:spPr>
        <p:txBody>
          <a:bodyPr/>
          <a:lstStyle/>
          <a:p>
            <a:r>
              <a:rPr lang="en-US" dirty="0" smtClean="0"/>
              <a:t>					SNAP Pilots</a:t>
            </a:r>
            <a:endParaRPr lang="en-US" dirty="0"/>
          </a:p>
        </p:txBody>
      </p:sp>
      <p:sp>
        <p:nvSpPr>
          <p:cNvPr id="3" name="Content Placeholder 2"/>
          <p:cNvSpPr>
            <a:spLocks noGrp="1"/>
          </p:cNvSpPr>
          <p:nvPr>
            <p:ph idx="1"/>
          </p:nvPr>
        </p:nvSpPr>
        <p:spPr>
          <a:xfrm>
            <a:off x="609600" y="1909483"/>
            <a:ext cx="10972800" cy="4525963"/>
          </a:xfrm>
        </p:spPr>
        <p:txBody>
          <a:bodyPr/>
          <a:lstStyle/>
          <a:p>
            <a:r>
              <a:rPr lang="en-US" sz="2800" dirty="0" smtClean="0"/>
              <a:t>Goal: to </a:t>
            </a:r>
            <a:r>
              <a:rPr lang="en-US" sz="2800" dirty="0"/>
              <a:t>test new methods for E&amp;T programs and services to </a:t>
            </a:r>
            <a:r>
              <a:rPr lang="en-US" sz="2800" i="1" dirty="0"/>
              <a:t>increase employment and earnings and reduce reliance on public benefits</a:t>
            </a:r>
            <a:r>
              <a:rPr lang="en-US" sz="2800" dirty="0"/>
              <a:t>.</a:t>
            </a:r>
          </a:p>
          <a:p>
            <a:r>
              <a:rPr lang="en-US" sz="2800" dirty="0"/>
              <a:t>Up to 10 pilot </a:t>
            </a:r>
            <a:r>
              <a:rPr lang="en-US" sz="2800" dirty="0" smtClean="0"/>
              <a:t>projects with a rigorous independent evaluation</a:t>
            </a:r>
          </a:p>
          <a:p>
            <a:pPr lvl="1"/>
            <a:r>
              <a:rPr lang="en-US" sz="2400" dirty="0" smtClean="0"/>
              <a:t>$200m in funding:  $165m for operation, $35m for evaluation</a:t>
            </a:r>
            <a:endParaRPr lang="en-US" sz="2400" dirty="0"/>
          </a:p>
          <a:p>
            <a:r>
              <a:rPr lang="en-US" sz="2800" dirty="0" smtClean="0"/>
              <a:t>Diverse range of pilots will be selected</a:t>
            </a:r>
          </a:p>
          <a:p>
            <a:pPr lvl="1"/>
            <a:r>
              <a:rPr lang="en-US" sz="2400" dirty="0" smtClean="0"/>
              <a:t>Rural/urban, mandatory/voluntary, serving childless adults</a:t>
            </a:r>
          </a:p>
          <a:p>
            <a:r>
              <a:rPr lang="en-US" sz="2800" dirty="0" smtClean="0"/>
              <a:t>Proposals are due Nov. 24, 2014; FNS will select pilots by Feb. 23, 2015</a:t>
            </a:r>
          </a:p>
          <a:p>
            <a:endParaRPr lang="en-US" dirty="0"/>
          </a:p>
        </p:txBody>
      </p:sp>
    </p:spTree>
    <p:extLst>
      <p:ext uri="{BB962C8B-B14F-4D97-AF65-F5344CB8AC3E}">
        <p14:creationId xmlns:p14="http://schemas.microsoft.com/office/powerpoint/2010/main" val="4034993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b="1" dirty="0" smtClean="0"/>
              <a:t>Permissible pilot activities</a:t>
            </a:r>
            <a:endParaRPr lang="en-US" sz="3600" b="1" dirty="0"/>
          </a:p>
        </p:txBody>
      </p:sp>
      <p:sp>
        <p:nvSpPr>
          <p:cNvPr id="3" name="Content Placeholder 2"/>
          <p:cNvSpPr>
            <a:spLocks noGrp="1"/>
          </p:cNvSpPr>
          <p:nvPr>
            <p:ph idx="1"/>
          </p:nvPr>
        </p:nvSpPr>
        <p:spPr>
          <a:xfrm>
            <a:off x="609600" y="1963456"/>
            <a:ext cx="10972800" cy="4525963"/>
          </a:xfrm>
        </p:spPr>
        <p:txBody>
          <a:bodyPr/>
          <a:lstStyle/>
          <a:p>
            <a:r>
              <a:rPr lang="en-US" dirty="0"/>
              <a:t>All SNAP E&amp;T activities, including Title 20 workfare and  job retention</a:t>
            </a:r>
          </a:p>
          <a:p>
            <a:r>
              <a:rPr lang="en-US" dirty="0"/>
              <a:t>Substance abuse and mental health treatment, rehabilitation services</a:t>
            </a:r>
          </a:p>
          <a:p>
            <a:r>
              <a:rPr lang="en-US" dirty="0"/>
              <a:t>Subsidized work in the public or private sector</a:t>
            </a:r>
          </a:p>
          <a:p>
            <a:r>
              <a:rPr lang="en-US" dirty="0"/>
              <a:t>Unsubsidized work</a:t>
            </a:r>
          </a:p>
          <a:p>
            <a:pPr lvl="1"/>
            <a:r>
              <a:rPr lang="en-US" dirty="0"/>
              <a:t>E&amp;T funds pay for supportive </a:t>
            </a:r>
            <a:r>
              <a:rPr lang="en-US" dirty="0" smtClean="0"/>
              <a:t>services like child care</a:t>
            </a:r>
            <a:endParaRPr lang="en-US" dirty="0"/>
          </a:p>
          <a:p>
            <a:endParaRPr lang="en-US" dirty="0"/>
          </a:p>
        </p:txBody>
      </p:sp>
    </p:spTree>
    <p:extLst>
      <p:ext uri="{BB962C8B-B14F-4D97-AF65-F5344CB8AC3E}">
        <p14:creationId xmlns:p14="http://schemas.microsoft.com/office/powerpoint/2010/main" val="263543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152" y="274638"/>
            <a:ext cx="6795247" cy="1258328"/>
          </a:xfrm>
        </p:spPr>
        <p:txBody>
          <a:bodyPr/>
          <a:lstStyle/>
          <a:p>
            <a:r>
              <a:rPr lang="en-US" sz="2800" b="1" dirty="0" smtClean="0"/>
              <a:t/>
            </a:r>
            <a:br>
              <a:rPr lang="en-US" sz="2800" b="1" dirty="0" smtClean="0"/>
            </a:br>
            <a:r>
              <a:rPr lang="en-US" sz="3200" b="1" dirty="0" smtClean="0"/>
              <a:t>Elements of Effective SNAP E&amp;T Pilots </a:t>
            </a:r>
            <a:endParaRPr lang="en-US" sz="2800" b="1" dirty="0"/>
          </a:p>
        </p:txBody>
      </p:sp>
      <p:sp>
        <p:nvSpPr>
          <p:cNvPr id="3" name="Content Placeholder 2"/>
          <p:cNvSpPr>
            <a:spLocks noGrp="1"/>
          </p:cNvSpPr>
          <p:nvPr>
            <p:ph idx="1"/>
          </p:nvPr>
        </p:nvSpPr>
        <p:spPr>
          <a:xfrm>
            <a:off x="952499" y="2080260"/>
            <a:ext cx="10972800" cy="4099560"/>
          </a:xfrm>
        </p:spPr>
        <p:txBody>
          <a:bodyPr/>
          <a:lstStyle/>
          <a:p>
            <a:pPr>
              <a:spcBef>
                <a:spcPts val="0"/>
              </a:spcBef>
            </a:pPr>
            <a:r>
              <a:rPr lang="en-US" sz="2800" b="1" dirty="0" smtClean="0"/>
              <a:t>Assessment: Careful attention to targeting</a:t>
            </a:r>
            <a:endParaRPr lang="en-US" sz="2800" b="1" dirty="0"/>
          </a:p>
          <a:p>
            <a:pPr lvl="1">
              <a:spcBef>
                <a:spcPts val="0"/>
              </a:spcBef>
            </a:pPr>
            <a:r>
              <a:rPr lang="en-US" sz="2400" dirty="0" smtClean="0"/>
              <a:t>How does the state </a:t>
            </a:r>
            <a:r>
              <a:rPr lang="en-US" sz="2400" dirty="0"/>
              <a:t>determine which E&amp;T services </a:t>
            </a:r>
            <a:r>
              <a:rPr lang="en-US" sz="2400" dirty="0" smtClean="0"/>
              <a:t>are </a:t>
            </a:r>
            <a:r>
              <a:rPr lang="en-US" sz="2400" dirty="0"/>
              <a:t>the most appropriate based on an individual’s circumstances and needs? </a:t>
            </a:r>
            <a:endParaRPr lang="en-US" sz="2400" dirty="0" smtClean="0"/>
          </a:p>
          <a:p>
            <a:pPr lvl="1">
              <a:spcBef>
                <a:spcPts val="0"/>
              </a:spcBef>
            </a:pPr>
            <a:r>
              <a:rPr lang="en-US" sz="2400" dirty="0" smtClean="0"/>
              <a:t>For voluntary approaches, how does the </a:t>
            </a:r>
            <a:r>
              <a:rPr lang="en-US" sz="2400" dirty="0"/>
              <a:t>state identify recipients who are interested in training and have the greatest chances of success?     </a:t>
            </a:r>
          </a:p>
          <a:p>
            <a:pPr>
              <a:spcBef>
                <a:spcPts val="0"/>
              </a:spcBef>
            </a:pPr>
            <a:r>
              <a:rPr lang="en-US" sz="2800" b="1" dirty="0" smtClean="0"/>
              <a:t>Collaboration with workforce development </a:t>
            </a:r>
          </a:p>
          <a:p>
            <a:pPr>
              <a:spcBef>
                <a:spcPts val="0"/>
              </a:spcBef>
            </a:pPr>
            <a:r>
              <a:rPr lang="en-US" sz="2800" b="1" dirty="0" smtClean="0"/>
              <a:t>Evidential link between proposed activities and desired outcomes </a:t>
            </a:r>
          </a:p>
          <a:p>
            <a:pPr lvl="1">
              <a:spcBef>
                <a:spcPts val="0"/>
              </a:spcBef>
            </a:pPr>
            <a:r>
              <a:rPr lang="en-US" sz="2400" dirty="0" smtClean="0"/>
              <a:t>Is there research or a track record of success using the proposed approach?</a:t>
            </a:r>
            <a:endParaRPr lang="en-US" sz="3200" dirty="0" smtClean="0"/>
          </a:p>
        </p:txBody>
      </p:sp>
    </p:spTree>
    <p:extLst>
      <p:ext uri="{BB962C8B-B14F-4D97-AF65-F5344CB8AC3E}">
        <p14:creationId xmlns:p14="http://schemas.microsoft.com/office/powerpoint/2010/main" val="3899039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Engaging Your State</a:t>
            </a:r>
            <a:endParaRPr lang="en-US" dirty="0"/>
          </a:p>
        </p:txBody>
      </p:sp>
      <p:sp>
        <p:nvSpPr>
          <p:cNvPr id="3" name="Content Placeholder 2"/>
          <p:cNvSpPr>
            <a:spLocks noGrp="1"/>
          </p:cNvSpPr>
          <p:nvPr>
            <p:ph idx="1"/>
          </p:nvPr>
        </p:nvSpPr>
        <p:spPr>
          <a:xfrm>
            <a:off x="676275" y="2332037"/>
            <a:ext cx="10972800" cy="4525963"/>
          </a:xfrm>
        </p:spPr>
        <p:txBody>
          <a:bodyPr/>
          <a:lstStyle/>
          <a:p>
            <a:pPr marL="457200" indent="-457200">
              <a:buFont typeface="Arial" panose="020B0604020202020204" pitchFamily="34" charset="0"/>
              <a:buChar char="•"/>
            </a:pPr>
            <a:r>
              <a:rPr lang="en-US" dirty="0"/>
              <a:t>What is the state’s goal?</a:t>
            </a:r>
          </a:p>
          <a:p>
            <a:pPr marL="457200" indent="-457200">
              <a:buFont typeface="Arial" panose="020B0604020202020204" pitchFamily="34" charset="0"/>
              <a:buChar char="•"/>
            </a:pPr>
            <a:r>
              <a:rPr lang="en-US" dirty="0"/>
              <a:t>What type of activities will help individuals achieve the goal?</a:t>
            </a:r>
          </a:p>
          <a:p>
            <a:pPr marL="457200" indent="-457200">
              <a:buFont typeface="Arial" panose="020B0604020202020204" pitchFamily="34" charset="0"/>
              <a:buChar char="•"/>
            </a:pPr>
            <a:r>
              <a:rPr lang="en-US" dirty="0"/>
              <a:t>How does the state identify who will participate?</a:t>
            </a:r>
          </a:p>
          <a:p>
            <a:pPr marL="457200" indent="-457200">
              <a:buFont typeface="Arial" panose="020B0604020202020204" pitchFamily="34" charset="0"/>
              <a:buChar char="•"/>
            </a:pPr>
            <a:r>
              <a:rPr lang="en-US" dirty="0"/>
              <a:t>How does the state monitor progress towards the goal?</a:t>
            </a:r>
          </a:p>
          <a:p>
            <a:pPr marL="457200" indent="-457200">
              <a:buFont typeface="Arial" panose="020B0604020202020204" pitchFamily="34" charset="0"/>
              <a:buChar char="•"/>
            </a:pPr>
            <a:r>
              <a:rPr lang="en-US" dirty="0"/>
              <a:t>What does the state do with its monitoring information?</a:t>
            </a:r>
          </a:p>
          <a:p>
            <a:pPr marL="0" indent="0">
              <a:buNone/>
            </a:pPr>
            <a:endParaRPr lang="en-US" dirty="0"/>
          </a:p>
        </p:txBody>
      </p:sp>
    </p:spTree>
    <p:extLst>
      <p:ext uri="{BB962C8B-B14F-4D97-AF65-F5344CB8AC3E}">
        <p14:creationId xmlns:p14="http://schemas.microsoft.com/office/powerpoint/2010/main" val="4003186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Resources</a:t>
            </a:r>
            <a:endParaRPr lang="en-US" dirty="0"/>
          </a:p>
        </p:txBody>
      </p:sp>
      <p:sp>
        <p:nvSpPr>
          <p:cNvPr id="3" name="Content Placeholder 2"/>
          <p:cNvSpPr>
            <a:spLocks noGrp="1"/>
          </p:cNvSpPr>
          <p:nvPr>
            <p:ph idx="1"/>
          </p:nvPr>
        </p:nvSpPr>
        <p:spPr>
          <a:xfrm>
            <a:off x="609600" y="1981201"/>
            <a:ext cx="10972800" cy="4525963"/>
          </a:xfrm>
        </p:spPr>
        <p:txBody>
          <a:bodyPr/>
          <a:lstStyle/>
          <a:p>
            <a:r>
              <a:rPr lang="en-US" dirty="0" smtClean="0"/>
              <a:t>SNAP Work </a:t>
            </a:r>
            <a:r>
              <a:rPr lang="en-US" dirty="0"/>
              <a:t>Rules:  7 C.F.R 273. </a:t>
            </a:r>
            <a:endParaRPr lang="en-US" sz="1600" dirty="0" smtClean="0"/>
          </a:p>
          <a:p>
            <a:pPr marL="0" indent="0">
              <a:buNone/>
            </a:pPr>
            <a:r>
              <a:rPr lang="en-US" sz="1600" dirty="0" smtClean="0">
                <a:hlinkClick r:id="rId3"/>
              </a:rPr>
              <a:t>(http</a:t>
            </a:r>
            <a:r>
              <a:rPr lang="en-US" sz="1600" dirty="0">
                <a:hlinkClick r:id="rId3"/>
              </a:rPr>
              <a:t>://</a:t>
            </a:r>
            <a:r>
              <a:rPr lang="en-US" sz="1600" dirty="0" smtClean="0">
                <a:hlinkClick r:id="rId3"/>
              </a:rPr>
              <a:t>www.ecfr.gov/cgi-bin/text-idx?c=ecfr&amp;sid=4bf29bea0133bb56d4571286fa470ad2&amp;rgn=div8&amp;view=text&amp;node=7:4.1.1.3.21.3.1.3&amp;idno=7</a:t>
            </a:r>
            <a:r>
              <a:rPr lang="en-US" sz="1600" dirty="0" smtClean="0"/>
              <a:t>) </a:t>
            </a:r>
          </a:p>
          <a:p>
            <a:r>
              <a:rPr lang="en-US" dirty="0" smtClean="0"/>
              <a:t>ABAWD Rules:  7 C.F.R. 273.24</a:t>
            </a:r>
          </a:p>
          <a:p>
            <a:pPr marL="0" indent="0">
              <a:buNone/>
            </a:pPr>
            <a:r>
              <a:rPr lang="en-US" sz="1600" dirty="0" smtClean="0"/>
              <a:t>(</a:t>
            </a:r>
            <a:r>
              <a:rPr lang="en-US" sz="1600" dirty="0" smtClean="0">
                <a:hlinkClick r:id="rId4"/>
              </a:rPr>
              <a:t>http</a:t>
            </a:r>
            <a:r>
              <a:rPr lang="en-US" sz="1600" dirty="0">
                <a:hlinkClick r:id="rId4"/>
              </a:rPr>
              <a:t>://</a:t>
            </a:r>
            <a:r>
              <a:rPr lang="en-US" sz="1600" dirty="0" smtClean="0">
                <a:hlinkClick r:id="rId4"/>
              </a:rPr>
              <a:t>www.ecfr.gov/cgi-bin/text-idx?c=ecfr&amp;sid=4bf29bea0133bb56d4571286fa470ad2&amp;rgn=div8&amp;view=text&amp;node=7:4.1.1.3.21.7.1.5&amp;idno=7</a:t>
            </a:r>
            <a:r>
              <a:rPr lang="en-US" sz="1600" dirty="0" smtClean="0"/>
              <a:t>) </a:t>
            </a:r>
          </a:p>
          <a:p>
            <a:r>
              <a:rPr lang="en-US" dirty="0" smtClean="0"/>
              <a:t>SNAP Pilot in law:  7 U.S.C. 2025(h)(F)</a:t>
            </a:r>
          </a:p>
          <a:p>
            <a:r>
              <a:rPr lang="en-US" dirty="0" smtClean="0"/>
              <a:t>SNAP Pilot resources:  </a:t>
            </a:r>
            <a:r>
              <a:rPr lang="en-US" sz="1600" dirty="0">
                <a:hlinkClick r:id="rId5"/>
              </a:rPr>
              <a:t>http://</a:t>
            </a:r>
            <a:r>
              <a:rPr lang="en-US" sz="1600" dirty="0" smtClean="0">
                <a:hlinkClick r:id="rId5"/>
              </a:rPr>
              <a:t>www.fns.usda.gov/2014-snap-e-t-pilots</a:t>
            </a:r>
            <a:r>
              <a:rPr lang="en-US" sz="1600" dirty="0" smtClean="0"/>
              <a:t> </a:t>
            </a:r>
            <a:endParaRPr lang="en-US" sz="1600" dirty="0"/>
          </a:p>
        </p:txBody>
      </p:sp>
    </p:spTree>
    <p:extLst>
      <p:ext uri="{BB962C8B-B14F-4D97-AF65-F5344CB8AC3E}">
        <p14:creationId xmlns:p14="http://schemas.microsoft.com/office/powerpoint/2010/main" val="3698302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Resources</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sz="2800" dirty="0"/>
              <a:t>FNS E&amp;T Resource Center:  </a:t>
            </a:r>
            <a:r>
              <a:rPr lang="en-US" sz="2800" dirty="0">
                <a:hlinkClick r:id="rId3"/>
              </a:rPr>
              <a:t>http://www.fns.usda.gov/employment-and-training-et-resource-center</a:t>
            </a:r>
            <a:r>
              <a:rPr lang="en-US" sz="2800" dirty="0"/>
              <a:t> </a:t>
            </a:r>
            <a:endParaRPr lang="en-US" sz="2800" dirty="0">
              <a:hlinkClick r:id="rId4"/>
            </a:endParaRPr>
          </a:p>
          <a:p>
            <a:r>
              <a:rPr lang="en-US" sz="2800" dirty="0" smtClean="0"/>
              <a:t>Resources to improve work programs:  </a:t>
            </a:r>
            <a:r>
              <a:rPr lang="en-US" sz="2800" dirty="0" smtClean="0">
                <a:hlinkClick r:id="rId4"/>
              </a:rPr>
              <a:t>www.buildingbetterprograms.org</a:t>
            </a:r>
            <a:r>
              <a:rPr lang="en-US" sz="2800" dirty="0" smtClean="0"/>
              <a:t> </a:t>
            </a:r>
            <a:endParaRPr lang="en-US" b="1" dirty="0"/>
          </a:p>
          <a:p>
            <a:r>
              <a:rPr lang="en-US" sz="2800" dirty="0" smtClean="0"/>
              <a:t>National Skills Coalition SNAP E&amp;T </a:t>
            </a:r>
            <a:r>
              <a:rPr lang="en-US" sz="2800" dirty="0"/>
              <a:t>Users Guide: </a:t>
            </a:r>
            <a:r>
              <a:rPr lang="en-US" sz="2800" dirty="0">
                <a:hlinkClick r:id="rId5"/>
              </a:rPr>
              <a:t>http://www.nationalskillscoalition.org/assets/reports-/</a:t>
            </a:r>
            <a:r>
              <a:rPr lang="en-US" sz="2800" dirty="0" smtClean="0">
                <a:hlinkClick r:id="rId5"/>
              </a:rPr>
              <a:t>snapet_users_guide.pdf</a:t>
            </a:r>
            <a:r>
              <a:rPr lang="en-US" sz="2800" dirty="0" smtClean="0"/>
              <a:t> </a:t>
            </a:r>
          </a:p>
          <a:p>
            <a:r>
              <a:rPr lang="en-US" sz="2800" dirty="0"/>
              <a:t>CLASP:  </a:t>
            </a:r>
            <a:r>
              <a:rPr lang="en-US" sz="2800" dirty="0">
                <a:hlinkClick r:id="rId6"/>
              </a:rPr>
              <a:t>http://</a:t>
            </a:r>
            <a:r>
              <a:rPr lang="en-US" sz="2800" dirty="0" smtClean="0">
                <a:hlinkClick r:id="rId6"/>
              </a:rPr>
              <a:t>www.clasp.org/issues/basic-skills-and-workforce-training</a:t>
            </a:r>
            <a:r>
              <a:rPr lang="en-US" sz="2800" dirty="0" smtClean="0"/>
              <a:t> </a:t>
            </a:r>
            <a:endParaRPr lang="en-US" sz="2800" dirty="0"/>
          </a:p>
        </p:txBody>
      </p:sp>
    </p:spTree>
    <p:extLst>
      <p:ext uri="{BB962C8B-B14F-4D97-AF65-F5344CB8AC3E}">
        <p14:creationId xmlns:p14="http://schemas.microsoft.com/office/powerpoint/2010/main" val="2631925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Why SNAP E&amp;T is Important</a:t>
            </a:r>
            <a:endParaRPr lang="en-US" dirty="0"/>
          </a:p>
        </p:txBody>
      </p:sp>
      <p:sp>
        <p:nvSpPr>
          <p:cNvPr id="3" name="Content Placeholder 2"/>
          <p:cNvSpPr>
            <a:spLocks noGrp="1"/>
          </p:cNvSpPr>
          <p:nvPr>
            <p:ph idx="1"/>
          </p:nvPr>
        </p:nvSpPr>
        <p:spPr>
          <a:xfrm>
            <a:off x="609600" y="2000251"/>
            <a:ext cx="10972800" cy="4525963"/>
          </a:xfrm>
        </p:spPr>
        <p:txBody>
          <a:bodyPr/>
          <a:lstStyle/>
          <a:p>
            <a:r>
              <a:rPr lang="en-US" dirty="0" smtClean="0"/>
              <a:t>Congress, other stakeholders and the media are examining SNAP’s relationship to work.</a:t>
            </a:r>
          </a:p>
          <a:p>
            <a:r>
              <a:rPr lang="en-US" dirty="0" smtClean="0"/>
              <a:t>States are interested in </a:t>
            </a:r>
            <a:r>
              <a:rPr lang="en-US" smtClean="0"/>
              <a:t>improving E&amp;T </a:t>
            </a:r>
            <a:r>
              <a:rPr lang="en-US" dirty="0" smtClean="0"/>
              <a:t>activities.</a:t>
            </a:r>
          </a:p>
          <a:p>
            <a:r>
              <a:rPr lang="en-US" dirty="0" smtClean="0"/>
              <a:t>The choices states make can put a household’s benefits and food security at risk. </a:t>
            </a:r>
          </a:p>
          <a:p>
            <a:r>
              <a:rPr lang="en-US" dirty="0" smtClean="0"/>
              <a:t>Nondisabled childless unemployed adults may be at risk of losing benefits.</a:t>
            </a:r>
          </a:p>
          <a:p>
            <a:endParaRPr lang="en-US" dirty="0"/>
          </a:p>
        </p:txBody>
      </p:sp>
    </p:spTree>
    <p:extLst>
      <p:ext uri="{BB962C8B-B14F-4D97-AF65-F5344CB8AC3E}">
        <p14:creationId xmlns:p14="http://schemas.microsoft.com/office/powerpoint/2010/main" val="68090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SNAP work requirements</a:t>
            </a:r>
            <a:endParaRPr lang="en-US" dirty="0"/>
          </a:p>
        </p:txBody>
      </p:sp>
      <p:sp>
        <p:nvSpPr>
          <p:cNvPr id="3" name="Content Placeholder 2"/>
          <p:cNvSpPr>
            <a:spLocks noGrp="1"/>
          </p:cNvSpPr>
          <p:nvPr>
            <p:ph idx="1"/>
          </p:nvPr>
        </p:nvSpPr>
        <p:spPr>
          <a:xfrm>
            <a:off x="835069" y="1995876"/>
            <a:ext cx="10972800" cy="4525963"/>
          </a:xfrm>
        </p:spPr>
        <p:txBody>
          <a:bodyPr rIns="91440"/>
          <a:lstStyle/>
          <a:p>
            <a:pPr marL="0" indent="0">
              <a:buNone/>
            </a:pPr>
            <a:r>
              <a:rPr lang="en-US" sz="2800" dirty="0" smtClean="0"/>
              <a:t>SNAP participants must register for work unless they are:</a:t>
            </a:r>
          </a:p>
          <a:p>
            <a:pPr lvl="1"/>
            <a:r>
              <a:rPr lang="en-US" sz="2400" dirty="0" smtClean="0"/>
              <a:t>Under 16 or over 59 years old;</a:t>
            </a:r>
          </a:p>
          <a:p>
            <a:pPr lvl="1"/>
            <a:r>
              <a:rPr lang="en-US" sz="2400" dirty="0" smtClean="0"/>
              <a:t>Physically or mentally unfit for employment;</a:t>
            </a:r>
          </a:p>
          <a:p>
            <a:pPr lvl="1"/>
            <a:r>
              <a:rPr lang="en-US" sz="2400" dirty="0" smtClean="0"/>
              <a:t>Caring for dependent child under 6 or incapacitated person;</a:t>
            </a:r>
          </a:p>
          <a:p>
            <a:pPr lvl="1"/>
            <a:r>
              <a:rPr lang="en-US" sz="2400" dirty="0" smtClean="0"/>
              <a:t>Complying with work requirements in another program;</a:t>
            </a:r>
          </a:p>
          <a:p>
            <a:pPr lvl="1"/>
            <a:r>
              <a:rPr lang="en-US" sz="2400" dirty="0" smtClean="0"/>
              <a:t>Receiving Unemployment;</a:t>
            </a:r>
          </a:p>
          <a:p>
            <a:pPr lvl="1"/>
            <a:r>
              <a:rPr lang="en-US" sz="2400" dirty="0" smtClean="0"/>
              <a:t>In a drug or alcohol treatment and rehabilitation program;</a:t>
            </a:r>
          </a:p>
          <a:p>
            <a:pPr lvl="1"/>
            <a:r>
              <a:rPr lang="en-US" sz="2400" dirty="0" smtClean="0"/>
              <a:t>Working 30 hours a week;</a:t>
            </a:r>
          </a:p>
          <a:p>
            <a:pPr lvl="1"/>
            <a:r>
              <a:rPr lang="en-US" sz="2400" dirty="0" smtClean="0"/>
              <a:t>A student enrolled at least half time.</a:t>
            </a:r>
            <a:endParaRPr lang="en-US" sz="2400" dirty="0"/>
          </a:p>
          <a:p>
            <a:endParaRPr lang="en-US" dirty="0"/>
          </a:p>
          <a:p>
            <a:endParaRPr lang="en-US" dirty="0"/>
          </a:p>
        </p:txBody>
      </p:sp>
    </p:spTree>
    <p:extLst>
      <p:ext uri="{BB962C8B-B14F-4D97-AF65-F5344CB8AC3E}">
        <p14:creationId xmlns:p14="http://schemas.microsoft.com/office/powerpoint/2010/main" val="336099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SNAP E&amp;T in the </a:t>
            </a:r>
            <a:r>
              <a:rPr lang="en-US" dirty="0"/>
              <a:t>S</a:t>
            </a:r>
            <a:r>
              <a:rPr lang="en-US" dirty="0" smtClean="0"/>
              <a:t>tates</a:t>
            </a:r>
            <a:endParaRPr lang="en-US" dirty="0"/>
          </a:p>
        </p:txBody>
      </p:sp>
      <p:sp>
        <p:nvSpPr>
          <p:cNvPr id="3" name="Content Placeholder 2"/>
          <p:cNvSpPr>
            <a:spLocks noGrp="1"/>
          </p:cNvSpPr>
          <p:nvPr>
            <p:ph idx="1"/>
          </p:nvPr>
        </p:nvSpPr>
        <p:spPr>
          <a:xfrm>
            <a:off x="609600" y="2085976"/>
            <a:ext cx="10972800" cy="4525963"/>
          </a:xfrm>
        </p:spPr>
        <p:txBody>
          <a:bodyPr/>
          <a:lstStyle/>
          <a:p>
            <a:r>
              <a:rPr lang="en-US" dirty="0" smtClean="0"/>
              <a:t>State </a:t>
            </a:r>
            <a:r>
              <a:rPr lang="en-US" dirty="0"/>
              <a:t>SNAP agencies </a:t>
            </a:r>
            <a:r>
              <a:rPr lang="en-US" dirty="0" smtClean="0"/>
              <a:t>generally use </a:t>
            </a:r>
            <a:r>
              <a:rPr lang="en-US" dirty="0"/>
              <a:t>E&amp;T in three basic ways:</a:t>
            </a:r>
          </a:p>
          <a:p>
            <a:pPr lvl="1"/>
            <a:r>
              <a:rPr lang="en-US" dirty="0"/>
              <a:t>To test an individual’s willingness to work</a:t>
            </a:r>
          </a:p>
          <a:p>
            <a:pPr lvl="1"/>
            <a:r>
              <a:rPr lang="en-US" dirty="0"/>
              <a:t>To provide unemployed childless adults with a way to keep food benefits</a:t>
            </a:r>
          </a:p>
          <a:p>
            <a:pPr lvl="1"/>
            <a:r>
              <a:rPr lang="en-US" dirty="0"/>
              <a:t>To improve an individual’s skills and work experience</a:t>
            </a:r>
          </a:p>
          <a:p>
            <a:r>
              <a:rPr lang="en-US" dirty="0" smtClean="0"/>
              <a:t>Programs can be mandatory or voluntary</a:t>
            </a:r>
          </a:p>
          <a:p>
            <a:pPr marL="457200" lvl="1" indent="0">
              <a:buNone/>
            </a:pPr>
            <a:endParaRPr lang="en-US" dirty="0" smtClean="0"/>
          </a:p>
        </p:txBody>
      </p:sp>
    </p:spTree>
    <p:extLst>
      <p:ext uri="{BB962C8B-B14F-4D97-AF65-F5344CB8AC3E}">
        <p14:creationId xmlns:p14="http://schemas.microsoft.com/office/powerpoint/2010/main" val="381292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Allowable Activities in E&amp;T</a:t>
            </a:r>
            <a:endParaRPr lang="en-US" dirty="0"/>
          </a:p>
        </p:txBody>
      </p:sp>
      <p:sp>
        <p:nvSpPr>
          <p:cNvPr id="3" name="Content Placeholder 2"/>
          <p:cNvSpPr>
            <a:spLocks noGrp="1"/>
          </p:cNvSpPr>
          <p:nvPr>
            <p:ph idx="1"/>
          </p:nvPr>
        </p:nvSpPr>
        <p:spPr>
          <a:xfrm>
            <a:off x="609600" y="1855695"/>
            <a:ext cx="10972800" cy="4525963"/>
          </a:xfrm>
        </p:spPr>
        <p:txBody>
          <a:bodyPr/>
          <a:lstStyle/>
          <a:p>
            <a:pPr>
              <a:spcBef>
                <a:spcPts val="600"/>
              </a:spcBef>
            </a:pPr>
            <a:endParaRPr lang="en-US" dirty="0" smtClean="0"/>
          </a:p>
          <a:p>
            <a:pPr>
              <a:spcBef>
                <a:spcPts val="600"/>
              </a:spcBef>
            </a:pPr>
            <a:endParaRPr lang="en-US" dirty="0"/>
          </a:p>
          <a:p>
            <a:pPr>
              <a:spcBef>
                <a:spcPts val="600"/>
              </a:spcBef>
            </a:pPr>
            <a:endParaRPr lang="en-US" dirty="0" smtClean="0"/>
          </a:p>
          <a:p>
            <a:pPr>
              <a:spcBef>
                <a:spcPts val="600"/>
              </a:spcBef>
            </a:pPr>
            <a:endParaRPr lang="en-US" dirty="0"/>
          </a:p>
          <a:p>
            <a:pPr>
              <a:spcBef>
                <a:spcPts val="600"/>
              </a:spcBef>
            </a:pPr>
            <a:endParaRPr lang="en-US" dirty="0" smtClean="0"/>
          </a:p>
          <a:p>
            <a:pPr marL="0" indent="0">
              <a:spcBef>
                <a:spcPts val="600"/>
              </a:spcBef>
              <a:buNone/>
            </a:pPr>
            <a:endParaRPr lang="en-US" dirty="0" smtClean="0"/>
          </a:p>
          <a:p>
            <a:pPr>
              <a:spcBef>
                <a:spcPts val="600"/>
              </a:spcBef>
            </a:pPr>
            <a:endParaRPr lang="en-US" dirty="0" smtClean="0"/>
          </a:p>
          <a:p>
            <a:pPr>
              <a:spcBef>
                <a:spcPts val="600"/>
              </a:spcBef>
            </a:pPr>
            <a:endParaRPr lang="en-US" sz="1600" dirty="0" smtClean="0"/>
          </a:p>
          <a:p>
            <a:pPr marL="0" indent="0">
              <a:spcBef>
                <a:spcPts val="600"/>
              </a:spcBef>
              <a:buNone/>
            </a:pPr>
            <a:r>
              <a:rPr lang="en-US" sz="2000" dirty="0" smtClean="0"/>
              <a:t>	</a:t>
            </a:r>
            <a:r>
              <a:rPr lang="en-US" sz="1600" dirty="0" smtClean="0"/>
              <a:t>Source: 2011 data from USDA, Food and Nutrition Services</a:t>
            </a:r>
          </a:p>
        </p:txBody>
      </p:sp>
      <p:graphicFrame>
        <p:nvGraphicFramePr>
          <p:cNvPr id="4" name="Table 3"/>
          <p:cNvGraphicFramePr>
            <a:graphicFrameLocks noGrp="1"/>
          </p:cNvGraphicFramePr>
          <p:nvPr>
            <p:extLst/>
          </p:nvPr>
        </p:nvGraphicFramePr>
        <p:xfrm>
          <a:off x="1080022" y="1855695"/>
          <a:ext cx="8677753" cy="4411344"/>
        </p:xfrm>
        <a:graphic>
          <a:graphicData uri="http://schemas.openxmlformats.org/drawingml/2006/table">
            <a:tbl>
              <a:tblPr firstRow="1" bandRow="1">
                <a:tableStyleId>{5C22544A-7EE6-4342-B048-85BDC9FD1C3A}</a:tableStyleId>
              </a:tblPr>
              <a:tblGrid>
                <a:gridCol w="4527893"/>
                <a:gridCol w="2559055"/>
                <a:gridCol w="1590805"/>
              </a:tblGrid>
              <a:tr h="502848">
                <a:tc>
                  <a:txBody>
                    <a:bodyPr/>
                    <a:lstStyle/>
                    <a:p>
                      <a:pPr algn="ctr"/>
                      <a:r>
                        <a:rPr lang="en-US" dirty="0" smtClean="0"/>
                        <a:t>Activity </a:t>
                      </a:r>
                      <a:endParaRPr lang="en-US" dirty="0"/>
                    </a:p>
                  </a:txBody>
                  <a:tcPr/>
                </a:tc>
                <a:tc>
                  <a:txBody>
                    <a:bodyPr/>
                    <a:lstStyle/>
                    <a:p>
                      <a:pPr algn="ctr"/>
                      <a:r>
                        <a:rPr lang="en-US" dirty="0" smtClean="0"/>
                        <a:t>Participants</a:t>
                      </a:r>
                      <a:r>
                        <a:rPr lang="en-US" baseline="0" dirty="0" smtClean="0"/>
                        <a:t> (in 000s)</a:t>
                      </a:r>
                      <a:endParaRPr lang="en-US" dirty="0"/>
                    </a:p>
                  </a:txBody>
                  <a:tcPr/>
                </a:tc>
                <a:tc>
                  <a:txBody>
                    <a:bodyPr/>
                    <a:lstStyle/>
                    <a:p>
                      <a:pPr algn="ctr"/>
                      <a:r>
                        <a:rPr lang="en-US" dirty="0" smtClean="0"/>
                        <a:t>Percent</a:t>
                      </a:r>
                      <a:endParaRPr lang="en-US" dirty="0"/>
                    </a:p>
                  </a:txBody>
                  <a:tcPr/>
                </a:tc>
              </a:tr>
              <a:tr h="408552">
                <a:tc>
                  <a:txBody>
                    <a:bodyPr/>
                    <a:lstStyle/>
                    <a:p>
                      <a:r>
                        <a:rPr lang="en-US" dirty="0" smtClean="0"/>
                        <a:t>Job search</a:t>
                      </a:r>
                      <a:endParaRPr lang="en-US" dirty="0"/>
                    </a:p>
                  </a:txBody>
                  <a:tcPr/>
                </a:tc>
                <a:tc>
                  <a:txBody>
                    <a:bodyPr/>
                    <a:lstStyle/>
                    <a:p>
                      <a:pPr algn="ctr"/>
                      <a:r>
                        <a:rPr lang="en-US" dirty="0" smtClean="0"/>
                        <a:t>698</a:t>
                      </a:r>
                      <a:endParaRPr lang="en-US" dirty="0"/>
                    </a:p>
                  </a:txBody>
                  <a:tcPr/>
                </a:tc>
                <a:tc>
                  <a:txBody>
                    <a:bodyPr/>
                    <a:lstStyle/>
                    <a:p>
                      <a:pPr algn="ctr"/>
                      <a:r>
                        <a:rPr lang="en-US" dirty="0" smtClean="0"/>
                        <a:t>55</a:t>
                      </a:r>
                      <a:endParaRPr lang="en-US" dirty="0"/>
                    </a:p>
                  </a:txBody>
                  <a:tcPr/>
                </a:tc>
              </a:tr>
              <a:tr h="408552">
                <a:tc>
                  <a:txBody>
                    <a:bodyPr/>
                    <a:lstStyle/>
                    <a:p>
                      <a:r>
                        <a:rPr lang="en-US" dirty="0" smtClean="0"/>
                        <a:t>Job search training</a:t>
                      </a:r>
                      <a:endParaRPr lang="en-US" dirty="0"/>
                    </a:p>
                  </a:txBody>
                  <a:tcPr/>
                </a:tc>
                <a:tc>
                  <a:txBody>
                    <a:bodyPr/>
                    <a:lstStyle/>
                    <a:p>
                      <a:pPr algn="ctr"/>
                      <a:r>
                        <a:rPr lang="en-US" dirty="0" smtClean="0"/>
                        <a:t>88</a:t>
                      </a:r>
                      <a:endParaRPr lang="en-US" dirty="0"/>
                    </a:p>
                  </a:txBody>
                  <a:tcPr/>
                </a:tc>
                <a:tc>
                  <a:txBody>
                    <a:bodyPr/>
                    <a:lstStyle/>
                    <a:p>
                      <a:pPr algn="ctr"/>
                      <a:r>
                        <a:rPr lang="en-US" dirty="0" smtClean="0"/>
                        <a:t>7</a:t>
                      </a:r>
                      <a:endParaRPr lang="en-US" dirty="0"/>
                    </a:p>
                  </a:txBody>
                  <a:tcPr/>
                </a:tc>
              </a:tr>
              <a:tr h="408552">
                <a:tc>
                  <a:txBody>
                    <a:bodyPr/>
                    <a:lstStyle/>
                    <a:p>
                      <a:r>
                        <a:rPr lang="en-US" dirty="0" smtClean="0"/>
                        <a:t>Workfare</a:t>
                      </a:r>
                      <a:endParaRPr lang="en-US" dirty="0"/>
                    </a:p>
                  </a:txBody>
                  <a:tcPr/>
                </a:tc>
                <a:tc>
                  <a:txBody>
                    <a:bodyPr/>
                    <a:lstStyle/>
                    <a:p>
                      <a:pPr algn="ctr"/>
                      <a:r>
                        <a:rPr lang="en-US" dirty="0" smtClean="0"/>
                        <a:t>139</a:t>
                      </a:r>
                      <a:endParaRPr lang="en-US" dirty="0"/>
                    </a:p>
                  </a:txBody>
                  <a:tcPr/>
                </a:tc>
                <a:tc>
                  <a:txBody>
                    <a:bodyPr/>
                    <a:lstStyle/>
                    <a:p>
                      <a:pPr algn="ctr"/>
                      <a:r>
                        <a:rPr lang="en-US" dirty="0" smtClean="0"/>
                        <a:t>11</a:t>
                      </a:r>
                      <a:endParaRPr lang="en-US" dirty="0"/>
                    </a:p>
                  </a:txBody>
                  <a:tcPr/>
                </a:tc>
              </a:tr>
              <a:tr h="408552">
                <a:tc>
                  <a:txBody>
                    <a:bodyPr/>
                    <a:lstStyle/>
                    <a:p>
                      <a:r>
                        <a:rPr lang="en-US" dirty="0" smtClean="0"/>
                        <a:t>Work experience</a:t>
                      </a:r>
                      <a:endParaRPr lang="en-US" dirty="0"/>
                    </a:p>
                  </a:txBody>
                  <a:tcPr/>
                </a:tc>
                <a:tc>
                  <a:txBody>
                    <a:bodyPr/>
                    <a:lstStyle/>
                    <a:p>
                      <a:pPr algn="ctr"/>
                      <a:r>
                        <a:rPr lang="en-US" dirty="0" smtClean="0"/>
                        <a:t>105</a:t>
                      </a:r>
                      <a:endParaRPr lang="en-US" dirty="0"/>
                    </a:p>
                  </a:txBody>
                  <a:tcPr/>
                </a:tc>
                <a:tc>
                  <a:txBody>
                    <a:bodyPr/>
                    <a:lstStyle/>
                    <a:p>
                      <a:pPr algn="ctr"/>
                      <a:r>
                        <a:rPr lang="en-US" dirty="0" smtClean="0"/>
                        <a:t>9</a:t>
                      </a:r>
                      <a:endParaRPr lang="en-US" dirty="0"/>
                    </a:p>
                  </a:txBody>
                  <a:tcPr/>
                </a:tc>
              </a:tr>
              <a:tr h="408552">
                <a:tc>
                  <a:txBody>
                    <a:bodyPr/>
                    <a:lstStyle/>
                    <a:p>
                      <a:r>
                        <a:rPr lang="en-US" dirty="0" smtClean="0"/>
                        <a:t>Education (Adult</a:t>
                      </a:r>
                      <a:r>
                        <a:rPr lang="en-US" baseline="0" dirty="0" smtClean="0"/>
                        <a:t> Basic Ed, GED, ESL, higher education)</a:t>
                      </a:r>
                      <a:endParaRPr lang="en-US" dirty="0"/>
                    </a:p>
                  </a:txBody>
                  <a:tcPr/>
                </a:tc>
                <a:tc>
                  <a:txBody>
                    <a:bodyPr/>
                    <a:lstStyle/>
                    <a:p>
                      <a:pPr algn="ctr"/>
                      <a:r>
                        <a:rPr lang="en-US" dirty="0" smtClean="0"/>
                        <a:t>35</a:t>
                      </a:r>
                      <a:endParaRPr lang="en-US" dirty="0"/>
                    </a:p>
                  </a:txBody>
                  <a:tcPr/>
                </a:tc>
                <a:tc>
                  <a:txBody>
                    <a:bodyPr/>
                    <a:lstStyle/>
                    <a:p>
                      <a:pPr algn="ctr"/>
                      <a:r>
                        <a:rPr lang="en-US" dirty="0" smtClean="0"/>
                        <a:t>3</a:t>
                      </a:r>
                      <a:endParaRPr lang="en-US" dirty="0"/>
                    </a:p>
                  </a:txBody>
                  <a:tcPr/>
                </a:tc>
              </a:tr>
              <a:tr h="408552">
                <a:tc>
                  <a:txBody>
                    <a:bodyPr/>
                    <a:lstStyle/>
                    <a:p>
                      <a:r>
                        <a:rPr lang="en-US" dirty="0" smtClean="0"/>
                        <a:t>Training  (on-the-job,</a:t>
                      </a:r>
                      <a:r>
                        <a:rPr lang="en-US" baseline="0" dirty="0" smtClean="0"/>
                        <a:t> vocational)</a:t>
                      </a:r>
                      <a:endParaRPr lang="en-US" dirty="0"/>
                    </a:p>
                  </a:txBody>
                  <a:tcPr/>
                </a:tc>
                <a:tc>
                  <a:txBody>
                    <a:bodyPr/>
                    <a:lstStyle/>
                    <a:p>
                      <a:pPr algn="ctr"/>
                      <a:r>
                        <a:rPr lang="en-US" dirty="0" smtClean="0"/>
                        <a:t>50</a:t>
                      </a:r>
                      <a:endParaRPr lang="en-US" dirty="0"/>
                    </a:p>
                  </a:txBody>
                  <a:tcPr/>
                </a:tc>
                <a:tc>
                  <a:txBody>
                    <a:bodyPr/>
                    <a:lstStyle/>
                    <a:p>
                      <a:pPr algn="ctr"/>
                      <a:r>
                        <a:rPr lang="en-US" dirty="0" smtClean="0"/>
                        <a:t>4</a:t>
                      </a:r>
                      <a:endParaRPr lang="en-US" dirty="0"/>
                    </a:p>
                  </a:txBody>
                  <a:tcPr/>
                </a:tc>
              </a:tr>
              <a:tr h="408552">
                <a:tc>
                  <a:txBody>
                    <a:bodyPr/>
                    <a:lstStyle/>
                    <a:p>
                      <a:r>
                        <a:rPr lang="en-US" dirty="0" smtClean="0"/>
                        <a:t>Workforce Investment Act programs</a:t>
                      </a:r>
                      <a:endParaRPr lang="en-US" dirty="0"/>
                    </a:p>
                  </a:txBody>
                  <a:tcPr/>
                </a:tc>
                <a:tc>
                  <a:txBody>
                    <a:bodyPr/>
                    <a:lstStyle/>
                    <a:p>
                      <a:pPr algn="ctr"/>
                      <a:r>
                        <a:rPr lang="en-US" dirty="0" smtClean="0"/>
                        <a:t>16</a:t>
                      </a:r>
                      <a:endParaRPr lang="en-US" dirty="0"/>
                    </a:p>
                  </a:txBody>
                  <a:tcPr/>
                </a:tc>
                <a:tc>
                  <a:txBody>
                    <a:bodyPr/>
                    <a:lstStyle/>
                    <a:p>
                      <a:pPr algn="ctr"/>
                      <a:r>
                        <a:rPr lang="en-US" dirty="0" smtClean="0"/>
                        <a:t>1</a:t>
                      </a:r>
                      <a:endParaRPr lang="en-US" dirty="0"/>
                    </a:p>
                  </a:txBody>
                  <a:tcPr/>
                </a:tc>
              </a:tr>
              <a:tr h="408552">
                <a:tc>
                  <a:txBody>
                    <a:bodyPr/>
                    <a:lstStyle/>
                    <a:p>
                      <a:r>
                        <a:rPr lang="en-US" dirty="0" smtClean="0"/>
                        <a:t>Job retention up to 90 days</a:t>
                      </a:r>
                      <a:endParaRPr lang="en-US" dirty="0"/>
                    </a:p>
                  </a:txBody>
                  <a:tcPr/>
                </a:tc>
                <a:tc>
                  <a:txBody>
                    <a:bodyPr/>
                    <a:lstStyle/>
                    <a:p>
                      <a:pPr algn="ctr"/>
                      <a:r>
                        <a:rPr lang="en-US" dirty="0" smtClean="0"/>
                        <a:t>9</a:t>
                      </a:r>
                      <a:endParaRPr lang="en-US" dirty="0"/>
                    </a:p>
                  </a:txBody>
                  <a:tcPr/>
                </a:tc>
                <a:tc>
                  <a:txBody>
                    <a:bodyPr/>
                    <a:lstStyle/>
                    <a:p>
                      <a:pPr algn="ctr"/>
                      <a:r>
                        <a:rPr lang="en-US" dirty="0" smtClean="0"/>
                        <a:t>1</a:t>
                      </a:r>
                      <a:endParaRPr lang="en-US" dirty="0"/>
                    </a:p>
                  </a:txBody>
                  <a:tcPr/>
                </a:tc>
              </a:tr>
              <a:tr h="408552">
                <a:tc>
                  <a:txBody>
                    <a:bodyPr/>
                    <a:lstStyle/>
                    <a:p>
                      <a:r>
                        <a:rPr lang="en-US" b="1" dirty="0" smtClean="0"/>
                        <a:t>Total</a:t>
                      </a:r>
                      <a:endParaRPr lang="en-US" b="1" dirty="0"/>
                    </a:p>
                  </a:txBody>
                  <a:tcPr/>
                </a:tc>
                <a:tc>
                  <a:txBody>
                    <a:bodyPr/>
                    <a:lstStyle/>
                    <a:p>
                      <a:pPr algn="ctr"/>
                      <a:r>
                        <a:rPr lang="en-US" b="1" dirty="0" smtClean="0"/>
                        <a:t>1269</a:t>
                      </a:r>
                      <a:endParaRPr lang="en-US" b="1" dirty="0"/>
                    </a:p>
                  </a:txBody>
                  <a:tcPr/>
                </a:tc>
                <a:tc>
                  <a:txBody>
                    <a:bodyPr/>
                    <a:lstStyle/>
                    <a:p>
                      <a:pPr algn="ctr"/>
                      <a:endParaRPr lang="en-US" b="1" dirty="0"/>
                    </a:p>
                  </a:txBody>
                  <a:tcPr/>
                </a:tc>
              </a:tr>
            </a:tbl>
          </a:graphicData>
        </a:graphic>
      </p:graphicFrame>
    </p:spTree>
    <p:extLst>
      <p:ext uri="{BB962C8B-B14F-4D97-AF65-F5344CB8AC3E}">
        <p14:creationId xmlns:p14="http://schemas.microsoft.com/office/powerpoint/2010/main" val="248659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E&amp;T</a:t>
            </a:r>
            <a:endParaRPr lang="en-US" dirty="0"/>
          </a:p>
        </p:txBody>
      </p:sp>
      <p:sp>
        <p:nvSpPr>
          <p:cNvPr id="3" name="Content Placeholder 2"/>
          <p:cNvSpPr>
            <a:spLocks noGrp="1"/>
          </p:cNvSpPr>
          <p:nvPr>
            <p:ph idx="1"/>
          </p:nvPr>
        </p:nvSpPr>
        <p:spPr>
          <a:xfrm>
            <a:off x="609600" y="1964892"/>
            <a:ext cx="10972800" cy="4525963"/>
          </a:xfrm>
        </p:spPr>
        <p:txBody>
          <a:bodyPr/>
          <a:lstStyle/>
          <a:p>
            <a:r>
              <a:rPr lang="en-US" dirty="0" smtClean="0"/>
              <a:t>Work registrants can, but do not have to, be assigned by the state to an E&amp;T activity</a:t>
            </a:r>
          </a:p>
          <a:p>
            <a:pPr lvl="1"/>
            <a:r>
              <a:rPr lang="en-US" sz="2400" dirty="0" smtClean="0"/>
              <a:t>States can exempt additional individuals</a:t>
            </a:r>
          </a:p>
          <a:p>
            <a:pPr lvl="1"/>
            <a:r>
              <a:rPr lang="en-US" sz="2400" dirty="0" smtClean="0"/>
              <a:t>Programs can be mandatory or voluntary</a:t>
            </a:r>
          </a:p>
          <a:p>
            <a:r>
              <a:rPr lang="en-US" dirty="0" smtClean="0"/>
              <a:t>If the state assigns an individual to an activity:</a:t>
            </a:r>
          </a:p>
          <a:p>
            <a:pPr lvl="1"/>
            <a:r>
              <a:rPr lang="en-US" sz="2400" dirty="0" smtClean="0"/>
              <a:t>The state must determine the appropriate activity</a:t>
            </a:r>
          </a:p>
          <a:p>
            <a:pPr lvl="1"/>
            <a:r>
              <a:rPr lang="en-US" sz="2400" dirty="0" smtClean="0"/>
              <a:t>The state must reimburse for an individual’s expenses that are reasonable and necessary to participate</a:t>
            </a:r>
          </a:p>
          <a:p>
            <a:pPr lvl="1"/>
            <a:r>
              <a:rPr lang="en-US" sz="2400" dirty="0" smtClean="0"/>
              <a:t>Individuals in mandatory programs can lose benefits for failure to comply</a:t>
            </a:r>
            <a:endParaRPr lang="en-US" sz="2400" dirty="0"/>
          </a:p>
        </p:txBody>
      </p:sp>
    </p:spTree>
    <p:extLst>
      <p:ext uri="{BB962C8B-B14F-4D97-AF65-F5344CB8AC3E}">
        <p14:creationId xmlns:p14="http://schemas.microsoft.com/office/powerpoint/2010/main" val="332103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SNAP E&amp;T and Benefits</a:t>
            </a:r>
            <a:endParaRPr lang="en-US" dirty="0"/>
          </a:p>
        </p:txBody>
      </p:sp>
      <p:sp>
        <p:nvSpPr>
          <p:cNvPr id="3" name="Content Placeholder 2"/>
          <p:cNvSpPr>
            <a:spLocks noGrp="1"/>
          </p:cNvSpPr>
          <p:nvPr>
            <p:ph idx="1"/>
          </p:nvPr>
        </p:nvSpPr>
        <p:spPr>
          <a:xfrm>
            <a:off x="609600" y="2000251"/>
            <a:ext cx="10972800" cy="4525963"/>
          </a:xfrm>
        </p:spPr>
        <p:txBody>
          <a:bodyPr/>
          <a:lstStyle/>
          <a:p>
            <a:r>
              <a:rPr lang="en-US" dirty="0" smtClean="0"/>
              <a:t>If E&amp;T is voluntary and individual fails to comply:</a:t>
            </a:r>
          </a:p>
          <a:p>
            <a:pPr lvl="1"/>
            <a:r>
              <a:rPr lang="en-US" dirty="0" smtClean="0"/>
              <a:t>Must continue to meet work registrant requirements</a:t>
            </a:r>
          </a:p>
          <a:p>
            <a:pPr lvl="1"/>
            <a:r>
              <a:rPr lang="en-US" dirty="0" smtClean="0"/>
              <a:t>Does not affect SNAP benefits</a:t>
            </a:r>
          </a:p>
          <a:p>
            <a:r>
              <a:rPr lang="en-US" dirty="0" smtClean="0"/>
              <a:t>If </a:t>
            </a:r>
            <a:r>
              <a:rPr lang="en-US" dirty="0"/>
              <a:t>E&amp;T is mandatory, and individual fails to comply: </a:t>
            </a:r>
          </a:p>
          <a:p>
            <a:pPr lvl="1"/>
            <a:r>
              <a:rPr lang="en-US" dirty="0"/>
              <a:t>Can lose </a:t>
            </a:r>
            <a:r>
              <a:rPr lang="en-US" dirty="0" smtClean="0"/>
              <a:t>benefits for specified time</a:t>
            </a:r>
            <a:endParaRPr lang="en-US" dirty="0"/>
          </a:p>
          <a:p>
            <a:pPr lvl="1"/>
            <a:r>
              <a:rPr lang="en-US" dirty="0"/>
              <a:t>Whole </a:t>
            </a:r>
            <a:r>
              <a:rPr lang="en-US" dirty="0" smtClean="0"/>
              <a:t>household </a:t>
            </a:r>
            <a:r>
              <a:rPr lang="en-US" dirty="0"/>
              <a:t>can be sanctioned (state option</a:t>
            </a:r>
            <a:r>
              <a:rPr lang="en-US" dirty="0" smtClean="0"/>
              <a:t>)</a:t>
            </a:r>
          </a:p>
        </p:txBody>
      </p:sp>
    </p:spTree>
    <p:extLst>
      <p:ext uri="{BB962C8B-B14F-4D97-AF65-F5344CB8AC3E}">
        <p14:creationId xmlns:p14="http://schemas.microsoft.com/office/powerpoint/2010/main" val="366272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endParaRPr lang="en-US" dirty="0"/>
          </a:p>
        </p:txBody>
      </p:sp>
      <p:sp>
        <p:nvSpPr>
          <p:cNvPr id="3" name="Content Placeholder 2"/>
          <p:cNvSpPr>
            <a:spLocks noGrp="1"/>
          </p:cNvSpPr>
          <p:nvPr>
            <p:ph idx="1"/>
          </p:nvPr>
        </p:nvSpPr>
        <p:spPr>
          <a:xfrm>
            <a:off x="609600" y="1842248"/>
            <a:ext cx="10972800" cy="4525963"/>
          </a:xfrm>
        </p:spPr>
        <p:txBody>
          <a:bodyPr/>
          <a:lstStyle/>
          <a:p>
            <a:pPr marL="0" indent="0" algn="ctr">
              <a:spcBef>
                <a:spcPts val="600"/>
              </a:spcBef>
              <a:buNone/>
            </a:pPr>
            <a:r>
              <a:rPr lang="en-US" b="1" dirty="0" smtClean="0"/>
              <a:t>Federal SNAP E&amp;T Funding:  FY 2012</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452020281"/>
              </p:ext>
            </p:extLst>
          </p:nvPr>
        </p:nvGraphicFramePr>
        <p:xfrm>
          <a:off x="3101869" y="2715173"/>
          <a:ext cx="5915213" cy="3332480"/>
        </p:xfrm>
        <a:graphic>
          <a:graphicData uri="http://schemas.openxmlformats.org/drawingml/2006/table">
            <a:tbl>
              <a:tblPr firstRow="1" bandRow="1">
                <a:tableStyleId>{5C22544A-7EE6-4342-B048-85BDC9FD1C3A}</a:tableStyleId>
              </a:tblPr>
              <a:tblGrid>
                <a:gridCol w="3010647"/>
                <a:gridCol w="1452283"/>
                <a:gridCol w="1452283"/>
              </a:tblGrid>
              <a:tr h="370840">
                <a:tc>
                  <a:txBody>
                    <a:bodyPr/>
                    <a:lstStyle/>
                    <a:p>
                      <a:pPr algn="ctr"/>
                      <a:r>
                        <a:rPr lang="en-US" dirty="0" smtClean="0"/>
                        <a:t>Type of funding</a:t>
                      </a:r>
                      <a:endParaRPr lang="en-US" dirty="0"/>
                    </a:p>
                  </a:txBody>
                  <a:tcPr/>
                </a:tc>
                <a:tc gridSpan="2">
                  <a:txBody>
                    <a:bodyPr/>
                    <a:lstStyle/>
                    <a:p>
                      <a:pPr algn="ctr"/>
                      <a:r>
                        <a:rPr lang="en-US" dirty="0" smtClean="0"/>
                        <a:t>Amount</a:t>
                      </a:r>
                      <a:r>
                        <a:rPr lang="en-US" baseline="0" dirty="0" smtClean="0"/>
                        <a:t> (in millions)</a:t>
                      </a:r>
                      <a:endParaRPr lang="en-US" dirty="0"/>
                    </a:p>
                  </a:txBody>
                  <a:tcPr/>
                </a:tc>
                <a:tc hMerge="1">
                  <a:txBody>
                    <a:bodyPr/>
                    <a:lstStyle/>
                    <a:p>
                      <a:endParaRPr lang="en-US"/>
                    </a:p>
                  </a:txBody>
                  <a:tcPr/>
                </a:tc>
              </a:tr>
              <a:tr h="370840">
                <a:tc>
                  <a:txBody>
                    <a:bodyPr/>
                    <a:lstStyle/>
                    <a:p>
                      <a:r>
                        <a:rPr lang="en-US" dirty="0" smtClean="0"/>
                        <a:t>100% federal</a:t>
                      </a:r>
                      <a:endParaRPr lang="en-US" dirty="0"/>
                    </a:p>
                  </a:txBody>
                  <a:tcPr/>
                </a:tc>
                <a:tc gridSpan="2">
                  <a:txBody>
                    <a:bodyPr/>
                    <a:lstStyle/>
                    <a:p>
                      <a:pPr algn="r"/>
                      <a:r>
                        <a:rPr lang="en-US" dirty="0" smtClean="0"/>
                        <a:t>90</a:t>
                      </a:r>
                      <a:endParaRPr lang="en-US" dirty="0"/>
                    </a:p>
                  </a:txBody>
                  <a:tcPr/>
                </a:tc>
                <a:tc hMerge="1">
                  <a:txBody>
                    <a:bodyPr/>
                    <a:lstStyle/>
                    <a:p>
                      <a:endParaRPr lang="en-US"/>
                    </a:p>
                  </a:txBody>
                  <a:tcPr/>
                </a:tc>
              </a:tr>
              <a:tr h="370840">
                <a:tc>
                  <a:txBody>
                    <a:bodyPr/>
                    <a:lstStyle/>
                    <a:p>
                      <a:r>
                        <a:rPr lang="en-US" dirty="0" smtClean="0"/>
                        <a:t>50% reimbursements</a:t>
                      </a:r>
                      <a:endParaRPr lang="en-US" dirty="0"/>
                    </a:p>
                  </a:txBody>
                  <a:tcPr/>
                </a:tc>
                <a:tc gridSpan="2">
                  <a:txBody>
                    <a:bodyPr/>
                    <a:lstStyle/>
                    <a:p>
                      <a:pPr algn="r"/>
                      <a:r>
                        <a:rPr lang="en-US" dirty="0" smtClean="0"/>
                        <a:t>240</a:t>
                      </a:r>
                      <a:endParaRPr lang="en-US" dirty="0"/>
                    </a:p>
                  </a:txBody>
                  <a:tcPr/>
                </a:tc>
                <a:tc hMerge="1">
                  <a:txBody>
                    <a:bodyPr/>
                    <a:lstStyle/>
                    <a:p>
                      <a:endParaRPr lang="en-US"/>
                    </a:p>
                  </a:txBody>
                  <a:tcPr/>
                </a:tc>
              </a:tr>
              <a:tr h="370840">
                <a:tc>
                  <a:txBody>
                    <a:bodyPr/>
                    <a:lstStyle/>
                    <a:p>
                      <a:r>
                        <a:rPr lang="en-US" dirty="0" smtClean="0"/>
                        <a:t>    Administration and services</a:t>
                      </a:r>
                      <a:endParaRPr lang="en-US" dirty="0"/>
                    </a:p>
                  </a:txBody>
                  <a:tcPr/>
                </a:tc>
                <a:tc>
                  <a:txBody>
                    <a:bodyPr/>
                    <a:lstStyle/>
                    <a:p>
                      <a:pPr algn="r"/>
                      <a:r>
                        <a:rPr lang="en-US" dirty="0" smtClean="0"/>
                        <a:t>182</a:t>
                      </a:r>
                      <a:endParaRPr lang="en-US" dirty="0"/>
                    </a:p>
                  </a:txBody>
                  <a:tcPr/>
                </a:tc>
                <a:tc>
                  <a:txBody>
                    <a:bodyPr/>
                    <a:lstStyle/>
                    <a:p>
                      <a:pPr algn="r"/>
                      <a:endParaRPr lang="en-US" dirty="0"/>
                    </a:p>
                  </a:txBody>
                  <a:tcPr/>
                </a:tc>
              </a:tr>
              <a:tr h="0">
                <a:tc>
                  <a:txBody>
                    <a:bodyPr/>
                    <a:lstStyle/>
                    <a:p>
                      <a:r>
                        <a:rPr lang="en-US" dirty="0" smtClean="0"/>
                        <a:t>                       Dependent</a:t>
                      </a:r>
                      <a:r>
                        <a:rPr lang="en-US" baseline="0" dirty="0" smtClean="0"/>
                        <a:t> care</a:t>
                      </a:r>
                    </a:p>
                  </a:txBody>
                  <a:tcPr/>
                </a:tc>
                <a:tc>
                  <a:txBody>
                    <a:bodyPr/>
                    <a:lstStyle/>
                    <a:p>
                      <a:pPr algn="r"/>
                      <a:r>
                        <a:rPr lang="en-US" dirty="0" smtClean="0"/>
                        <a:t>27</a:t>
                      </a:r>
                      <a:endParaRPr lang="en-US" dirty="0"/>
                    </a:p>
                  </a:txBody>
                  <a:tcPr/>
                </a:tc>
                <a:tc>
                  <a:txBody>
                    <a:bodyPr/>
                    <a:lstStyle/>
                    <a:p>
                      <a:pPr algn="r"/>
                      <a:endParaRPr lang="en-US" dirty="0"/>
                    </a:p>
                  </a:txBody>
                  <a:tcPr/>
                </a:tc>
              </a:tr>
              <a:tr h="370840">
                <a:tc>
                  <a:txBody>
                    <a:bodyPr/>
                    <a:lstStyle/>
                    <a:p>
                      <a:r>
                        <a:rPr lang="en-US" dirty="0" smtClean="0"/>
                        <a:t>                       Transportation</a:t>
                      </a:r>
                      <a:endParaRPr lang="en-US" dirty="0"/>
                    </a:p>
                  </a:txBody>
                  <a:tcPr/>
                </a:tc>
                <a:tc>
                  <a:txBody>
                    <a:bodyPr/>
                    <a:lstStyle/>
                    <a:p>
                      <a:pPr algn="r"/>
                      <a:r>
                        <a:rPr lang="en-US" dirty="0" smtClean="0"/>
                        <a:t>31</a:t>
                      </a:r>
                      <a:endParaRPr lang="en-US" dirty="0"/>
                    </a:p>
                  </a:txBody>
                  <a:tcPr/>
                </a:tc>
                <a:tc>
                  <a:txBody>
                    <a:bodyPr/>
                    <a:lstStyle/>
                    <a:p>
                      <a:pPr algn="r"/>
                      <a:endParaRPr lang="en-US" dirty="0"/>
                    </a:p>
                  </a:txBody>
                  <a:tcPr/>
                </a:tc>
              </a:tr>
              <a:tr h="370840">
                <a:tc>
                  <a:txBody>
                    <a:bodyPr/>
                    <a:lstStyle/>
                    <a:p>
                      <a:r>
                        <a:rPr lang="en-US" dirty="0" smtClean="0"/>
                        <a:t>ABAWD Pledge states</a:t>
                      </a:r>
                      <a:endParaRPr lang="en-US" dirty="0"/>
                    </a:p>
                  </a:txBody>
                  <a:tcPr/>
                </a:tc>
                <a:tc gridSpan="2">
                  <a:txBody>
                    <a:bodyPr/>
                    <a:lstStyle/>
                    <a:p>
                      <a:pPr algn="r"/>
                      <a:r>
                        <a:rPr lang="en-US" dirty="0" smtClean="0"/>
                        <a:t>20</a:t>
                      </a:r>
                      <a:endParaRPr lang="en-US" dirty="0"/>
                    </a:p>
                  </a:txBody>
                  <a:tcPr/>
                </a:tc>
                <a:tc hMerge="1">
                  <a:txBody>
                    <a:bodyPr/>
                    <a:lstStyle/>
                    <a:p>
                      <a:endParaRPr lang="en-US"/>
                    </a:p>
                  </a:txBody>
                  <a:tcPr/>
                </a:tc>
              </a:tr>
              <a:tr h="370840">
                <a:tc>
                  <a:txBody>
                    <a:bodyPr/>
                    <a:lstStyle/>
                    <a:p>
                      <a:r>
                        <a:rPr lang="en-US" dirty="0" smtClean="0"/>
                        <a:t>Supplemental</a:t>
                      </a:r>
                      <a:r>
                        <a:rPr lang="en-US" baseline="0" dirty="0" smtClean="0"/>
                        <a:t> allocation</a:t>
                      </a:r>
                      <a:endParaRPr lang="en-US" dirty="0"/>
                    </a:p>
                  </a:txBody>
                  <a:tcPr/>
                </a:tc>
                <a:tc gridSpan="2">
                  <a:txBody>
                    <a:bodyPr/>
                    <a:lstStyle/>
                    <a:p>
                      <a:pPr algn="r"/>
                      <a:r>
                        <a:rPr lang="en-US" dirty="0" smtClean="0"/>
                        <a:t>12</a:t>
                      </a:r>
                      <a:endParaRPr lang="en-US" dirty="0"/>
                    </a:p>
                  </a:txBody>
                  <a:tcPr/>
                </a:tc>
                <a:tc hMerge="1">
                  <a:txBody>
                    <a:bodyPr/>
                    <a:lstStyle/>
                    <a:p>
                      <a:endParaRPr lang="en-US"/>
                    </a:p>
                  </a:txBody>
                  <a:tcPr/>
                </a:tc>
              </a:tr>
              <a:tr h="370840">
                <a:tc>
                  <a:txBody>
                    <a:bodyPr/>
                    <a:lstStyle/>
                    <a:p>
                      <a:r>
                        <a:rPr lang="en-US" b="1" dirty="0" smtClean="0"/>
                        <a:t>Total federal funding</a:t>
                      </a:r>
                      <a:endParaRPr lang="en-US" b="1" dirty="0"/>
                    </a:p>
                  </a:txBody>
                  <a:tcPr/>
                </a:tc>
                <a:tc gridSpan="2">
                  <a:txBody>
                    <a:bodyPr/>
                    <a:lstStyle/>
                    <a:p>
                      <a:pPr algn="r"/>
                      <a:r>
                        <a:rPr lang="en-US" dirty="0" smtClean="0"/>
                        <a:t>362</a:t>
                      </a:r>
                      <a:endParaRPr lang="en-US" dirty="0"/>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3036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b="1" dirty="0"/>
              <a:t>Beware The Time Limit for </a:t>
            </a:r>
            <a:br>
              <a:rPr lang="en-US" sz="4000" b="1" dirty="0"/>
            </a:br>
            <a:r>
              <a:rPr lang="en-US" sz="4000" b="1" dirty="0" smtClean="0"/>
              <a:t>Nondisabled Childless </a:t>
            </a:r>
            <a:r>
              <a:rPr lang="en-US" sz="4000" b="1" dirty="0"/>
              <a:t>Adults</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lgn="ctr">
              <a:buNone/>
            </a:pPr>
            <a:endParaRPr lang="en-US" sz="3600" b="1" dirty="0" smtClean="0"/>
          </a:p>
          <a:p>
            <a:pPr marL="0" indent="0" algn="ctr">
              <a:buNone/>
            </a:pPr>
            <a:endParaRPr lang="en-US" sz="3600" b="1" dirty="0"/>
          </a:p>
        </p:txBody>
      </p:sp>
      <p:sp>
        <p:nvSpPr>
          <p:cNvPr id="4" name="Rectangle 3"/>
          <p:cNvSpPr/>
          <p:nvPr/>
        </p:nvSpPr>
        <p:spPr>
          <a:xfrm>
            <a:off x="1057275" y="2015838"/>
            <a:ext cx="9486900" cy="4031873"/>
          </a:xfrm>
          <a:prstGeom prst="rect">
            <a:avLst/>
          </a:prstGeom>
        </p:spPr>
        <p:txBody>
          <a:bodyPr wrap="square">
            <a:spAutoFit/>
          </a:bodyPr>
          <a:lstStyle/>
          <a:p>
            <a:r>
              <a:rPr lang="en-US" sz="3200" dirty="0"/>
              <a:t>Unemployed childless adults can receive benefits for only 3 months in a 3 year period.   </a:t>
            </a:r>
            <a:endParaRPr lang="en-US" sz="3200" dirty="0" smtClean="0"/>
          </a:p>
          <a:p>
            <a:pPr marL="285750" indent="-285750">
              <a:buFont typeface="Arial" panose="020B0604020202020204" pitchFamily="34" charset="0"/>
              <a:buChar char="•"/>
            </a:pPr>
            <a:r>
              <a:rPr lang="en-US" sz="3200" dirty="0" smtClean="0"/>
              <a:t>Unless </a:t>
            </a:r>
            <a:r>
              <a:rPr lang="en-US" sz="3200" dirty="0"/>
              <a:t>they work or participate in work activity for 20 hours a </a:t>
            </a:r>
            <a:r>
              <a:rPr lang="en-US" sz="3200" dirty="0" smtClean="0"/>
              <a:t>week.</a:t>
            </a:r>
          </a:p>
          <a:p>
            <a:pPr marL="285750" indent="-285750">
              <a:buFont typeface="Arial" panose="020B0604020202020204" pitchFamily="34" charset="0"/>
              <a:buChar char="•"/>
            </a:pPr>
            <a:r>
              <a:rPr lang="en-US" sz="3200" dirty="0" smtClean="0"/>
              <a:t>This </a:t>
            </a:r>
            <a:r>
              <a:rPr lang="en-US" sz="3200" dirty="0"/>
              <a:t>requirement was largely waived during the </a:t>
            </a:r>
            <a:r>
              <a:rPr lang="en-US" sz="3200" dirty="0" smtClean="0"/>
              <a:t>recession</a:t>
            </a:r>
          </a:p>
          <a:p>
            <a:pPr marL="285750" indent="-285750">
              <a:buFont typeface="Arial" panose="020B0604020202020204" pitchFamily="34" charset="0"/>
              <a:buChar char="•"/>
            </a:pPr>
            <a:r>
              <a:rPr lang="en-US" sz="3200" dirty="0" smtClean="0"/>
              <a:t>Some </a:t>
            </a:r>
            <a:r>
              <a:rPr lang="en-US" sz="3200" dirty="0"/>
              <a:t>states focus E&amp;T on this population, just to keep them eligible.</a:t>
            </a:r>
          </a:p>
        </p:txBody>
      </p:sp>
    </p:spTree>
    <p:extLst>
      <p:ext uri="{BB962C8B-B14F-4D97-AF65-F5344CB8AC3E}">
        <p14:creationId xmlns:p14="http://schemas.microsoft.com/office/powerpoint/2010/main" val="40660524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6593</TotalTime>
  <Words>1724</Words>
  <Application>Microsoft Office PowerPoint</Application>
  <PresentationFormat>Widescreen</PresentationFormat>
  <Paragraphs>230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Franklin Gothic Book</vt:lpstr>
      <vt:lpstr>Myriad Pro</vt:lpstr>
      <vt:lpstr>1_Office Theme</vt:lpstr>
      <vt:lpstr> Overview of  SNAP Employment &amp; Training</vt:lpstr>
      <vt:lpstr>Why SNAP E&amp;T is Important</vt:lpstr>
      <vt:lpstr>      SNAP work requirements</vt:lpstr>
      <vt:lpstr>SNAP E&amp;T in the States</vt:lpstr>
      <vt:lpstr>     Allowable Activities in E&amp;T</vt:lpstr>
      <vt:lpstr>SNAP E&amp;T</vt:lpstr>
      <vt:lpstr>SNAP E&amp;T and Benefits</vt:lpstr>
      <vt:lpstr>    </vt:lpstr>
      <vt:lpstr>Beware The Time Limit for  Nondisabled Childless Adults </vt:lpstr>
      <vt:lpstr>About 70% of the Country Lives  in a Waived Area in FY15  </vt:lpstr>
      <vt:lpstr>But, only about 20% of the Population  Will Live in Waived Areas in 2016</vt:lpstr>
      <vt:lpstr>Issues for nondisabled childless adults </vt:lpstr>
      <vt:lpstr>PowerPoint Presentation</vt:lpstr>
      <vt:lpstr>     SNAP Pilots</vt:lpstr>
      <vt:lpstr>Permissible pilot activities</vt:lpstr>
      <vt:lpstr> Elements of Effective SNAP E&amp;T Pilots </vt:lpstr>
      <vt:lpstr>Engaging Your State</vt:lpstr>
      <vt:lpstr>Resources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TANF Caseload since the Beginning of the Recession</dc:title>
  <dc:creator>Ife Finch</dc:creator>
  <cp:lastModifiedBy>Ife Floyd</cp:lastModifiedBy>
  <cp:revision>238</cp:revision>
  <cp:lastPrinted>2014-11-14T15:55:51Z</cp:lastPrinted>
  <dcterms:created xsi:type="dcterms:W3CDTF">2013-07-25T20:49:52Z</dcterms:created>
  <dcterms:modified xsi:type="dcterms:W3CDTF">2014-11-17T15:18:01Z</dcterms:modified>
</cp:coreProperties>
</file>