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2.xml" ContentType="application/vnd.openxmlformats-officedocument.presentationml.notesSlide+xml"/>
  <Override PartName="/ppt/comments/comment3.xml" ContentType="application/vnd.openxmlformats-officedocument.presentationml.comments+xml"/>
  <Override PartName="/ppt/comments/comment4.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28"/>
  </p:notesMasterIdLst>
  <p:handoutMasterIdLst>
    <p:handoutMasterId r:id="rId29"/>
  </p:handoutMasterIdLst>
  <p:sldIdLst>
    <p:sldId id="257" r:id="rId2"/>
    <p:sldId id="294" r:id="rId3"/>
    <p:sldId id="295" r:id="rId4"/>
    <p:sldId id="275" r:id="rId5"/>
    <p:sldId id="276" r:id="rId6"/>
    <p:sldId id="279" r:id="rId7"/>
    <p:sldId id="278" r:id="rId8"/>
    <p:sldId id="282" r:id="rId9"/>
    <p:sldId id="285" r:id="rId10"/>
    <p:sldId id="277" r:id="rId11"/>
    <p:sldId id="280" r:id="rId12"/>
    <p:sldId id="281" r:id="rId13"/>
    <p:sldId id="283" r:id="rId14"/>
    <p:sldId id="284" r:id="rId15"/>
    <p:sldId id="296" r:id="rId16"/>
    <p:sldId id="286" r:id="rId17"/>
    <p:sldId id="287" r:id="rId18"/>
    <p:sldId id="288" r:id="rId19"/>
    <p:sldId id="289" r:id="rId20"/>
    <p:sldId id="290" r:id="rId21"/>
    <p:sldId id="291" r:id="rId22"/>
    <p:sldId id="292" r:id="rId23"/>
    <p:sldId id="293" r:id="rId24"/>
    <p:sldId id="297" r:id="rId25"/>
    <p:sldId id="298" r:id="rId26"/>
    <p:sldId id="299" r:id="rId27"/>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pitchFamily="34" charset="0"/>
        <a:ea typeface="ＭＳ Ｐゴシック"/>
        <a:cs typeface="ＭＳ Ｐゴシック"/>
      </a:defRPr>
    </a:lvl5pPr>
    <a:lvl6pPr marL="2286000" algn="l" defTabSz="914400" rtl="0" eaLnBrk="1" latinLnBrk="0" hangingPunct="1">
      <a:defRPr kern="1200">
        <a:solidFill>
          <a:schemeClr val="tx1"/>
        </a:solidFill>
        <a:latin typeface="Arial" pitchFamily="34" charset="0"/>
        <a:ea typeface="ＭＳ Ｐゴシック"/>
        <a:cs typeface="ＭＳ Ｐゴシック"/>
      </a:defRPr>
    </a:lvl6pPr>
    <a:lvl7pPr marL="2743200" algn="l" defTabSz="914400" rtl="0" eaLnBrk="1" latinLnBrk="0" hangingPunct="1">
      <a:defRPr kern="1200">
        <a:solidFill>
          <a:schemeClr val="tx1"/>
        </a:solidFill>
        <a:latin typeface="Arial" pitchFamily="34" charset="0"/>
        <a:ea typeface="ＭＳ Ｐゴシック"/>
        <a:cs typeface="ＭＳ Ｐゴシック"/>
      </a:defRPr>
    </a:lvl7pPr>
    <a:lvl8pPr marL="3200400" algn="l" defTabSz="914400" rtl="0" eaLnBrk="1" latinLnBrk="0" hangingPunct="1">
      <a:defRPr kern="1200">
        <a:solidFill>
          <a:schemeClr val="tx1"/>
        </a:solidFill>
        <a:latin typeface="Arial" pitchFamily="34" charset="0"/>
        <a:ea typeface="ＭＳ Ｐゴシック"/>
        <a:cs typeface="ＭＳ Ｐゴシック"/>
      </a:defRPr>
    </a:lvl8pPr>
    <a:lvl9pPr marL="3657600" algn="l" defTabSz="914400" rtl="0" eaLnBrk="1" latinLnBrk="0" hangingPunct="1">
      <a:defRPr kern="1200">
        <a:solidFill>
          <a:schemeClr val="tx1"/>
        </a:solidFill>
        <a:latin typeface="Arial" pitchFamily="34"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z Schott" initials="LS" lastIdx="5" clrIdx="0">
    <p:extLst>
      <p:ext uri="{19B8F6BF-5375-455C-9EA6-DF929625EA0E}">
        <p15:presenceInfo xmlns:p15="http://schemas.microsoft.com/office/powerpoint/2012/main" userId="S-1-5-21-1292428093-1383384898-1417001333-2735" providerId="AD"/>
      </p:ext>
    </p:extLst>
  </p:cmAuthor>
  <p:cmAuthor id="2" name="Barbara Sard" initials="BS" lastIdx="2" clrIdx="1">
    <p:extLst>
      <p:ext uri="{19B8F6BF-5375-455C-9EA6-DF929625EA0E}">
        <p15:presenceInfo xmlns:p15="http://schemas.microsoft.com/office/powerpoint/2012/main" userId="Barbara Sar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61A4"/>
    <a:srgbClr val="003467"/>
    <a:srgbClr val="666666"/>
    <a:srgbClr val="5590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532" autoAdjust="0"/>
    <p:restoredTop sz="94660"/>
  </p:normalViewPr>
  <p:slideViewPr>
    <p:cSldViewPr snapToObjects="1">
      <p:cViewPr>
        <p:scale>
          <a:sx n="70" d="100"/>
          <a:sy n="70" d="100"/>
        </p:scale>
        <p:origin x="48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3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R2-D2\DATA\Housing\Kayla%20Kitson\2011-state-fact-sheets-public.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8.824443415161369E-2"/>
          <c:y val="0.25324504048301261"/>
          <c:w val="0.54704968349544691"/>
          <c:h val="0.60898943645224046"/>
        </c:manualLayout>
      </c:layout>
      <c:bar3DChart>
        <c:barDir val="col"/>
        <c:grouping val="clustered"/>
        <c:varyColors val="0"/>
        <c:ser>
          <c:idx val="0"/>
          <c:order val="0"/>
          <c:invertIfNegative val="0"/>
          <c:dPt>
            <c:idx val="1"/>
            <c:invertIfNegative val="0"/>
            <c:bubble3D val="0"/>
            <c:spPr>
              <a:solidFill>
                <a:srgbClr val="A50021"/>
              </a:solidFill>
            </c:spPr>
          </c:dPt>
          <c:dPt>
            <c:idx val="2"/>
            <c:invertIfNegative val="0"/>
            <c:bubble3D val="0"/>
            <c:spPr>
              <a:solidFill>
                <a:schemeClr val="accent5">
                  <a:lumMod val="50000"/>
                </a:schemeClr>
              </a:solidFill>
            </c:spPr>
          </c:dPt>
          <c:dPt>
            <c:idx val="3"/>
            <c:invertIfNegative val="0"/>
            <c:bubble3D val="0"/>
            <c:spPr>
              <a:solidFill>
                <a:srgbClr val="006600"/>
              </a:solidFill>
            </c:spPr>
          </c:dPt>
          <c:dPt>
            <c:idx val="4"/>
            <c:invertIfNegative val="0"/>
            <c:bubble3D val="0"/>
            <c:spPr>
              <a:solidFill>
                <a:schemeClr val="accent4">
                  <a:lumMod val="75000"/>
                </a:schemeClr>
              </a:solidFill>
            </c:spPr>
          </c:dPt>
          <c:dPt>
            <c:idx val="5"/>
            <c:invertIfNegative val="0"/>
            <c:bubble3D val="0"/>
            <c:spPr>
              <a:solidFill>
                <a:schemeClr val="bg2">
                  <a:lumMod val="50000"/>
                </a:schemeClr>
              </a:solidFill>
            </c:spPr>
          </c:dPt>
          <c:dLbls>
            <c:dLbl>
              <c:idx val="0"/>
              <c:layout>
                <c:manualLayout>
                  <c:x val="1.5049929103689635E-2"/>
                  <c:y val="-6.920415224913453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7.6628352490421452E-3"/>
                  <c:y val="-6.920415224913499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5126785669923414E-2"/>
                  <c:y val="-1.789708751910668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4774187709294959E-2"/>
                  <c:y val="-6.920415224913499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4774187709294959E-2"/>
                  <c:y val="-1.3840830449827054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7563701089088064E-2"/>
                  <c:y val="-6.9204152249134994E-3"/>
                </c:manualLayout>
              </c:layout>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Sheet2!$A$1:$F$1</c:f>
              <c:strCache>
                <c:ptCount val="6"/>
                <c:pt idx="0">
                  <c:v>Housing Choice Vouchers</c:v>
                </c:pt>
                <c:pt idx="1">
                  <c:v>Public Housing</c:v>
                </c:pt>
                <c:pt idx="2">
                  <c:v>Section 8 Project-Based Rental Assistance</c:v>
                </c:pt>
                <c:pt idx="3">
                  <c:v>Supportive Housing for Elderly and People with Disabilities</c:v>
                </c:pt>
                <c:pt idx="4">
                  <c:v>Other HUD Programs</c:v>
                </c:pt>
                <c:pt idx="5">
                  <c:v>USDA Section 521 Rental Assistance</c:v>
                </c:pt>
              </c:strCache>
            </c:strRef>
          </c:cat>
          <c:val>
            <c:numRef>
              <c:f>Sheet2!$A$2:$F$2</c:f>
              <c:numCache>
                <c:formatCode>#,##0</c:formatCode>
                <c:ptCount val="6"/>
                <c:pt idx="0">
                  <c:v>2147616.8333333279</c:v>
                </c:pt>
                <c:pt idx="1">
                  <c:v>1117954</c:v>
                </c:pt>
                <c:pt idx="2">
                  <c:v>1229240</c:v>
                </c:pt>
                <c:pt idx="3">
                  <c:v>149394</c:v>
                </c:pt>
                <c:pt idx="4">
                  <c:v>37315</c:v>
                </c:pt>
                <c:pt idx="5">
                  <c:v>271599</c:v>
                </c:pt>
              </c:numCache>
            </c:numRef>
          </c:val>
        </c:ser>
        <c:dLbls>
          <c:showLegendKey val="0"/>
          <c:showVal val="0"/>
          <c:showCatName val="0"/>
          <c:showSerName val="0"/>
          <c:showPercent val="0"/>
          <c:showBubbleSize val="0"/>
        </c:dLbls>
        <c:gapWidth val="150"/>
        <c:shape val="box"/>
        <c:axId val="165171056"/>
        <c:axId val="165171440"/>
        <c:axId val="0"/>
      </c:bar3DChart>
      <c:catAx>
        <c:axId val="165171056"/>
        <c:scaling>
          <c:orientation val="minMax"/>
        </c:scaling>
        <c:delete val="1"/>
        <c:axPos val="b"/>
        <c:numFmt formatCode="General" sourceLinked="0"/>
        <c:majorTickMark val="out"/>
        <c:minorTickMark val="none"/>
        <c:tickLblPos val="none"/>
        <c:crossAx val="165171440"/>
        <c:crosses val="autoZero"/>
        <c:auto val="1"/>
        <c:lblAlgn val="ctr"/>
        <c:lblOffset val="100"/>
        <c:noMultiLvlLbl val="0"/>
      </c:catAx>
      <c:valAx>
        <c:axId val="165171440"/>
        <c:scaling>
          <c:orientation val="minMax"/>
        </c:scaling>
        <c:delete val="0"/>
        <c:axPos val="l"/>
        <c:majorGridlines/>
        <c:numFmt formatCode="#,##0" sourceLinked="1"/>
        <c:majorTickMark val="out"/>
        <c:minorTickMark val="none"/>
        <c:tickLblPos val="nextTo"/>
        <c:crossAx val="165171056"/>
        <c:crosses val="autoZero"/>
        <c:crossBetween val="between"/>
      </c:valAx>
    </c:plotArea>
    <c:legend>
      <c:legendPos val="r"/>
      <c:legendEntry>
        <c:idx val="0"/>
        <c:txPr>
          <a:bodyPr/>
          <a:lstStyle/>
          <a:p>
            <a:pPr>
              <a:defRPr sz="1250" baseline="0">
                <a:latin typeface="Arial" pitchFamily="34" charset="0"/>
              </a:defRPr>
            </a:pPr>
            <a:endParaRPr lang="en-US"/>
          </a:p>
        </c:txPr>
      </c:legendEntry>
      <c:legendEntry>
        <c:idx val="1"/>
        <c:txPr>
          <a:bodyPr/>
          <a:lstStyle/>
          <a:p>
            <a:pPr>
              <a:defRPr sz="1250" baseline="0">
                <a:latin typeface="Arial" pitchFamily="34" charset="0"/>
              </a:defRPr>
            </a:pPr>
            <a:endParaRPr lang="en-US"/>
          </a:p>
        </c:txPr>
      </c:legendEntry>
      <c:legendEntry>
        <c:idx val="2"/>
        <c:txPr>
          <a:bodyPr/>
          <a:lstStyle/>
          <a:p>
            <a:pPr>
              <a:defRPr sz="1250" baseline="0">
                <a:latin typeface="Arial" pitchFamily="34" charset="0"/>
              </a:defRPr>
            </a:pPr>
            <a:endParaRPr lang="en-US"/>
          </a:p>
        </c:txPr>
      </c:legendEntry>
      <c:legendEntry>
        <c:idx val="3"/>
        <c:txPr>
          <a:bodyPr/>
          <a:lstStyle/>
          <a:p>
            <a:pPr>
              <a:defRPr sz="1250" baseline="0">
                <a:latin typeface="Arial" pitchFamily="34" charset="0"/>
              </a:defRPr>
            </a:pPr>
            <a:endParaRPr lang="en-US"/>
          </a:p>
        </c:txPr>
      </c:legendEntry>
      <c:legendEntry>
        <c:idx val="4"/>
        <c:txPr>
          <a:bodyPr/>
          <a:lstStyle/>
          <a:p>
            <a:pPr>
              <a:defRPr sz="1250" baseline="0">
                <a:latin typeface="Arial" pitchFamily="34" charset="0"/>
              </a:defRPr>
            </a:pPr>
            <a:endParaRPr lang="en-US"/>
          </a:p>
        </c:txPr>
      </c:legendEntry>
      <c:legendEntry>
        <c:idx val="5"/>
        <c:txPr>
          <a:bodyPr/>
          <a:lstStyle/>
          <a:p>
            <a:pPr>
              <a:defRPr sz="1250" baseline="0">
                <a:latin typeface="Arial" pitchFamily="34" charset="0"/>
              </a:defRPr>
            </a:pPr>
            <a:endParaRPr lang="en-US"/>
          </a:p>
        </c:txPr>
      </c:legendEntry>
      <c:layout>
        <c:manualLayout>
          <c:xMode val="edge"/>
          <c:yMode val="edge"/>
          <c:x val="0.67479845607534628"/>
          <c:y val="0.14290234163659732"/>
          <c:w val="0.32291530029334647"/>
          <c:h val="0.64880763606971514"/>
        </c:manualLayout>
      </c:layout>
      <c:overlay val="0"/>
      <c:spPr>
        <a:noFill/>
      </c:spPr>
      <c:txPr>
        <a:bodyPr/>
        <a:lstStyle/>
        <a:p>
          <a:pPr>
            <a:defRPr sz="1200" baseline="0">
              <a:latin typeface="Arial" pitchFamily="34" charset="0"/>
            </a:defRPr>
          </a:pPr>
          <a:endParaRPr lang="en-US"/>
        </a:p>
      </c:txPr>
    </c:legend>
    <c:plotVisOnly val="1"/>
    <c:dispBlanksAs val="gap"/>
    <c:showDLblsOverMax val="0"/>
  </c:chart>
  <c:spPr>
    <a:ln>
      <a:noFill/>
    </a:ln>
  </c:spPr>
  <c:externalData r:id="rId1">
    <c:autoUpdate val="0"/>
  </c:externalData>
  <c:userShapes r:id="rId2"/>
</c:chartSpace>
</file>

<file path=ppt/comments/comment1.xml><?xml version="1.0" encoding="utf-8"?>
<p:cmLst xmlns:a="http://schemas.openxmlformats.org/drawingml/2006/main" xmlns:r="http://schemas.openxmlformats.org/officeDocument/2006/relationships" xmlns:p="http://schemas.openxmlformats.org/presentationml/2006/main">
  <p:cm authorId="1" dt="2014-11-13T20:21:03.730" idx="1">
    <p:pos x="5508" y="1488"/>
    <p:text>Is housing choice vouchers what we commonly think of as Section 8?  If yes, Suggest you say so, at least orally (maybe in parenthetical on legend)</p:text>
    <p:extLst>
      <p:ext uri="{C676402C-5697-4E1C-873F-D02D1690AC5C}">
        <p15:threadingInfo xmlns:p15="http://schemas.microsoft.com/office/powerpoint/2012/main" timeZoneBias="300"/>
      </p:ext>
    </p:extLst>
  </p:cm>
  <p:cm authorId="2" dt="2014-11-14T09:57:41.816" idx="1">
    <p:pos x="5508" y="1584"/>
    <p:text>I can't alter legend but will say orally</p:text>
    <p:extLst>
      <p:ext uri="{C676402C-5697-4E1C-873F-D02D1690AC5C}">
        <p15:threadingInfo xmlns:p15="http://schemas.microsoft.com/office/powerpoint/2012/main" timeZoneBias="300">
          <p15:parentCm authorId="1" idx="1"/>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4-11-13T20:24:11.786" idx="3">
    <p:pos x="2540" y="504"/>
    <p:text>maybe reword title - it is awkward.  Possible suggestion: "Housing Choice Vouchers are the most common rental assistance for families", or something</p:text>
    <p:extLst>
      <p:ext uri="{C676402C-5697-4E1C-873F-D02D1690AC5C}">
        <p15:threadingInfo xmlns:p15="http://schemas.microsoft.com/office/powerpoint/2012/main" timeZoneBias="300"/>
      </p:ext>
    </p:extLst>
  </p:cm>
  <p:cm authorId="2" dt="2014-11-14T09:59:05.321" idx="2">
    <p:pos x="2540" y="600"/>
    <p:text>this title was negotiated with media as part of location paper.  not inclined to mess with it</p:text>
    <p:extLst>
      <p:ext uri="{C676402C-5697-4E1C-873F-D02D1690AC5C}">
        <p15:threadingInfo xmlns:p15="http://schemas.microsoft.com/office/powerpoint/2012/main" timeZoneBias="300">
          <p15:parentCm authorId="1" idx="3"/>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4-11-13T20:27:36.520" idx="4">
    <p:pos x="10" y="10"/>
    <p:text>I don't understand this and may need more elaboration.  A couple of questions - "engaged in work" is defined in federal TANF law but states can use different requirements for who must participate.  Which is it?  Community service defined in federal regs and does not include education or training.  How do you reconcile what you say above on no work requiremetns for continued occupancy and non-compliance are grounds for eviction?? Are you considering this not to be a work requirement?? (we would call it one)</p:text>
    <p:extLst>
      <p:ext uri="{C676402C-5697-4E1C-873F-D02D1690AC5C}">
        <p15:threadingInfo xmlns:p15="http://schemas.microsoft.com/office/powerpoint/2012/main" timeZoneBias="30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4-11-13T20:31:40.054" idx="5">
    <p:pos x="2173" y="3148"/>
    <p:text>optional to whom?  Housing authority?</p:text>
    <p:extLst>
      <p:ext uri="{C676402C-5697-4E1C-873F-D02D1690AC5C}">
        <p15:threadingInfo xmlns:p15="http://schemas.microsoft.com/office/powerpoint/2012/main" timeZoneBias="300"/>
      </p:ext>
    </p:extLst>
  </p:cm>
</p:cmLst>
</file>

<file path=ppt/drawings/drawing1.xml><?xml version="1.0" encoding="utf-8"?>
<c:userShapes xmlns:c="http://schemas.openxmlformats.org/drawingml/2006/chart">
  <cdr:relSizeAnchor xmlns:cdr="http://schemas.openxmlformats.org/drawingml/2006/chartDrawing">
    <cdr:from>
      <cdr:x>0.66749</cdr:x>
      <cdr:y>0.80559</cdr:y>
    </cdr:from>
    <cdr:to>
      <cdr:x>1</cdr:x>
      <cdr:y>0.88009</cdr:y>
    </cdr:to>
    <cdr:sp macro="" textlink="">
      <cdr:nvSpPr>
        <cdr:cNvPr id="4" name="TextBox 3"/>
        <cdr:cNvSpPr txBox="1"/>
      </cdr:nvSpPr>
      <cdr:spPr>
        <a:xfrm xmlns:a="http://schemas.openxmlformats.org/drawingml/2006/main">
          <a:off x="5531318" y="4435145"/>
          <a:ext cx="2755432" cy="4101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1200" b="1">
              <a:latin typeface="Arial" pitchFamily="34" charset="0"/>
              <a:ea typeface="+mn-ea"/>
              <a:cs typeface="Arial" pitchFamily="34" charset="0"/>
            </a:rPr>
            <a:t>Total  Assisted Units: 4,953,119</a:t>
          </a:r>
          <a:endParaRPr lang="en-US" sz="1200">
            <a:latin typeface="Arial" pitchFamily="34" charset="0"/>
            <a:cs typeface="Arial" pitchFamily="34" charset="0"/>
          </a:endParaRPr>
        </a:p>
        <a:p xmlns:a="http://schemas.openxmlformats.org/drawingml/2006/main">
          <a:endParaRPr lang="en-US" sz="1100"/>
        </a:p>
      </cdr:txBody>
    </cdr:sp>
  </cdr:relSizeAnchor>
  <cdr:relSizeAnchor xmlns:cdr="http://schemas.openxmlformats.org/drawingml/2006/chartDrawing">
    <cdr:from>
      <cdr:x>0.02414</cdr:x>
      <cdr:y>0.89446</cdr:y>
    </cdr:from>
    <cdr:to>
      <cdr:x>0.76092</cdr:x>
      <cdr:y>0.97924</cdr:y>
    </cdr:to>
    <cdr:sp macro="" textlink="">
      <cdr:nvSpPr>
        <cdr:cNvPr id="3" name="TextBox 2"/>
        <cdr:cNvSpPr txBox="1"/>
      </cdr:nvSpPr>
      <cdr:spPr>
        <a:xfrm xmlns:a="http://schemas.openxmlformats.org/drawingml/2006/main">
          <a:off x="200024" y="4924425"/>
          <a:ext cx="6105525" cy="46672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800" b="1">
              <a:latin typeface="Arial" pitchFamily="34" charset="0"/>
              <a:cs typeface="Arial" pitchFamily="34" charset="0"/>
            </a:rPr>
            <a:t>Source:  Center on Budget and Policy Priorities,</a:t>
          </a:r>
          <a:r>
            <a:rPr lang="en-US" sz="800" b="1" baseline="0">
              <a:latin typeface="Arial" pitchFamily="34" charset="0"/>
              <a:cs typeface="Arial" pitchFamily="34" charset="0"/>
            </a:rPr>
            <a:t> </a:t>
          </a:r>
          <a:r>
            <a:rPr lang="en-US" sz="800" b="1">
              <a:latin typeface="Arial" pitchFamily="34" charset="0"/>
              <a:cs typeface="Arial" pitchFamily="34" charset="0"/>
            </a:rPr>
            <a:t>National Federal Rental</a:t>
          </a:r>
          <a:r>
            <a:rPr lang="en-US" sz="800" b="1" baseline="0">
              <a:latin typeface="Arial" pitchFamily="34" charset="0"/>
              <a:cs typeface="Arial" pitchFamily="34" charset="0"/>
            </a:rPr>
            <a:t> Assistance Fact Sheet, </a:t>
          </a:r>
          <a:r>
            <a:rPr lang="en-US" sz="800" b="1">
              <a:latin typeface="Arial" pitchFamily="34" charset="0"/>
              <a:cs typeface="Arial" pitchFamily="34" charset="0"/>
            </a:rPr>
            <a:t>December 19, 2012 </a:t>
          </a:r>
        </a:p>
        <a:p xmlns:a="http://schemas.openxmlformats.org/drawingml/2006/main">
          <a:r>
            <a:rPr lang="en-US" sz="800" b="1">
              <a:latin typeface="Arial" pitchFamily="34" charset="0"/>
              <a:cs typeface="Arial" pitchFamily="34" charset="0"/>
            </a:rPr>
            <a:t>http://www.cbpp.org/files/4-13-11hous-US.pdf</a:t>
          </a:r>
        </a:p>
        <a:p xmlns:a="http://schemas.openxmlformats.org/drawingml/2006/main">
          <a:endParaRPr lang="en-US" sz="800" b="1">
            <a:latin typeface="Arial" pitchFamily="34" charset="0"/>
            <a:cs typeface="Arial"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itchFamily="-108" charset="0"/>
                <a:ea typeface="ＭＳ Ｐゴシック" pitchFamily="-108" charset="-128"/>
                <a:cs typeface="ＭＳ Ｐゴシック" pitchFamily="-108" charset="-128"/>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AC17F5EB-8D16-4AF4-91D7-62AB1F594337}" type="datetime1">
              <a:rPr lang="en-US"/>
              <a:pPr/>
              <a:t>11/14/2014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atin typeface="Arial" pitchFamily="-108" charset="0"/>
                <a:ea typeface="ＭＳ Ｐゴシック" pitchFamily="-108" charset="-128"/>
                <a:cs typeface="ＭＳ Ｐゴシック" pitchFamily="-108" charset="-128"/>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21DE092D-73D6-4D8F-9A20-97765E1CB12B}" type="slidenum">
              <a:rPr lang="en-US"/>
              <a:pPr/>
              <a:t>‹#›</a:t>
            </a:fld>
            <a:endParaRPr lang="en-US"/>
          </a:p>
        </p:txBody>
      </p:sp>
    </p:spTree>
    <p:extLst>
      <p:ext uri="{BB962C8B-B14F-4D97-AF65-F5344CB8AC3E}">
        <p14:creationId xmlns:p14="http://schemas.microsoft.com/office/powerpoint/2010/main" val="19455446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itchFamily="-108" charset="0"/>
                <a:ea typeface="ＭＳ Ｐゴシック" pitchFamily="-108" charset="-128"/>
                <a:cs typeface="ＭＳ Ｐゴシック" pitchFamily="-108" charset="-128"/>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E6FFFBF9-A307-47A0-A2E4-CA0235037B81}" type="datetime1">
              <a:rPr lang="en-US"/>
              <a:pPr/>
              <a:t>11/14/2014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itchFamily="-108" charset="0"/>
                <a:ea typeface="ＭＳ Ｐゴシック" pitchFamily="-108" charset="-128"/>
                <a:cs typeface="ＭＳ Ｐゴシック" pitchFamily="-108" charset="-128"/>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F63AC6C3-941E-44A4-8A1A-AE32C757C6F6}" type="slidenum">
              <a:rPr lang="en-US"/>
              <a:pPr/>
              <a:t>‹#›</a:t>
            </a:fld>
            <a:endParaRPr lang="en-US"/>
          </a:p>
        </p:txBody>
      </p:sp>
    </p:spTree>
    <p:extLst>
      <p:ext uri="{BB962C8B-B14F-4D97-AF65-F5344CB8AC3E}">
        <p14:creationId xmlns:p14="http://schemas.microsoft.com/office/powerpoint/2010/main" val="592170684"/>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107"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7"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7"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7"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7"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latin typeface="Garamond" pitchFamily="18" charset="0"/>
              </a:rPr>
              <a:t>“RA” means means-tested eligibility and amount of assistance.  Typically, tenant</a:t>
            </a:r>
            <a:r>
              <a:rPr lang="en-US" sz="1400" baseline="0" dirty="0" smtClean="0">
                <a:latin typeface="Garamond" pitchFamily="18" charset="0"/>
              </a:rPr>
              <a:t> rent contributions based on 30% of income.  Specify HCV often called “section 8”</a:t>
            </a:r>
            <a:endParaRPr lang="en-US" sz="1400" dirty="0">
              <a:latin typeface="Garamond" pitchFamily="18" charset="0"/>
            </a:endParaRPr>
          </a:p>
        </p:txBody>
      </p:sp>
      <p:sp>
        <p:nvSpPr>
          <p:cNvPr id="4" name="Slide Number Placeholder 3"/>
          <p:cNvSpPr>
            <a:spLocks noGrp="1"/>
          </p:cNvSpPr>
          <p:nvPr>
            <p:ph type="sldNum" sz="quarter" idx="10"/>
          </p:nvPr>
        </p:nvSpPr>
        <p:spPr/>
        <p:txBody>
          <a:bodyPr/>
          <a:lstStyle/>
          <a:p>
            <a:pPr>
              <a:defRPr/>
            </a:pPr>
            <a:fld id="{57C5D9B0-4507-43AE-8A22-8CCA059B9995}" type="slidenum">
              <a:rPr lang="en-US" smtClean="0"/>
              <a:pPr>
                <a:defRPr/>
              </a:pPr>
              <a:t>3</a:t>
            </a:fld>
            <a:endParaRPr lang="en-US"/>
          </a:p>
        </p:txBody>
      </p:sp>
    </p:spTree>
    <p:extLst>
      <p:ext uri="{BB962C8B-B14F-4D97-AF65-F5344CB8AC3E}">
        <p14:creationId xmlns:p14="http://schemas.microsoft.com/office/powerpoint/2010/main" val="3045816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state TANF agency deems individual to be engaged in work activities, OR not</a:t>
            </a:r>
            <a:r>
              <a:rPr lang="en-US" baseline="0" dirty="0" smtClean="0"/>
              <a:t> in non-compliance w. work requirements, individual is exempt</a:t>
            </a:r>
          </a:p>
          <a:p>
            <a:r>
              <a:rPr lang="en-US" baseline="0" dirty="0" smtClean="0"/>
              <a:t>HUD guidance has broadened the regulatory definition – CHECK</a:t>
            </a:r>
          </a:p>
          <a:p>
            <a:r>
              <a:rPr lang="en-US" baseline="0" dirty="0" smtClean="0"/>
              <a:t>- Enforcement of CS spotty; upcoming HUD rules may allow self-certification</a:t>
            </a:r>
            <a:endParaRPr lang="en-US" dirty="0"/>
          </a:p>
        </p:txBody>
      </p:sp>
      <p:sp>
        <p:nvSpPr>
          <p:cNvPr id="4" name="Slide Number Placeholder 3"/>
          <p:cNvSpPr>
            <a:spLocks noGrp="1"/>
          </p:cNvSpPr>
          <p:nvPr>
            <p:ph type="sldNum" sz="quarter" idx="10"/>
          </p:nvPr>
        </p:nvSpPr>
        <p:spPr/>
        <p:txBody>
          <a:bodyPr/>
          <a:lstStyle/>
          <a:p>
            <a:fld id="{F63AC6C3-941E-44A4-8A1A-AE32C757C6F6}" type="slidenum">
              <a:rPr lang="en-US" smtClean="0"/>
              <a:pPr/>
              <a:t>10</a:t>
            </a:fld>
            <a:endParaRPr lang="en-US"/>
          </a:p>
        </p:txBody>
      </p:sp>
    </p:spTree>
    <p:extLst>
      <p:ext uri="{BB962C8B-B14F-4D97-AF65-F5344CB8AC3E}">
        <p14:creationId xmlns:p14="http://schemas.microsoft.com/office/powerpoint/2010/main" val="1989946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New HUD Secretary may prioritize improvement, expansion of FSS</a:t>
            </a:r>
          </a:p>
          <a:p>
            <a:endParaRPr lang="en-US" dirty="0"/>
          </a:p>
        </p:txBody>
      </p:sp>
      <p:sp>
        <p:nvSpPr>
          <p:cNvPr id="4" name="Slide Number Placeholder 3"/>
          <p:cNvSpPr>
            <a:spLocks noGrp="1"/>
          </p:cNvSpPr>
          <p:nvPr>
            <p:ph type="sldNum" sz="quarter" idx="10"/>
          </p:nvPr>
        </p:nvSpPr>
        <p:spPr/>
        <p:txBody>
          <a:bodyPr/>
          <a:lstStyle/>
          <a:p>
            <a:fld id="{F63AC6C3-941E-44A4-8A1A-AE32C757C6F6}" type="slidenum">
              <a:rPr lang="en-US" smtClean="0"/>
              <a:pPr/>
              <a:t>17</a:t>
            </a:fld>
            <a:endParaRPr lang="en-US"/>
          </a:p>
        </p:txBody>
      </p:sp>
    </p:spTree>
    <p:extLst>
      <p:ext uri="{BB962C8B-B14F-4D97-AF65-F5344CB8AC3E}">
        <p14:creationId xmlns:p14="http://schemas.microsoft.com/office/powerpoint/2010/main" val="1023769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Applications were due 8/18/14; maximum eligibility dependent on # of occupied units</a:t>
            </a:r>
            <a:endParaRPr lang="en-US" dirty="0"/>
          </a:p>
        </p:txBody>
      </p:sp>
      <p:sp>
        <p:nvSpPr>
          <p:cNvPr id="4" name="Slide Number Placeholder 3"/>
          <p:cNvSpPr>
            <a:spLocks noGrp="1"/>
          </p:cNvSpPr>
          <p:nvPr>
            <p:ph type="sldNum" sz="quarter" idx="10"/>
          </p:nvPr>
        </p:nvSpPr>
        <p:spPr/>
        <p:txBody>
          <a:bodyPr/>
          <a:lstStyle/>
          <a:p>
            <a:fld id="{F63AC6C3-941E-44A4-8A1A-AE32C757C6F6}" type="slidenum">
              <a:rPr lang="en-US" smtClean="0"/>
              <a:pPr/>
              <a:t>19</a:t>
            </a:fld>
            <a:endParaRPr lang="en-US"/>
          </a:p>
        </p:txBody>
      </p:sp>
    </p:spTree>
    <p:extLst>
      <p:ext uri="{BB962C8B-B14F-4D97-AF65-F5344CB8AC3E}">
        <p14:creationId xmlns:p14="http://schemas.microsoft.com/office/powerpoint/2010/main" val="3499824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7543800" y="6172200"/>
            <a:ext cx="1295400" cy="381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6" name="Footer Placeholder 4"/>
          <p:cNvSpPr>
            <a:spLocks noGrp="1"/>
          </p:cNvSpPr>
          <p:nvPr>
            <p:ph type="ftr" sz="quarter" idx="11"/>
          </p:nvPr>
        </p:nvSpPr>
        <p:spPr>
          <a:xfrm>
            <a:off x="3429000" y="6356350"/>
            <a:ext cx="5562600" cy="365125"/>
          </a:xfrm>
          <a:prstGeom prst="rect">
            <a:avLst/>
          </a:prstGeom>
        </p:spPr>
        <p:txBody>
          <a:bodyPr/>
          <a:lstStyle>
            <a:lvl1pPr algn="r">
              <a:defRPr>
                <a:solidFill>
                  <a:srgbClr val="0C61A4"/>
                </a:solidFill>
                <a:latin typeface="Franklin Gothic Medium"/>
                <a:cs typeface="Franklin Gothic Medium"/>
              </a:defRPr>
            </a:lvl1pPr>
          </a:lstStyle>
          <a:p>
            <a:pPr>
              <a:defRPr/>
            </a:pPr>
            <a:r>
              <a:rPr lang="en-US" smtClean="0"/>
              <a:t>cbpp.org</a:t>
            </a:r>
            <a:endParaRPr lang="en-US" dirty="0"/>
          </a:p>
        </p:txBody>
      </p:sp>
      <p:sp>
        <p:nvSpPr>
          <p:cNvPr id="7" name="Slide Number Placeholder 5"/>
          <p:cNvSpPr>
            <a:spLocks noGrp="1"/>
          </p:cNvSpPr>
          <p:nvPr>
            <p:ph type="sldNum" sz="quarter" idx="12"/>
          </p:nvPr>
        </p:nvSpPr>
        <p:spPr>
          <a:xfrm>
            <a:off x="8305800" y="15875"/>
            <a:ext cx="685800" cy="365125"/>
          </a:xfrm>
          <a:prstGeom prst="rect">
            <a:avLst/>
          </a:prstGeom>
        </p:spPr>
        <p:txBody>
          <a:bodyPr/>
          <a:lstStyle>
            <a:lvl1pPr algn="r">
              <a:defRPr>
                <a:solidFill>
                  <a:schemeClr val="bg1"/>
                </a:solidFill>
              </a:defRPr>
            </a:lvl1pPr>
          </a:lstStyle>
          <a:p>
            <a:fld id="{D391454F-07E3-4287-AD19-7E12999A905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cbpp.org</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78910E1D-ABB8-4096-805A-042D05941B4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cbpp.org</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902D0FE0-55AC-48F1-A473-7520118C866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cbpp.org</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F8296727-BE47-4DDB-B3B7-C71239036FA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cbpp.org</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CF4DCC83-79F8-4415-A7AA-61DBC831CCD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cbpp.org</a:t>
            </a: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501E5826-D010-4E9F-AB0B-BCD67680CB3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cbpp.org</a:t>
            </a: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6D424B6A-6E4B-4D7C-AAAF-966C55997CE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cbpp.org</a:t>
            </a: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4ECEBBAF-A1F5-4C63-908C-D50EB8EAF57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cbpp.org</a:t>
            </a: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020394B-D24E-4448-8418-9F852E14002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cbpp.org</a:t>
            </a: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DAA3696B-30FA-4491-B3F3-9B91F8ECACA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r>
              <a:rPr lang="en-US" smtClean="0"/>
              <a:t>cbpp.org</a:t>
            </a: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14BB7B8C-EE5D-480C-9C0C-F80004B6B36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53144" cy="414867"/>
          </a:xfrm>
          <a:prstGeom prst="rect">
            <a:avLst/>
          </a:prstGeom>
          <a:gradFill flip="none" rotWithShape="1">
            <a:gsLst>
              <a:gs pos="72000">
                <a:srgbClr val="0C61A4"/>
              </a:gs>
              <a:gs pos="100000">
                <a:srgbClr val="08487C"/>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Content Placeholder 2"/>
          <p:cNvSpPr txBox="1">
            <a:spLocks/>
          </p:cNvSpPr>
          <p:nvPr userDrawn="1"/>
        </p:nvSpPr>
        <p:spPr>
          <a:xfrm>
            <a:off x="608171" y="50797"/>
            <a:ext cx="5600011" cy="387354"/>
          </a:xfrm>
          <a:prstGeom prst="rect">
            <a:avLst/>
          </a:prstGeom>
        </p:spPr>
        <p:txBody>
          <a:bodyPr vert="horz" lIns="0" tIns="45720" rIns="0" bIns="45720" rtlCol="0">
            <a:noAutofit/>
          </a:bodyPr>
          <a:lstStyle/>
          <a:p>
            <a:pPr marL="342900" marR="0" lvl="0" indent="-34290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US" sz="1400" b="0" i="0" u="none" strike="noStrike" kern="1200" cap="none" spc="0" normalizeH="0" baseline="0" noProof="0" dirty="0" smtClean="0">
                <a:ln>
                  <a:noFill/>
                </a:ln>
                <a:solidFill>
                  <a:schemeClr val="bg1"/>
                </a:solidFill>
                <a:effectLst/>
                <a:uLnTx/>
                <a:uFillTx/>
                <a:latin typeface="Baskerville Old Face"/>
                <a:ea typeface="+mn-ea"/>
                <a:cs typeface="Baskerville Old Face"/>
              </a:rPr>
              <a:t>Center on Budget and Policy Priorities</a:t>
            </a:r>
            <a:endParaRPr kumimoji="0" lang="en-US" sz="1400" b="0" i="0" u="none" strike="noStrike" kern="1200" cap="none" spc="0" normalizeH="0" baseline="0" noProof="0" dirty="0">
              <a:ln>
                <a:noFill/>
              </a:ln>
              <a:solidFill>
                <a:schemeClr val="bg1"/>
              </a:solidFill>
              <a:effectLst/>
              <a:uLnTx/>
              <a:uFillTx/>
              <a:latin typeface="Myriad Pro Semibold"/>
              <a:ea typeface="+mn-ea"/>
              <a:cs typeface="Myriad Pro Semibold"/>
            </a:endParaRPr>
          </a:p>
        </p:txBody>
      </p:sp>
      <p:pic>
        <p:nvPicPr>
          <p:cNvPr id="10" name="Picture 9" descr="logo.wmf"/>
          <p:cNvPicPr>
            <a:picLocks noChangeAspect="1"/>
          </p:cNvPicPr>
          <p:nvPr userDrawn="1"/>
        </p:nvPicPr>
        <p:blipFill>
          <a:blip r:embed="rId13" cstate="print"/>
          <a:stretch>
            <a:fillRect/>
          </a:stretch>
        </p:blipFill>
        <p:spPr>
          <a:xfrm>
            <a:off x="228947" y="46904"/>
            <a:ext cx="302336" cy="302336"/>
          </a:xfrm>
          <a:prstGeom prst="rect">
            <a:avLst/>
          </a:prstGeom>
        </p:spPr>
      </p:pic>
      <p:sp>
        <p:nvSpPr>
          <p:cNvPr id="5" name="TextBox 5"/>
          <p:cNvSpPr txBox="1">
            <a:spLocks noChangeArrowheads="1"/>
          </p:cNvSpPr>
          <p:nvPr userDrawn="1"/>
        </p:nvSpPr>
        <p:spPr bwMode="auto">
          <a:xfrm>
            <a:off x="7391400" y="6169025"/>
            <a:ext cx="1371600" cy="307975"/>
          </a:xfrm>
          <a:prstGeom prst="rect">
            <a:avLst/>
          </a:prstGeom>
          <a:solidFill>
            <a:schemeClr val="bg1"/>
          </a:solidFill>
          <a:ln w="9525">
            <a:noFill/>
            <a:miter lim="800000"/>
            <a:headEnd/>
            <a:tailEnd/>
          </a:ln>
        </p:spPr>
        <p:txBody>
          <a:bodyPr>
            <a:spAutoFit/>
          </a:bodyPr>
          <a:lstStyle/>
          <a:p>
            <a:pPr algn="r"/>
            <a:r>
              <a:rPr lang="en-US" sz="1400" dirty="0">
                <a:solidFill>
                  <a:srgbClr val="0C61A4"/>
                </a:solidFill>
                <a:latin typeface="Franklin Gothic Medium"/>
                <a:cs typeface="Franklin Gothic Medium"/>
              </a:rPr>
              <a:t>cbpp.org</a:t>
            </a:r>
          </a:p>
        </p:txBody>
      </p:sp>
      <p:sp>
        <p:nvSpPr>
          <p:cNvPr id="6" name="Slide Number Placeholder 5"/>
          <p:cNvSpPr>
            <a:spLocks noGrp="1"/>
          </p:cNvSpPr>
          <p:nvPr>
            <p:ph type="sldNum" sz="quarter" idx="4"/>
          </p:nvPr>
        </p:nvSpPr>
        <p:spPr>
          <a:xfrm>
            <a:off x="8229600" y="92075"/>
            <a:ext cx="533400" cy="365125"/>
          </a:xfrm>
          <a:prstGeom prst="rect">
            <a:avLst/>
          </a:prstGeom>
        </p:spPr>
        <p:txBody>
          <a:bodyPr/>
          <a:lstStyle>
            <a:lvl1pPr algn="ctr">
              <a:defRPr sz="1400">
                <a:solidFill>
                  <a:schemeClr val="bg1"/>
                </a:solidFill>
                <a:latin typeface="Franklin Gothic Book"/>
                <a:cs typeface="Franklin Gothic Book"/>
              </a:defRPr>
            </a:lvl1pPr>
          </a:lstStyle>
          <a:p>
            <a:fld id="{D391454F-07E3-4287-AD19-7E12999A905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pitchFamily="-65" charset="-128"/>
          <a:cs typeface="ＭＳ Ｐゴシック"/>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pitchFamily="-65" charset="-128"/>
          <a:cs typeface="ＭＳ Ｐゴシック"/>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pitchFamily="-65" charset="-128"/>
          <a:cs typeface="ＭＳ Ｐゴシック"/>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pitchFamily="-65"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www.cbpp.org/cms/?fa=view&amp;id=3992" TargetMode="External"/><Relationship Id="rId7" Type="http://schemas.openxmlformats.org/officeDocument/2006/relationships/hyperlink" Target="http://www.cbpp.org/cms/index.cfm?fa=view&amp;id=2837" TargetMode="External"/><Relationship Id="rId2" Type="http://schemas.openxmlformats.org/officeDocument/2006/relationships/hyperlink" Target="http://www.cbpp.org/files/PolicyBasics-housing-1-25-13RA.pdf" TargetMode="External"/><Relationship Id="rId1" Type="http://schemas.openxmlformats.org/officeDocument/2006/relationships/slideLayout" Target="../slideLayouts/slideLayout2.xml"/><Relationship Id="rId6" Type="http://schemas.openxmlformats.org/officeDocument/2006/relationships/hyperlink" Target="http://assets.newamerica.net/sites/newamerica.net/files/policydocs/EmpleFSS12.5.13.pdf" TargetMode="External"/><Relationship Id="rId5" Type="http://schemas.openxmlformats.org/officeDocument/2006/relationships/hyperlink" Target="http://www.cbpp.org/cms/?fa=view&amp;id=174" TargetMode="External"/><Relationship Id="rId4" Type="http://schemas.openxmlformats.org/officeDocument/2006/relationships/hyperlink" Target="http://www.cbpp.org/cms/?fa=view&amp;id=3981"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mdrc.org/sites/default/files/policybrief_33.pdf" TargetMode="External"/><Relationship Id="rId2" Type="http://schemas.openxmlformats.org/officeDocument/2006/relationships/hyperlink" Target="http://portal.hud.gov/hudportal/documents/huddoc?id=2014jppnofa.pdf" TargetMode="External"/><Relationship Id="rId1" Type="http://schemas.openxmlformats.org/officeDocument/2006/relationships/slideLayout" Target="../slideLayouts/slideLayout2.xml"/><Relationship Id="rId4" Type="http://schemas.openxmlformats.org/officeDocument/2006/relationships/hyperlink" Target="http://www.mdrc.org/sites/default/files/full_521.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1"/>
          <p:cNvSpPr txBox="1">
            <a:spLocks/>
          </p:cNvSpPr>
          <p:nvPr/>
        </p:nvSpPr>
        <p:spPr bwMode="auto">
          <a:xfrm>
            <a:off x="1295400" y="1828800"/>
            <a:ext cx="6553200" cy="1371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457200" rtl="0" eaLnBrk="1" fontAlgn="base" latinLnBrk="0" hangingPunct="1">
              <a:lnSpc>
                <a:spcPts val="4500"/>
              </a:lnSpc>
              <a:spcBef>
                <a:spcPct val="0"/>
              </a:spcBef>
              <a:spcAft>
                <a:spcPct val="0"/>
              </a:spcAft>
              <a:buClrTx/>
              <a:buSzTx/>
              <a:buFontTx/>
              <a:buNone/>
              <a:tabLst/>
              <a:defRPr/>
            </a:pPr>
            <a:r>
              <a:rPr kumimoji="0" lang="en-US" sz="4800" b="1" i="0" u="none" strike="noStrike" kern="1200" cap="none" spc="0" normalizeH="0" baseline="0" noProof="0" dirty="0" smtClean="0">
                <a:ln>
                  <a:noFill/>
                </a:ln>
                <a:solidFill>
                  <a:srgbClr val="0C61A4"/>
                </a:solidFill>
                <a:effectLst/>
                <a:uLnTx/>
                <a:uFillTx/>
                <a:latin typeface="Franklin Gothic Medium"/>
                <a:ea typeface="ＭＳ Ｐゴシック"/>
                <a:cs typeface="Franklin Gothic Medium"/>
              </a:rPr>
              <a:t>Federal Rental Assistance Programs and Work</a:t>
            </a:r>
            <a:endParaRPr kumimoji="0" lang="en-US" sz="2800" b="1" i="0" u="none" strike="noStrike" kern="1200" cap="none" spc="0" normalizeH="0" baseline="0" noProof="0" dirty="0" smtClean="0">
              <a:ln>
                <a:noFill/>
              </a:ln>
              <a:solidFill>
                <a:srgbClr val="0C61A4"/>
              </a:solidFill>
              <a:effectLst/>
              <a:uLnTx/>
              <a:uFillTx/>
              <a:latin typeface="Franklin Gothic Book"/>
              <a:ea typeface="ＭＳ Ｐゴシック"/>
              <a:cs typeface="Franklin Gothic Book"/>
            </a:endParaRPr>
          </a:p>
        </p:txBody>
      </p:sp>
      <p:sp>
        <p:nvSpPr>
          <p:cNvPr id="68" name="Title 1"/>
          <p:cNvSpPr txBox="1">
            <a:spLocks/>
          </p:cNvSpPr>
          <p:nvPr/>
        </p:nvSpPr>
        <p:spPr bwMode="auto">
          <a:xfrm>
            <a:off x="3162300" y="3505200"/>
            <a:ext cx="2819400" cy="685800"/>
          </a:xfrm>
          <a:prstGeom prst="rect">
            <a:avLst/>
          </a:prstGeom>
          <a:noFill/>
          <a:ln w="9525">
            <a:noFill/>
            <a:miter lim="800000"/>
            <a:headEnd/>
            <a:tailEnd/>
          </a:ln>
        </p:spPr>
        <p:txBody>
          <a:bodyPr/>
          <a:lstStyle/>
          <a:p>
            <a:pPr algn="ctr"/>
            <a:endParaRPr lang="en-US" sz="2800" dirty="0" smtClean="0">
              <a:solidFill>
                <a:srgbClr val="0C61A4"/>
              </a:solidFill>
              <a:latin typeface="Franklin Gothic Book"/>
              <a:cs typeface="Franklin Gothic Book"/>
            </a:endParaRPr>
          </a:p>
          <a:p>
            <a:pPr algn="ctr"/>
            <a:r>
              <a:rPr lang="en-US" sz="2800" dirty="0" smtClean="0">
                <a:solidFill>
                  <a:srgbClr val="0C61A4"/>
                </a:solidFill>
                <a:latin typeface="Franklin Gothic Book"/>
                <a:cs typeface="Franklin Gothic Book"/>
              </a:rPr>
              <a:t>Barbara Sard</a:t>
            </a:r>
          </a:p>
          <a:p>
            <a:pPr algn="ctr"/>
            <a:endParaRPr lang="en-US" sz="800" dirty="0" smtClean="0">
              <a:solidFill>
                <a:srgbClr val="0C61A4"/>
              </a:solidFill>
              <a:latin typeface="Myriad Pro" pitchFamily="34" charset="0"/>
            </a:endParaRPr>
          </a:p>
          <a:p>
            <a:pPr algn="ctr"/>
            <a:r>
              <a:rPr lang="en-US" dirty="0" smtClean="0">
                <a:solidFill>
                  <a:srgbClr val="0C61A4"/>
                </a:solidFill>
                <a:latin typeface="Franklin Gothic Book"/>
                <a:cs typeface="Franklin Gothic Book"/>
              </a:rPr>
              <a:t>Center on Budget and Policy Priorities</a:t>
            </a:r>
            <a:endParaRPr lang="en-US" dirty="0">
              <a:solidFill>
                <a:srgbClr val="0C61A4"/>
              </a:solidFill>
              <a:latin typeface="Franklin Gothic Book"/>
              <a:cs typeface="Franklin Gothic Book"/>
            </a:endParaRPr>
          </a:p>
        </p:txBody>
      </p:sp>
      <p:sp>
        <p:nvSpPr>
          <p:cNvPr id="69" name="Title 1"/>
          <p:cNvSpPr txBox="1">
            <a:spLocks/>
          </p:cNvSpPr>
          <p:nvPr/>
        </p:nvSpPr>
        <p:spPr bwMode="auto">
          <a:xfrm>
            <a:off x="1752600" y="5181600"/>
            <a:ext cx="5638800" cy="609600"/>
          </a:xfrm>
          <a:prstGeom prst="rect">
            <a:avLst/>
          </a:prstGeom>
          <a:noFill/>
          <a:ln w="9525">
            <a:noFill/>
            <a:miter lim="800000"/>
            <a:headEnd/>
            <a:tailEnd/>
          </a:ln>
        </p:spPr>
        <p:txBody>
          <a:bodyPr/>
          <a:lstStyle/>
          <a:p>
            <a:pPr algn="ctr"/>
            <a:r>
              <a:rPr lang="en-US" dirty="0" smtClean="0">
                <a:solidFill>
                  <a:srgbClr val="0C61A4"/>
                </a:solidFill>
                <a:latin typeface="Franklin Gothic Book"/>
                <a:cs typeface="Franklin Gothic Book"/>
              </a:rPr>
              <a:t>November 14, 2014</a:t>
            </a:r>
            <a:endParaRPr lang="en-US" dirty="0">
              <a:solidFill>
                <a:srgbClr val="0C61A4"/>
              </a:solidFill>
              <a:latin typeface="Franklin Gothic Book"/>
              <a:cs typeface="Franklin Gothic Book"/>
            </a:endParaRPr>
          </a:p>
        </p:txBody>
      </p:sp>
      <p:sp>
        <p:nvSpPr>
          <p:cNvPr id="78" name="Footer Placeholder 77"/>
          <p:cNvSpPr>
            <a:spLocks noGrp="1"/>
          </p:cNvSpPr>
          <p:nvPr>
            <p:ph type="ftr" sz="quarter" idx="11"/>
          </p:nvPr>
        </p:nvSpPr>
        <p:spPr/>
        <p:txBody>
          <a:bodyPr/>
          <a:lstStyle/>
          <a:p>
            <a:pPr>
              <a:defRPr/>
            </a:pPr>
            <a:r>
              <a:rPr lang="en-US" dirty="0" err="1" smtClean="0"/>
              <a:t>cbpp.org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chor="ctr"/>
          <a:lstStyle/>
          <a:p>
            <a:r>
              <a:rPr lang="en-US" dirty="0" smtClean="0"/>
              <a:t>Overview of Work Policies </a:t>
            </a:r>
            <a:endParaRPr lang="en-US" dirty="0"/>
          </a:p>
        </p:txBody>
      </p:sp>
      <p:sp>
        <p:nvSpPr>
          <p:cNvPr id="5" name="Content Placeholder 4"/>
          <p:cNvSpPr>
            <a:spLocks noGrp="1"/>
          </p:cNvSpPr>
          <p:nvPr>
            <p:ph idx="1"/>
          </p:nvPr>
        </p:nvSpPr>
        <p:spPr/>
        <p:txBody>
          <a:bodyPr/>
          <a:lstStyle/>
          <a:p>
            <a:r>
              <a:rPr lang="en-US" dirty="0" smtClean="0"/>
              <a:t>Generally, no work </a:t>
            </a:r>
            <a:r>
              <a:rPr lang="en-US" i="1" dirty="0" smtClean="0"/>
              <a:t>requirements </a:t>
            </a:r>
            <a:r>
              <a:rPr lang="en-US" dirty="0" smtClean="0"/>
              <a:t>are allowed by federal law, for admission or continued occupancy.</a:t>
            </a:r>
          </a:p>
          <a:p>
            <a:r>
              <a:rPr lang="en-US" dirty="0" smtClean="0"/>
              <a:t>Working </a:t>
            </a:r>
            <a:r>
              <a:rPr lang="en-US" i="1" dirty="0" smtClean="0"/>
              <a:t>preferences</a:t>
            </a:r>
            <a:r>
              <a:rPr lang="en-US" dirty="0" smtClean="0"/>
              <a:t> are permitted for admission (if equal preference for elderly and disabled); discretion on definition of “work”</a:t>
            </a:r>
          </a:p>
          <a:p>
            <a:pPr lvl="1"/>
            <a:r>
              <a:rPr lang="en-US" dirty="0" smtClean="0"/>
              <a:t>Public housing agency or assisted owner may have admissions preference for households enrolled in particular training programs; tool to leverage services.</a:t>
            </a:r>
          </a:p>
        </p:txBody>
      </p:sp>
      <p:sp>
        <p:nvSpPr>
          <p:cNvPr id="2" name="Footer Placeholder 1"/>
          <p:cNvSpPr>
            <a:spLocks noGrp="1"/>
          </p:cNvSpPr>
          <p:nvPr>
            <p:ph type="ftr" sz="quarter" idx="11"/>
          </p:nvPr>
        </p:nvSpPr>
        <p:spPr/>
        <p:txBody>
          <a:bodyPr/>
          <a:lstStyle/>
          <a:p>
            <a:pPr>
              <a:defRPr/>
            </a:pPr>
            <a:endParaRPr lang="en-US" dirty="0"/>
          </a:p>
        </p:txBody>
      </p:sp>
      <p:sp>
        <p:nvSpPr>
          <p:cNvPr id="3" name="Slide Number Placeholder 2"/>
          <p:cNvSpPr>
            <a:spLocks noGrp="1"/>
          </p:cNvSpPr>
          <p:nvPr>
            <p:ph type="sldNum" sz="quarter" idx="12"/>
          </p:nvPr>
        </p:nvSpPr>
        <p:spPr/>
        <p:txBody>
          <a:bodyPr/>
          <a:lstStyle/>
          <a:p>
            <a:fld id="{0020394B-D24E-4448-8418-9F852E14002B}" type="slidenum">
              <a:rPr lang="en-US" smtClean="0"/>
              <a:pPr/>
              <a:t>9</a:t>
            </a:fld>
            <a:endParaRPr lang="en-US"/>
          </a:p>
        </p:txBody>
      </p:sp>
    </p:spTree>
    <p:extLst>
      <p:ext uri="{BB962C8B-B14F-4D97-AF65-F5344CB8AC3E}">
        <p14:creationId xmlns:p14="http://schemas.microsoft.com/office/powerpoint/2010/main" val="5167190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a:t>Overview of Work Policies </a:t>
            </a:r>
            <a:r>
              <a:rPr lang="en-US" dirty="0" smtClean="0"/>
              <a:t>- 2</a:t>
            </a:r>
            <a:endParaRPr lang="en-US" dirty="0"/>
          </a:p>
        </p:txBody>
      </p:sp>
      <p:sp>
        <p:nvSpPr>
          <p:cNvPr id="3" name="Content Placeholder 2"/>
          <p:cNvSpPr>
            <a:spLocks noGrp="1"/>
          </p:cNvSpPr>
          <p:nvPr>
            <p:ph idx="1"/>
          </p:nvPr>
        </p:nvSpPr>
        <p:spPr>
          <a:xfrm>
            <a:off x="457200" y="1417638"/>
            <a:ext cx="8229600" cy="4708525"/>
          </a:xfrm>
        </p:spPr>
        <p:txBody>
          <a:bodyPr/>
          <a:lstStyle/>
          <a:p>
            <a:r>
              <a:rPr lang="en-US" sz="2800" dirty="0" smtClean="0"/>
              <a:t>Adult </a:t>
            </a:r>
            <a:r>
              <a:rPr lang="en-US" sz="2800" i="1" dirty="0" smtClean="0"/>
              <a:t>public housing </a:t>
            </a:r>
            <a:r>
              <a:rPr lang="en-US" sz="2800" dirty="0" smtClean="0"/>
              <a:t>tenants who are not “engaged in work activities” (state TANF </a:t>
            </a:r>
            <a:r>
              <a:rPr lang="en-US" sz="2800" dirty="0" smtClean="0"/>
              <a:t>definition or working 30 hours/week) </a:t>
            </a:r>
            <a:r>
              <a:rPr lang="en-US" sz="2800" dirty="0" smtClean="0"/>
              <a:t>or otherwise exempt are subject to “</a:t>
            </a:r>
            <a:r>
              <a:rPr lang="en-US" sz="2800" b="1" dirty="0" smtClean="0"/>
              <a:t>community service</a:t>
            </a:r>
            <a:r>
              <a:rPr lang="en-US" sz="2800" dirty="0" smtClean="0"/>
              <a:t>” requirement</a:t>
            </a:r>
          </a:p>
          <a:p>
            <a:pPr lvl="1"/>
            <a:r>
              <a:rPr lang="en-US" sz="2400" dirty="0" smtClean="0"/>
              <a:t>Can be met by education/training</a:t>
            </a:r>
            <a:r>
              <a:rPr lang="en-US" sz="2400" dirty="0" smtClean="0"/>
              <a:t>; </a:t>
            </a:r>
            <a:r>
              <a:rPr lang="en-US" sz="2400" dirty="0" smtClean="0"/>
              <a:t>substance abuse or mental health counseling; volunteer activities (e.g., </a:t>
            </a:r>
            <a:r>
              <a:rPr lang="en-US" sz="2400" dirty="0" smtClean="0"/>
              <a:t>at kids’ school or with tenant </a:t>
            </a:r>
            <a:r>
              <a:rPr lang="en-US" sz="2400" dirty="0" smtClean="0"/>
              <a:t>organization)</a:t>
            </a:r>
          </a:p>
          <a:p>
            <a:pPr lvl="2"/>
            <a:r>
              <a:rPr lang="en-US" sz="2000" dirty="0" smtClean="0"/>
              <a:t>See HUD, Public Housing Occupancy Guidebook, </a:t>
            </a:r>
            <a:r>
              <a:rPr lang="en-US" sz="2000" dirty="0" err="1" smtClean="0"/>
              <a:t>ch.</a:t>
            </a:r>
            <a:r>
              <a:rPr lang="en-US" sz="2000" dirty="0" smtClean="0"/>
              <a:t> 15.</a:t>
            </a:r>
            <a:endParaRPr lang="en-US" sz="2000" dirty="0" smtClean="0"/>
          </a:p>
          <a:p>
            <a:pPr lvl="1"/>
            <a:r>
              <a:rPr lang="en-US" sz="2400" dirty="0" smtClean="0"/>
              <a:t>Federal policy requires 8 hours </a:t>
            </a:r>
            <a:r>
              <a:rPr lang="en-US" sz="2400" i="1" dirty="0" smtClean="0"/>
              <a:t>per month</a:t>
            </a:r>
            <a:r>
              <a:rPr lang="en-US" sz="2400" dirty="0" smtClean="0"/>
              <a:t>; </a:t>
            </a:r>
            <a:r>
              <a:rPr lang="en-US" sz="2400" dirty="0" smtClean="0"/>
              <a:t>HUD has allowed more </a:t>
            </a:r>
            <a:r>
              <a:rPr lang="en-US" sz="2400" dirty="0" smtClean="0"/>
              <a:t>stringent local </a:t>
            </a:r>
            <a:r>
              <a:rPr lang="en-US" sz="2400" dirty="0" smtClean="0"/>
              <a:t>policies</a:t>
            </a:r>
            <a:endParaRPr lang="en-US" sz="2400" dirty="0" smtClean="0"/>
          </a:p>
          <a:p>
            <a:pPr lvl="1"/>
            <a:r>
              <a:rPr lang="en-US" sz="2400" dirty="0" smtClean="0"/>
              <a:t>Non-compliance grounds for eviction</a:t>
            </a:r>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F8296727-BE47-4DDB-B3B7-C71239036FAB}" type="slidenum">
              <a:rPr lang="en-US" smtClean="0"/>
              <a:pPr/>
              <a:t>10</a:t>
            </a:fld>
            <a:endParaRPr lang="en-US"/>
          </a:p>
        </p:txBody>
      </p:sp>
    </p:spTree>
    <p:extLst>
      <p:ext uri="{BB962C8B-B14F-4D97-AF65-F5344CB8AC3E}">
        <p14:creationId xmlns:p14="http://schemas.microsoft.com/office/powerpoint/2010/main" val="3793131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z="3600" dirty="0" smtClean="0"/>
              <a:t>Moving to Work Demonstration</a:t>
            </a:r>
            <a:endParaRPr lang="en-US" sz="3600" dirty="0"/>
          </a:p>
        </p:txBody>
      </p:sp>
      <p:sp>
        <p:nvSpPr>
          <p:cNvPr id="3" name="Content Placeholder 2"/>
          <p:cNvSpPr>
            <a:spLocks noGrp="1"/>
          </p:cNvSpPr>
          <p:nvPr>
            <p:ph idx="1"/>
          </p:nvPr>
        </p:nvSpPr>
        <p:spPr/>
        <p:txBody>
          <a:bodyPr/>
          <a:lstStyle/>
          <a:p>
            <a:r>
              <a:rPr lang="en-US" sz="2800" dirty="0" smtClean="0"/>
              <a:t>39 public housing agencies allowed broad flexibility, including imposition of stringent work requirements and/or time limits.</a:t>
            </a:r>
          </a:p>
          <a:p>
            <a:r>
              <a:rPr lang="en-US" sz="2800" dirty="0" smtClean="0"/>
              <a:t>Some agencies apply work requirements to all non-elderly, non-disabled tenants (typically may be met, at least in part, by education/training).</a:t>
            </a:r>
          </a:p>
          <a:p>
            <a:pPr lvl="1"/>
            <a:r>
              <a:rPr lang="en-US" dirty="0" smtClean="0"/>
              <a:t>Some have indirect policies, such as “stepped” rents based on duration of assistance.</a:t>
            </a:r>
          </a:p>
          <a:p>
            <a:pPr lvl="1"/>
            <a:r>
              <a:rPr lang="en-US" dirty="0" smtClean="0"/>
              <a:t>Others have limited or no work requirements.</a:t>
            </a:r>
            <a:endParaRPr lang="en-US" dirty="0"/>
          </a:p>
        </p:txBody>
      </p:sp>
      <p:sp>
        <p:nvSpPr>
          <p:cNvPr id="4" name="Footer Placeholder 3"/>
          <p:cNvSpPr>
            <a:spLocks noGrp="1"/>
          </p:cNvSpPr>
          <p:nvPr>
            <p:ph type="ftr" sz="quarter" idx="11"/>
          </p:nvPr>
        </p:nvSpPr>
        <p:spPr/>
        <p:txBody>
          <a:bodyPr/>
          <a:lstStyle/>
          <a:p>
            <a:pPr>
              <a:defRPr/>
            </a:pPr>
            <a:r>
              <a:rPr lang="en-US" smtClean="0"/>
              <a:t>cbpp.org</a:t>
            </a:r>
            <a:endParaRPr lang="en-US"/>
          </a:p>
        </p:txBody>
      </p:sp>
      <p:sp>
        <p:nvSpPr>
          <p:cNvPr id="5" name="Slide Number Placeholder 4"/>
          <p:cNvSpPr>
            <a:spLocks noGrp="1"/>
          </p:cNvSpPr>
          <p:nvPr>
            <p:ph type="sldNum" sz="quarter" idx="12"/>
          </p:nvPr>
        </p:nvSpPr>
        <p:spPr/>
        <p:txBody>
          <a:bodyPr/>
          <a:lstStyle/>
          <a:p>
            <a:fld id="{F8296727-BE47-4DDB-B3B7-C71239036FAB}" type="slidenum">
              <a:rPr lang="en-US" smtClean="0"/>
              <a:pPr/>
              <a:t>11</a:t>
            </a:fld>
            <a:endParaRPr lang="en-US" dirty="0"/>
          </a:p>
        </p:txBody>
      </p:sp>
    </p:spTree>
    <p:extLst>
      <p:ext uri="{BB962C8B-B14F-4D97-AF65-F5344CB8AC3E}">
        <p14:creationId xmlns:p14="http://schemas.microsoft.com/office/powerpoint/2010/main" val="39625040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z="3600" dirty="0" smtClean="0"/>
              <a:t>Work-Related Rent Policies</a:t>
            </a:r>
            <a:endParaRPr lang="en-US" sz="3600" dirty="0"/>
          </a:p>
        </p:txBody>
      </p:sp>
      <p:sp>
        <p:nvSpPr>
          <p:cNvPr id="3" name="Content Placeholder 2"/>
          <p:cNvSpPr>
            <a:spLocks noGrp="1"/>
          </p:cNvSpPr>
          <p:nvPr>
            <p:ph idx="1"/>
          </p:nvPr>
        </p:nvSpPr>
        <p:spPr/>
        <p:txBody>
          <a:bodyPr/>
          <a:lstStyle/>
          <a:p>
            <a:r>
              <a:rPr lang="en-US" sz="2800" dirty="0"/>
              <a:t>Child Care </a:t>
            </a:r>
          </a:p>
          <a:p>
            <a:pPr lvl="1"/>
            <a:r>
              <a:rPr lang="en-US" sz="2400" dirty="0" smtClean="0"/>
              <a:t>In determining tenants’ required rent payment, unreimbursed “reasonable” </a:t>
            </a:r>
            <a:r>
              <a:rPr lang="en-US" sz="2400" dirty="0"/>
              <a:t>expenses </a:t>
            </a:r>
            <a:r>
              <a:rPr lang="en-US" sz="2400" dirty="0" smtClean="0"/>
              <a:t>for care of children under 13 necessary to seek or retain employment or </a:t>
            </a:r>
            <a:r>
              <a:rPr lang="en-US" sz="2400" dirty="0" smtClean="0"/>
              <a:t>participate in education </a:t>
            </a:r>
            <a:r>
              <a:rPr lang="en-US" sz="2400" dirty="0" smtClean="0"/>
              <a:t>must be deducted from income.</a:t>
            </a:r>
          </a:p>
          <a:p>
            <a:pPr lvl="1"/>
            <a:r>
              <a:rPr lang="en-US" sz="2400" dirty="0" smtClean="0"/>
              <a:t>In effect = 30% subsidy for child care costs.  </a:t>
            </a:r>
          </a:p>
          <a:p>
            <a:pPr lvl="1"/>
            <a:r>
              <a:rPr lang="en-US" sz="2400" dirty="0" smtClean="0"/>
              <a:t>Take-up rate surprisingly low.</a:t>
            </a:r>
          </a:p>
          <a:p>
            <a:r>
              <a:rPr lang="en-US" sz="2800" dirty="0" smtClean="0"/>
              <a:t>PHAs may permit up to one year delay in rent increase when income increases</a:t>
            </a:r>
          </a:p>
          <a:p>
            <a:r>
              <a:rPr lang="en-US" sz="2800" dirty="0" smtClean="0"/>
              <a:t>Public housing earnings disregard for 24 months</a:t>
            </a:r>
            <a:endParaRPr lang="en-US" sz="2800"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F8296727-BE47-4DDB-B3B7-C71239036FAB}" type="slidenum">
              <a:rPr lang="en-US" smtClean="0"/>
              <a:pPr/>
              <a:t>12</a:t>
            </a:fld>
            <a:endParaRPr lang="en-US"/>
          </a:p>
        </p:txBody>
      </p:sp>
    </p:spTree>
    <p:extLst>
      <p:ext uri="{BB962C8B-B14F-4D97-AF65-F5344CB8AC3E}">
        <p14:creationId xmlns:p14="http://schemas.microsoft.com/office/powerpoint/2010/main" val="3601308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z="3200" dirty="0" smtClean="0"/>
              <a:t>“Section 3” Hiring and Training Requirements</a:t>
            </a:r>
            <a:endParaRPr lang="en-US" sz="3200" dirty="0"/>
          </a:p>
        </p:txBody>
      </p:sp>
      <p:sp>
        <p:nvSpPr>
          <p:cNvPr id="3" name="Content Placeholder 2"/>
          <p:cNvSpPr>
            <a:spLocks noGrp="1"/>
          </p:cNvSpPr>
          <p:nvPr>
            <p:ph idx="1"/>
          </p:nvPr>
        </p:nvSpPr>
        <p:spPr/>
        <p:txBody>
          <a:bodyPr/>
          <a:lstStyle/>
          <a:p>
            <a:r>
              <a:rPr lang="en-US" dirty="0" smtClean="0"/>
              <a:t>30% of </a:t>
            </a:r>
            <a:r>
              <a:rPr lang="en-US" i="1" dirty="0" smtClean="0"/>
              <a:t>new hires </a:t>
            </a:r>
            <a:r>
              <a:rPr lang="en-US" dirty="0" smtClean="0"/>
              <a:t>and </a:t>
            </a:r>
            <a:r>
              <a:rPr lang="en-US" i="1" dirty="0" smtClean="0"/>
              <a:t>training program enrollees </a:t>
            </a:r>
            <a:r>
              <a:rPr lang="en-US" dirty="0" smtClean="0"/>
              <a:t>supported by federal housing and community development funds should be low-income households, particularly public housing residents</a:t>
            </a:r>
          </a:p>
          <a:p>
            <a:r>
              <a:rPr lang="en-US" dirty="0" smtClean="0"/>
              <a:t>HUD enforcement improving, but weak</a:t>
            </a:r>
          </a:p>
          <a:p>
            <a:r>
              <a:rPr lang="en-US" dirty="0" smtClean="0"/>
              <a:t>Some PHAs have effective programs, usually as result of local advocacy</a:t>
            </a:r>
            <a:endParaRPr lang="en-US" dirty="0"/>
          </a:p>
        </p:txBody>
      </p:sp>
      <p:sp>
        <p:nvSpPr>
          <p:cNvPr id="4" name="Footer Placeholder 3"/>
          <p:cNvSpPr>
            <a:spLocks noGrp="1"/>
          </p:cNvSpPr>
          <p:nvPr>
            <p:ph type="ftr" sz="quarter" idx="11"/>
          </p:nvPr>
        </p:nvSpPr>
        <p:spPr/>
        <p:txBody>
          <a:bodyPr/>
          <a:lstStyle/>
          <a:p>
            <a:pPr>
              <a:defRPr/>
            </a:pPr>
            <a:r>
              <a:rPr lang="en-US" smtClean="0"/>
              <a:t>cbpp.org</a:t>
            </a:r>
            <a:endParaRPr lang="en-US"/>
          </a:p>
        </p:txBody>
      </p:sp>
      <p:sp>
        <p:nvSpPr>
          <p:cNvPr id="5" name="Slide Number Placeholder 4"/>
          <p:cNvSpPr>
            <a:spLocks noGrp="1"/>
          </p:cNvSpPr>
          <p:nvPr>
            <p:ph type="sldNum" sz="quarter" idx="12"/>
          </p:nvPr>
        </p:nvSpPr>
        <p:spPr/>
        <p:txBody>
          <a:bodyPr/>
          <a:lstStyle/>
          <a:p>
            <a:fld id="{F8296727-BE47-4DDB-B3B7-C71239036FAB}" type="slidenum">
              <a:rPr lang="en-US" smtClean="0"/>
              <a:pPr/>
              <a:t>13</a:t>
            </a:fld>
            <a:endParaRPr lang="en-US"/>
          </a:p>
        </p:txBody>
      </p:sp>
    </p:spTree>
    <p:extLst>
      <p:ext uri="{BB962C8B-B14F-4D97-AF65-F5344CB8AC3E}">
        <p14:creationId xmlns:p14="http://schemas.microsoft.com/office/powerpoint/2010/main" val="2521030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HUD Work-related programs and grants</a:t>
            </a:r>
            <a:endParaRPr lang="en-US" dirty="0"/>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cbpp.org</a:t>
            </a:r>
            <a:endParaRPr lang="en-US"/>
          </a:p>
        </p:txBody>
      </p:sp>
      <p:sp>
        <p:nvSpPr>
          <p:cNvPr id="5" name="Slide Number Placeholder 4"/>
          <p:cNvSpPr>
            <a:spLocks noGrp="1"/>
          </p:cNvSpPr>
          <p:nvPr>
            <p:ph type="sldNum" sz="quarter" idx="12"/>
          </p:nvPr>
        </p:nvSpPr>
        <p:spPr/>
        <p:txBody>
          <a:bodyPr/>
          <a:lstStyle/>
          <a:p>
            <a:fld id="{F8296727-BE47-4DDB-B3B7-C71239036FAB}" type="slidenum">
              <a:rPr lang="en-US" smtClean="0"/>
              <a:pPr/>
              <a:t>14</a:t>
            </a:fld>
            <a:endParaRPr lang="en-US"/>
          </a:p>
        </p:txBody>
      </p:sp>
    </p:spTree>
    <p:extLst>
      <p:ext uri="{BB962C8B-B14F-4D97-AF65-F5344CB8AC3E}">
        <p14:creationId xmlns:p14="http://schemas.microsoft.com/office/powerpoint/2010/main" val="282674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z="3600" dirty="0" smtClean="0"/>
              <a:t>Family Self-Sufficiency Program</a:t>
            </a:r>
            <a:endParaRPr lang="en-US" sz="3600" dirty="0"/>
          </a:p>
        </p:txBody>
      </p:sp>
      <p:sp>
        <p:nvSpPr>
          <p:cNvPr id="3" name="Content Placeholder 2"/>
          <p:cNvSpPr>
            <a:spLocks noGrp="1"/>
          </p:cNvSpPr>
          <p:nvPr>
            <p:ph idx="1"/>
          </p:nvPr>
        </p:nvSpPr>
        <p:spPr/>
        <p:txBody>
          <a:bodyPr/>
          <a:lstStyle/>
          <a:p>
            <a:r>
              <a:rPr lang="en-US" sz="2800" dirty="0" smtClean="0"/>
              <a:t>Case management + savings model, usually 5 years, to promote employment, increased earnings, and exit from TANF</a:t>
            </a:r>
          </a:p>
          <a:p>
            <a:r>
              <a:rPr lang="en-US" sz="2800" dirty="0" smtClean="0"/>
              <a:t>Housing Choice Voucher and public housing tenants eligible</a:t>
            </a:r>
          </a:p>
          <a:p>
            <a:pPr lvl="1"/>
            <a:r>
              <a:rPr lang="en-US" sz="2400" dirty="0" smtClean="0"/>
              <a:t>FY2015 appropriation bill may extend eligibility to PBRA tenants (privately-owned properties)</a:t>
            </a:r>
          </a:p>
          <a:p>
            <a:r>
              <a:rPr lang="en-US" sz="2800" dirty="0" smtClean="0"/>
              <a:t>~</a:t>
            </a:r>
            <a:r>
              <a:rPr lang="en-US" sz="2800" dirty="0" smtClean="0"/>
              <a:t>1,200 </a:t>
            </a:r>
            <a:r>
              <a:rPr lang="en-US" sz="2800" dirty="0" smtClean="0"/>
              <a:t>PHAs offer FSS; program size usually limited by staff capacity</a:t>
            </a:r>
          </a:p>
          <a:p>
            <a:pPr lvl="1"/>
            <a:r>
              <a:rPr lang="en-US" sz="2400" dirty="0" smtClean="0"/>
              <a:t>About 70,000 families now participate</a:t>
            </a:r>
            <a:endParaRPr lang="en-US" sz="2400"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F8296727-BE47-4DDB-B3B7-C71239036FAB}" type="slidenum">
              <a:rPr lang="en-US" smtClean="0"/>
              <a:pPr/>
              <a:t>15</a:t>
            </a:fld>
            <a:endParaRPr lang="en-US"/>
          </a:p>
        </p:txBody>
      </p:sp>
    </p:spTree>
    <p:extLst>
      <p:ext uri="{BB962C8B-B14F-4D97-AF65-F5344CB8AC3E}">
        <p14:creationId xmlns:p14="http://schemas.microsoft.com/office/powerpoint/2010/main" val="2542929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FSS - 2</a:t>
            </a:r>
            <a:endParaRPr lang="en-US" dirty="0"/>
          </a:p>
        </p:txBody>
      </p:sp>
      <p:sp>
        <p:nvSpPr>
          <p:cNvPr id="3" name="Content Placeholder 2"/>
          <p:cNvSpPr>
            <a:spLocks noGrp="1"/>
          </p:cNvSpPr>
          <p:nvPr>
            <p:ph idx="1"/>
          </p:nvPr>
        </p:nvSpPr>
        <p:spPr/>
        <p:txBody>
          <a:bodyPr/>
          <a:lstStyle/>
          <a:p>
            <a:r>
              <a:rPr lang="en-US" dirty="0" smtClean="0"/>
              <a:t>Increased rent payments due to earnings put in escrow savings account</a:t>
            </a:r>
          </a:p>
          <a:p>
            <a:pPr lvl="1"/>
            <a:r>
              <a:rPr lang="en-US" dirty="0" smtClean="0"/>
              <a:t>Families may be able to draw on savings during program for tuition, car repairs, etc.</a:t>
            </a:r>
          </a:p>
          <a:p>
            <a:pPr lvl="1"/>
            <a:r>
              <a:rPr lang="en-US" dirty="0" smtClean="0"/>
              <a:t>Savings belong to graduating families (successfully complete plan and off TANF for 12 months)</a:t>
            </a:r>
          </a:p>
          <a:p>
            <a:r>
              <a:rPr lang="en-US" dirty="0" smtClean="0"/>
              <a:t>PHAs can expand FSS programs if can support case management costs </a:t>
            </a:r>
          </a:p>
          <a:p>
            <a:pPr lvl="1"/>
            <a:r>
              <a:rPr lang="en-US" dirty="0" smtClean="0"/>
              <a:t>federal administrative $ limited, but not savings</a:t>
            </a:r>
            <a:endParaRPr lang="en-US" dirty="0"/>
          </a:p>
        </p:txBody>
      </p:sp>
      <p:sp>
        <p:nvSpPr>
          <p:cNvPr id="4" name="Footer Placeholder 3"/>
          <p:cNvSpPr>
            <a:spLocks noGrp="1"/>
          </p:cNvSpPr>
          <p:nvPr>
            <p:ph type="ftr" sz="quarter" idx="11"/>
          </p:nvPr>
        </p:nvSpPr>
        <p:spPr/>
        <p:txBody>
          <a:bodyPr/>
          <a:lstStyle/>
          <a:p>
            <a:pPr>
              <a:defRPr/>
            </a:pPr>
            <a:r>
              <a:rPr lang="en-US" smtClean="0"/>
              <a:t>cbpp.org</a:t>
            </a:r>
            <a:endParaRPr lang="en-US"/>
          </a:p>
        </p:txBody>
      </p:sp>
      <p:sp>
        <p:nvSpPr>
          <p:cNvPr id="5" name="Slide Number Placeholder 4"/>
          <p:cNvSpPr>
            <a:spLocks noGrp="1"/>
          </p:cNvSpPr>
          <p:nvPr>
            <p:ph type="sldNum" sz="quarter" idx="12"/>
          </p:nvPr>
        </p:nvSpPr>
        <p:spPr/>
        <p:txBody>
          <a:bodyPr/>
          <a:lstStyle/>
          <a:p>
            <a:fld id="{F8296727-BE47-4DDB-B3B7-C71239036FAB}" type="slidenum">
              <a:rPr lang="en-US" smtClean="0"/>
              <a:pPr/>
              <a:t>16</a:t>
            </a:fld>
            <a:endParaRPr lang="en-US"/>
          </a:p>
        </p:txBody>
      </p:sp>
    </p:spTree>
    <p:extLst>
      <p:ext uri="{BB962C8B-B14F-4D97-AF65-F5344CB8AC3E}">
        <p14:creationId xmlns:p14="http://schemas.microsoft.com/office/powerpoint/2010/main" val="38824549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FSS - 3</a:t>
            </a:r>
            <a:endParaRPr lang="en-US" dirty="0"/>
          </a:p>
        </p:txBody>
      </p:sp>
      <p:sp>
        <p:nvSpPr>
          <p:cNvPr id="3" name="Content Placeholder 2"/>
          <p:cNvSpPr>
            <a:spLocks noGrp="1"/>
          </p:cNvSpPr>
          <p:nvPr>
            <p:ph idx="1"/>
          </p:nvPr>
        </p:nvSpPr>
        <p:spPr/>
        <p:txBody>
          <a:bodyPr/>
          <a:lstStyle/>
          <a:p>
            <a:r>
              <a:rPr lang="en-US" dirty="0" smtClean="0"/>
              <a:t>Encouraging findings on program results </a:t>
            </a:r>
            <a:r>
              <a:rPr lang="en-US" i="1" dirty="0" smtClean="0"/>
              <a:t>for those who graduate: </a:t>
            </a:r>
            <a:r>
              <a:rPr lang="en-US" dirty="0" smtClean="0"/>
              <a:t>average income increased from $19,902 to $33,390.</a:t>
            </a:r>
          </a:p>
          <a:p>
            <a:r>
              <a:rPr lang="en-US" dirty="0" smtClean="0"/>
              <a:t>Random assignment study in NY found significant positive impacts for those not working at entry and SNAP recipients</a:t>
            </a:r>
          </a:p>
          <a:p>
            <a:r>
              <a:rPr lang="en-US" dirty="0" smtClean="0"/>
              <a:t>Larger rigorous study underway</a:t>
            </a:r>
          </a:p>
        </p:txBody>
      </p:sp>
      <p:sp>
        <p:nvSpPr>
          <p:cNvPr id="4" name="Footer Placeholder 3"/>
          <p:cNvSpPr>
            <a:spLocks noGrp="1"/>
          </p:cNvSpPr>
          <p:nvPr>
            <p:ph type="ftr" sz="quarter" idx="11"/>
          </p:nvPr>
        </p:nvSpPr>
        <p:spPr/>
        <p:txBody>
          <a:bodyPr/>
          <a:lstStyle/>
          <a:p>
            <a:pPr>
              <a:defRPr/>
            </a:pPr>
            <a:r>
              <a:rPr lang="en-US" smtClean="0"/>
              <a:t>cbpp.org</a:t>
            </a:r>
            <a:endParaRPr lang="en-US"/>
          </a:p>
        </p:txBody>
      </p:sp>
      <p:sp>
        <p:nvSpPr>
          <p:cNvPr id="5" name="Slide Number Placeholder 4"/>
          <p:cNvSpPr>
            <a:spLocks noGrp="1"/>
          </p:cNvSpPr>
          <p:nvPr>
            <p:ph type="sldNum" sz="quarter" idx="12"/>
          </p:nvPr>
        </p:nvSpPr>
        <p:spPr/>
        <p:txBody>
          <a:bodyPr/>
          <a:lstStyle/>
          <a:p>
            <a:fld id="{F8296727-BE47-4DDB-B3B7-C71239036FAB}" type="slidenum">
              <a:rPr lang="en-US" smtClean="0"/>
              <a:pPr/>
              <a:t>17</a:t>
            </a:fld>
            <a:endParaRPr lang="en-US"/>
          </a:p>
        </p:txBody>
      </p:sp>
    </p:spTree>
    <p:extLst>
      <p:ext uri="{BB962C8B-B14F-4D97-AF65-F5344CB8AC3E}">
        <p14:creationId xmlns:p14="http://schemas.microsoft.com/office/powerpoint/2010/main" val="40706325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z="3600" dirty="0" smtClean="0"/>
              <a:t>HUD Grant Programs - </a:t>
            </a:r>
            <a:r>
              <a:rPr lang="en-US" sz="3600" dirty="0"/>
              <a:t>Jobs-Plus</a:t>
            </a:r>
          </a:p>
        </p:txBody>
      </p:sp>
      <p:sp>
        <p:nvSpPr>
          <p:cNvPr id="3" name="Content Placeholder 2"/>
          <p:cNvSpPr>
            <a:spLocks noGrp="1"/>
          </p:cNvSpPr>
          <p:nvPr>
            <p:ph idx="1"/>
          </p:nvPr>
        </p:nvSpPr>
        <p:spPr/>
        <p:txBody>
          <a:bodyPr/>
          <a:lstStyle/>
          <a:p>
            <a:r>
              <a:rPr lang="en-US" dirty="0" smtClean="0"/>
              <a:t>Jobs-Plus Pilot to increase earnings of public housing residents</a:t>
            </a:r>
          </a:p>
          <a:p>
            <a:r>
              <a:rPr lang="en-US" dirty="0" smtClean="0"/>
              <a:t>$24M; 8 grants expected (4-year); applications due Dec. 17, 2014</a:t>
            </a:r>
          </a:p>
          <a:p>
            <a:pPr lvl="1"/>
            <a:r>
              <a:rPr lang="en-US" dirty="0" smtClean="0"/>
              <a:t>More funding may be available in 2015</a:t>
            </a:r>
          </a:p>
          <a:p>
            <a:r>
              <a:rPr lang="en-US" sz="2800" dirty="0" smtClean="0"/>
              <a:t>Emphasizes career pathways in local labor market, employer-based training, partnerships (required with local WIB or American Job Center), “community coaches” and financial incentives (all increased earnings disregarded)</a:t>
            </a:r>
            <a:endParaRPr lang="en-US" sz="2800"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F8296727-BE47-4DDB-B3B7-C71239036FAB}" type="slidenum">
              <a:rPr lang="en-US" smtClean="0"/>
              <a:pPr/>
              <a:t>18</a:t>
            </a:fld>
            <a:endParaRPr lang="en-US"/>
          </a:p>
        </p:txBody>
      </p:sp>
    </p:spTree>
    <p:extLst>
      <p:ext uri="{BB962C8B-B14F-4D97-AF65-F5344CB8AC3E}">
        <p14:creationId xmlns:p14="http://schemas.microsoft.com/office/powerpoint/2010/main" val="3015217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Background on Federal Rental Assistance</a:t>
            </a:r>
          </a:p>
          <a:p>
            <a:r>
              <a:rPr lang="en-US" dirty="0" smtClean="0"/>
              <a:t>Work-related policies and funding opportunities in major rental assistance programs</a:t>
            </a:r>
          </a:p>
          <a:p>
            <a:r>
              <a:rPr lang="en-US" dirty="0" smtClean="0"/>
              <a:t>Why partner with housing agencies to promote work?</a:t>
            </a:r>
          </a:p>
          <a:p>
            <a:endParaRPr lang="en-US" dirty="0" smtClean="0"/>
          </a:p>
          <a:p>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F8296727-BE47-4DDB-B3B7-C71239036FAB}" type="slidenum">
              <a:rPr lang="en-US" smtClean="0"/>
              <a:pPr/>
              <a:t>1</a:t>
            </a:fld>
            <a:endParaRPr lang="en-US"/>
          </a:p>
        </p:txBody>
      </p:sp>
    </p:spTree>
    <p:extLst>
      <p:ext uri="{BB962C8B-B14F-4D97-AF65-F5344CB8AC3E}">
        <p14:creationId xmlns:p14="http://schemas.microsoft.com/office/powerpoint/2010/main" val="7430210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a:t>HUD Grant </a:t>
            </a:r>
            <a:r>
              <a:rPr lang="en-US" dirty="0" smtClean="0"/>
              <a:t>Programs - ROSS</a:t>
            </a:r>
            <a:endParaRPr lang="en-US" dirty="0"/>
          </a:p>
        </p:txBody>
      </p:sp>
      <p:sp>
        <p:nvSpPr>
          <p:cNvPr id="3" name="Content Placeholder 2"/>
          <p:cNvSpPr>
            <a:spLocks noGrp="1"/>
          </p:cNvSpPr>
          <p:nvPr>
            <p:ph idx="1"/>
          </p:nvPr>
        </p:nvSpPr>
        <p:spPr/>
        <p:txBody>
          <a:bodyPr/>
          <a:lstStyle/>
          <a:p>
            <a:r>
              <a:rPr lang="en-US" sz="2800" dirty="0" smtClean="0"/>
              <a:t>Resident Opportunities for Supportive Services (ROSS) Service Coordinators Program</a:t>
            </a:r>
          </a:p>
          <a:p>
            <a:r>
              <a:rPr lang="en-US" sz="2800" dirty="0" smtClean="0"/>
              <a:t>For residents of public or Indian housing</a:t>
            </a:r>
          </a:p>
          <a:p>
            <a:r>
              <a:rPr lang="en-US" sz="2800" dirty="0" smtClean="0"/>
              <a:t>3-year grants for PHAs, tribal housing entities, resident associations or non-profits</a:t>
            </a:r>
          </a:p>
          <a:p>
            <a:r>
              <a:rPr lang="en-US" sz="2800" dirty="0" smtClean="0"/>
              <a:t>Can focus on families – to increase earnings – or elderly/disabled</a:t>
            </a:r>
          </a:p>
          <a:p>
            <a:r>
              <a:rPr lang="en-US" sz="2800" dirty="0" smtClean="0"/>
              <a:t>Cannot fund direct services</a:t>
            </a:r>
          </a:p>
          <a:p>
            <a:r>
              <a:rPr lang="en-US" sz="2800" dirty="0" smtClean="0"/>
              <a:t>FY14: $36M for 3-year grants, 25% match required</a:t>
            </a:r>
            <a:endParaRPr lang="en-US" sz="2800" dirty="0"/>
          </a:p>
        </p:txBody>
      </p:sp>
      <p:sp>
        <p:nvSpPr>
          <p:cNvPr id="4" name="Footer Placeholder 3"/>
          <p:cNvSpPr>
            <a:spLocks noGrp="1"/>
          </p:cNvSpPr>
          <p:nvPr>
            <p:ph type="ftr" sz="quarter" idx="11"/>
          </p:nvPr>
        </p:nvSpPr>
        <p:spPr/>
        <p:txBody>
          <a:bodyPr/>
          <a:lstStyle/>
          <a:p>
            <a:pPr>
              <a:defRPr/>
            </a:pPr>
            <a:r>
              <a:rPr lang="en-US" smtClean="0"/>
              <a:t>cbpp.org</a:t>
            </a:r>
            <a:endParaRPr lang="en-US"/>
          </a:p>
        </p:txBody>
      </p:sp>
      <p:sp>
        <p:nvSpPr>
          <p:cNvPr id="5" name="Slide Number Placeholder 4"/>
          <p:cNvSpPr>
            <a:spLocks noGrp="1"/>
          </p:cNvSpPr>
          <p:nvPr>
            <p:ph type="sldNum" sz="quarter" idx="12"/>
          </p:nvPr>
        </p:nvSpPr>
        <p:spPr/>
        <p:txBody>
          <a:bodyPr/>
          <a:lstStyle/>
          <a:p>
            <a:fld id="{F8296727-BE47-4DDB-B3B7-C71239036FAB}" type="slidenum">
              <a:rPr lang="en-US" smtClean="0"/>
              <a:pPr/>
              <a:t>19</a:t>
            </a:fld>
            <a:endParaRPr lang="en-US"/>
          </a:p>
        </p:txBody>
      </p:sp>
    </p:spTree>
    <p:extLst>
      <p:ext uri="{BB962C8B-B14F-4D97-AF65-F5344CB8AC3E}">
        <p14:creationId xmlns:p14="http://schemas.microsoft.com/office/powerpoint/2010/main" val="35245332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z="3600" dirty="0" smtClean="0"/>
              <a:t>Why Partner with Housing Agencies?</a:t>
            </a:r>
            <a:endParaRPr lang="en-US" sz="3600" dirty="0"/>
          </a:p>
        </p:txBody>
      </p:sp>
      <p:sp>
        <p:nvSpPr>
          <p:cNvPr id="3" name="Content Placeholder 2"/>
          <p:cNvSpPr>
            <a:spLocks noGrp="1"/>
          </p:cNvSpPr>
          <p:nvPr>
            <p:ph idx="1"/>
          </p:nvPr>
        </p:nvSpPr>
        <p:spPr/>
        <p:txBody>
          <a:bodyPr/>
          <a:lstStyle/>
          <a:p>
            <a:r>
              <a:rPr lang="en-US" dirty="0" smtClean="0"/>
              <a:t>Housing as “platform”</a:t>
            </a:r>
          </a:p>
          <a:p>
            <a:pPr lvl="1"/>
            <a:r>
              <a:rPr lang="en-US" dirty="0" smtClean="0"/>
              <a:t>Evidence that </a:t>
            </a:r>
            <a:r>
              <a:rPr lang="en-US" dirty="0"/>
              <a:t>welfare-to-work demonstrations </a:t>
            </a:r>
            <a:r>
              <a:rPr lang="en-US" dirty="0" smtClean="0"/>
              <a:t>resulted in </a:t>
            </a:r>
            <a:r>
              <a:rPr lang="en-US" dirty="0"/>
              <a:t>greater </a:t>
            </a:r>
            <a:r>
              <a:rPr lang="en-US" dirty="0" smtClean="0"/>
              <a:t>success for assisted housing tenants</a:t>
            </a:r>
          </a:p>
          <a:p>
            <a:pPr lvl="1"/>
            <a:r>
              <a:rPr lang="en-US" dirty="0" smtClean="0"/>
              <a:t>Assisted properties can—</a:t>
            </a:r>
          </a:p>
          <a:p>
            <a:pPr lvl="2"/>
            <a:r>
              <a:rPr lang="en-US" dirty="0" smtClean="0"/>
              <a:t>Yield economies of scale for providers</a:t>
            </a:r>
          </a:p>
          <a:p>
            <a:pPr lvl="2"/>
            <a:r>
              <a:rPr lang="en-US" dirty="0" smtClean="0"/>
              <a:t>Offer free/low-cost space for training, child care</a:t>
            </a:r>
          </a:p>
          <a:p>
            <a:pPr lvl="3"/>
            <a:r>
              <a:rPr lang="en-US" dirty="0" smtClean="0"/>
              <a:t>Evidence of higher participation in on-site services</a:t>
            </a:r>
          </a:p>
          <a:p>
            <a:pPr lvl="2"/>
            <a:r>
              <a:rPr lang="en-US" dirty="0" smtClean="0"/>
              <a:t>Encourage work through “saturation” model (Jobs-Plus)</a:t>
            </a:r>
          </a:p>
          <a:p>
            <a:pPr marL="914400" lvl="2" indent="0">
              <a:buNone/>
            </a:pPr>
            <a:endParaRPr lang="en-US" dirty="0"/>
          </a:p>
        </p:txBody>
      </p:sp>
      <p:sp>
        <p:nvSpPr>
          <p:cNvPr id="4" name="Footer Placeholder 3"/>
          <p:cNvSpPr>
            <a:spLocks noGrp="1"/>
          </p:cNvSpPr>
          <p:nvPr>
            <p:ph type="ftr" sz="quarter" idx="11"/>
          </p:nvPr>
        </p:nvSpPr>
        <p:spPr/>
        <p:txBody>
          <a:bodyPr/>
          <a:lstStyle/>
          <a:p>
            <a:pPr>
              <a:defRPr/>
            </a:pPr>
            <a:r>
              <a:rPr lang="en-US" smtClean="0"/>
              <a:t>cbpp.org</a:t>
            </a:r>
            <a:endParaRPr lang="en-US"/>
          </a:p>
        </p:txBody>
      </p:sp>
      <p:sp>
        <p:nvSpPr>
          <p:cNvPr id="5" name="Slide Number Placeholder 4"/>
          <p:cNvSpPr>
            <a:spLocks noGrp="1"/>
          </p:cNvSpPr>
          <p:nvPr>
            <p:ph type="sldNum" sz="quarter" idx="12"/>
          </p:nvPr>
        </p:nvSpPr>
        <p:spPr/>
        <p:txBody>
          <a:bodyPr/>
          <a:lstStyle/>
          <a:p>
            <a:fld id="{F8296727-BE47-4DDB-B3B7-C71239036FAB}" type="slidenum">
              <a:rPr lang="en-US" smtClean="0"/>
              <a:pPr/>
              <a:t>20</a:t>
            </a:fld>
            <a:endParaRPr lang="en-US"/>
          </a:p>
        </p:txBody>
      </p:sp>
    </p:spTree>
    <p:extLst>
      <p:ext uri="{BB962C8B-B14F-4D97-AF65-F5344CB8AC3E}">
        <p14:creationId xmlns:p14="http://schemas.microsoft.com/office/powerpoint/2010/main" val="10837869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z="3600" dirty="0"/>
              <a:t>Why Partner with Housing Agencies </a:t>
            </a:r>
            <a:r>
              <a:rPr lang="en-US" sz="3600" dirty="0" smtClean="0"/>
              <a:t>- 2</a:t>
            </a:r>
            <a:endParaRPr lang="en-US" sz="3600" dirty="0"/>
          </a:p>
        </p:txBody>
      </p:sp>
      <p:sp>
        <p:nvSpPr>
          <p:cNvPr id="3" name="Content Placeholder 2"/>
          <p:cNvSpPr>
            <a:spLocks noGrp="1"/>
          </p:cNvSpPr>
          <p:nvPr>
            <p:ph idx="1"/>
          </p:nvPr>
        </p:nvSpPr>
        <p:spPr/>
        <p:txBody>
          <a:bodyPr/>
          <a:lstStyle/>
          <a:p>
            <a:r>
              <a:rPr lang="en-US" dirty="0" smtClean="0"/>
              <a:t>Reach families not receiving TANF</a:t>
            </a:r>
          </a:p>
          <a:p>
            <a:pPr lvl="1"/>
            <a:r>
              <a:rPr lang="en-US" dirty="0" smtClean="0"/>
              <a:t>Time-limited or otherwise not able to participate, with little or no income</a:t>
            </a:r>
          </a:p>
          <a:p>
            <a:pPr lvl="1"/>
            <a:r>
              <a:rPr lang="en-US" dirty="0" smtClean="0"/>
              <a:t>Still poor, but incomes above TANF level</a:t>
            </a:r>
          </a:p>
          <a:p>
            <a:pPr lvl="2"/>
            <a:r>
              <a:rPr lang="en-US" dirty="0" smtClean="0"/>
              <a:t>Housing providers interested in work-related programs likely to aim to increase incomes enough to afford unassisted housing</a:t>
            </a:r>
          </a:p>
          <a:p>
            <a:pPr marL="1371600" lvl="3" indent="0">
              <a:buNone/>
            </a:pPr>
            <a:endParaRPr lang="en-US" dirty="0"/>
          </a:p>
        </p:txBody>
      </p:sp>
      <p:sp>
        <p:nvSpPr>
          <p:cNvPr id="4" name="Footer Placeholder 3"/>
          <p:cNvSpPr>
            <a:spLocks noGrp="1"/>
          </p:cNvSpPr>
          <p:nvPr>
            <p:ph type="ftr" sz="quarter" idx="11"/>
          </p:nvPr>
        </p:nvSpPr>
        <p:spPr/>
        <p:txBody>
          <a:bodyPr/>
          <a:lstStyle/>
          <a:p>
            <a:pPr>
              <a:defRPr/>
            </a:pPr>
            <a:r>
              <a:rPr lang="en-US" smtClean="0"/>
              <a:t>cbpp.org</a:t>
            </a:r>
            <a:endParaRPr lang="en-US"/>
          </a:p>
        </p:txBody>
      </p:sp>
      <p:sp>
        <p:nvSpPr>
          <p:cNvPr id="5" name="Slide Number Placeholder 4"/>
          <p:cNvSpPr>
            <a:spLocks noGrp="1"/>
          </p:cNvSpPr>
          <p:nvPr>
            <p:ph type="sldNum" sz="quarter" idx="12"/>
          </p:nvPr>
        </p:nvSpPr>
        <p:spPr/>
        <p:txBody>
          <a:bodyPr/>
          <a:lstStyle/>
          <a:p>
            <a:fld id="{F8296727-BE47-4DDB-B3B7-C71239036FAB}" type="slidenum">
              <a:rPr lang="en-US" smtClean="0"/>
              <a:pPr/>
              <a:t>21</a:t>
            </a:fld>
            <a:endParaRPr lang="en-US"/>
          </a:p>
        </p:txBody>
      </p:sp>
    </p:spTree>
    <p:extLst>
      <p:ext uri="{BB962C8B-B14F-4D97-AF65-F5344CB8AC3E}">
        <p14:creationId xmlns:p14="http://schemas.microsoft.com/office/powerpoint/2010/main" val="4835580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MTW Agencies</a:t>
            </a:r>
            <a:endParaRPr lang="en-US" dirty="0"/>
          </a:p>
        </p:txBody>
      </p:sp>
      <p:sp>
        <p:nvSpPr>
          <p:cNvPr id="7" name="Content Placeholder 6"/>
          <p:cNvSpPr>
            <a:spLocks noGrp="1"/>
          </p:cNvSpPr>
          <p:nvPr>
            <p:ph sz="half" idx="1"/>
          </p:nvPr>
        </p:nvSpPr>
        <p:spPr/>
        <p:txBody>
          <a:bodyPr/>
          <a:lstStyle/>
          <a:p>
            <a:r>
              <a:rPr lang="en-US" sz="1600" dirty="0"/>
              <a:t>Alaska Housing Finance Corporation</a:t>
            </a:r>
          </a:p>
          <a:p>
            <a:r>
              <a:rPr lang="en-US" sz="1600" dirty="0"/>
              <a:t>Atlanta Housing Authority</a:t>
            </a:r>
          </a:p>
          <a:p>
            <a:r>
              <a:rPr lang="en-US" sz="1600" dirty="0"/>
              <a:t>Baltimore City Housing Authority </a:t>
            </a:r>
          </a:p>
          <a:p>
            <a:r>
              <a:rPr lang="en-US" sz="1600" dirty="0"/>
              <a:t>Boulder Housing Partners</a:t>
            </a:r>
          </a:p>
          <a:p>
            <a:r>
              <a:rPr lang="en-US" sz="1600" dirty="0"/>
              <a:t>Cambridge Housing Authority</a:t>
            </a:r>
          </a:p>
          <a:p>
            <a:r>
              <a:rPr lang="en-US" sz="1600" dirty="0"/>
              <a:t>Champaign County Housing Authority </a:t>
            </a:r>
          </a:p>
          <a:p>
            <a:r>
              <a:rPr lang="en-US" sz="1600" dirty="0"/>
              <a:t>Charlotte Housing Authority</a:t>
            </a:r>
          </a:p>
          <a:p>
            <a:r>
              <a:rPr lang="en-US" sz="1600" dirty="0"/>
              <a:t>Chicago Housing Authority</a:t>
            </a:r>
          </a:p>
          <a:p>
            <a:r>
              <a:rPr lang="en-US" sz="1600" dirty="0"/>
              <a:t>Columbus, Georgia Housing Authority</a:t>
            </a:r>
          </a:p>
          <a:p>
            <a:r>
              <a:rPr lang="en-US" sz="1600" dirty="0"/>
              <a:t>Delaware State Housing Authority</a:t>
            </a:r>
          </a:p>
          <a:p>
            <a:r>
              <a:rPr lang="en-US" sz="1600" dirty="0"/>
              <a:t>District of Columbia Housing Authority</a:t>
            </a:r>
          </a:p>
          <a:p>
            <a:r>
              <a:rPr lang="en-US" sz="1600" dirty="0"/>
              <a:t>Fairfax County Redevelopment and Housing Authority</a:t>
            </a:r>
          </a:p>
          <a:p>
            <a:r>
              <a:rPr lang="en-US" sz="1600" dirty="0"/>
              <a:t>Holyoke </a:t>
            </a:r>
            <a:r>
              <a:rPr lang="en-US" sz="1600" dirty="0" smtClean="0"/>
              <a:t>(MA) Housing </a:t>
            </a:r>
            <a:r>
              <a:rPr lang="en-US" sz="1600" dirty="0"/>
              <a:t>Authority</a:t>
            </a:r>
          </a:p>
          <a:p>
            <a:r>
              <a:rPr lang="en-US" sz="1600" dirty="0"/>
              <a:t>Keene </a:t>
            </a:r>
            <a:r>
              <a:rPr lang="en-US" sz="1600" dirty="0" smtClean="0"/>
              <a:t>(NH) Housing </a:t>
            </a:r>
            <a:r>
              <a:rPr lang="en-US" sz="1600" dirty="0"/>
              <a:t>Authority</a:t>
            </a:r>
          </a:p>
          <a:p>
            <a:endParaRPr lang="en-US" sz="1600" dirty="0"/>
          </a:p>
        </p:txBody>
      </p:sp>
      <p:sp>
        <p:nvSpPr>
          <p:cNvPr id="8" name="Content Placeholder 7"/>
          <p:cNvSpPr>
            <a:spLocks noGrp="1"/>
          </p:cNvSpPr>
          <p:nvPr>
            <p:ph sz="half" idx="2"/>
          </p:nvPr>
        </p:nvSpPr>
        <p:spPr/>
        <p:txBody>
          <a:bodyPr/>
          <a:lstStyle/>
          <a:p>
            <a:r>
              <a:rPr lang="en-US" sz="1600" dirty="0"/>
              <a:t>King County Housing Authority</a:t>
            </a:r>
          </a:p>
          <a:p>
            <a:r>
              <a:rPr lang="en-US" sz="1600" dirty="0"/>
              <a:t>Lawrence-Douglas </a:t>
            </a:r>
            <a:r>
              <a:rPr lang="en-US" sz="1600" dirty="0" smtClean="0"/>
              <a:t>County </a:t>
            </a:r>
            <a:r>
              <a:rPr lang="en-US" sz="1600" dirty="0"/>
              <a:t>Housing </a:t>
            </a:r>
            <a:r>
              <a:rPr lang="en-US" sz="1600" dirty="0"/>
              <a:t>Authority (KS) </a:t>
            </a:r>
            <a:endParaRPr lang="en-US" sz="1600" dirty="0"/>
          </a:p>
          <a:p>
            <a:r>
              <a:rPr lang="en-US" sz="1600" dirty="0"/>
              <a:t>Lexington-Fayette Urban County Housing </a:t>
            </a:r>
            <a:r>
              <a:rPr lang="en-US" sz="1600" dirty="0" smtClean="0"/>
              <a:t>Authority (KY)</a:t>
            </a:r>
          </a:p>
          <a:p>
            <a:r>
              <a:rPr lang="en-US" sz="1600" dirty="0" smtClean="0"/>
              <a:t>Lincoln </a:t>
            </a:r>
            <a:r>
              <a:rPr lang="en-US" sz="1600" dirty="0"/>
              <a:t>Housing </a:t>
            </a:r>
            <a:r>
              <a:rPr lang="en-US" sz="1600" dirty="0"/>
              <a:t>Authority (NE</a:t>
            </a:r>
            <a:r>
              <a:rPr lang="en-US" sz="1600" dirty="0" smtClean="0"/>
              <a:t>)</a:t>
            </a:r>
            <a:endParaRPr lang="en-US" sz="1600" dirty="0"/>
          </a:p>
          <a:p>
            <a:r>
              <a:rPr lang="en-US" sz="1600" dirty="0"/>
              <a:t>Louisville Metropolitan Housing Authority</a:t>
            </a:r>
          </a:p>
          <a:p>
            <a:r>
              <a:rPr lang="en-US" sz="1600" dirty="0"/>
              <a:t>Massachusetts Dept. of Housing and Community Development</a:t>
            </a:r>
          </a:p>
          <a:p>
            <a:r>
              <a:rPr lang="en-US" sz="1600" dirty="0"/>
              <a:t>Minneapolis Public Housing Authority </a:t>
            </a:r>
          </a:p>
          <a:p>
            <a:r>
              <a:rPr lang="en-US" sz="1600" dirty="0"/>
              <a:t>New Haven City Housing Authority </a:t>
            </a:r>
          </a:p>
          <a:p>
            <a:r>
              <a:rPr lang="en-US" sz="1600" dirty="0"/>
              <a:t>Oakland Housing Authority</a:t>
            </a:r>
          </a:p>
          <a:p>
            <a:r>
              <a:rPr lang="en-US" sz="1600" dirty="0"/>
              <a:t>Orlando Housing Authority</a:t>
            </a:r>
          </a:p>
          <a:p>
            <a:r>
              <a:rPr lang="en-US" sz="1600" dirty="0"/>
              <a:t>Philadelphia Housing Authority</a:t>
            </a:r>
          </a:p>
          <a:p>
            <a:r>
              <a:rPr lang="en-US" sz="1600" dirty="0"/>
              <a:t>Pittsburgh Housing Authority </a:t>
            </a:r>
          </a:p>
          <a:p>
            <a:pPr marL="0" indent="0">
              <a:buNone/>
            </a:pPr>
            <a:endParaRPr lang="en-US" sz="1600" dirty="0"/>
          </a:p>
          <a:p>
            <a:pPr marL="0" indent="0">
              <a:buNone/>
            </a:pPr>
            <a:endParaRPr lang="en-US" sz="1600"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F8296727-BE47-4DDB-B3B7-C71239036FAB}" type="slidenum">
              <a:rPr lang="en-US" smtClean="0"/>
              <a:pPr/>
              <a:t>22</a:t>
            </a:fld>
            <a:endParaRPr lang="en-US"/>
          </a:p>
        </p:txBody>
      </p:sp>
    </p:spTree>
    <p:extLst>
      <p:ext uri="{BB962C8B-B14F-4D97-AF65-F5344CB8AC3E}">
        <p14:creationId xmlns:p14="http://schemas.microsoft.com/office/powerpoint/2010/main" val="18982260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MTW Agencies - 2</a:t>
            </a:r>
            <a:endParaRPr lang="en-US" dirty="0"/>
          </a:p>
        </p:txBody>
      </p:sp>
      <p:sp>
        <p:nvSpPr>
          <p:cNvPr id="3" name="Content Placeholder 2"/>
          <p:cNvSpPr>
            <a:spLocks noGrp="1"/>
          </p:cNvSpPr>
          <p:nvPr>
            <p:ph sz="half" idx="1"/>
          </p:nvPr>
        </p:nvSpPr>
        <p:spPr>
          <a:xfrm>
            <a:off x="457200" y="1600200"/>
            <a:ext cx="4495800" cy="4525963"/>
          </a:xfrm>
        </p:spPr>
        <p:txBody>
          <a:bodyPr/>
          <a:lstStyle/>
          <a:p>
            <a:r>
              <a:rPr lang="en-US" sz="1600" dirty="0"/>
              <a:t>Portage Metropolitan Housing </a:t>
            </a:r>
            <a:r>
              <a:rPr lang="en-US" sz="1600" dirty="0" smtClean="0"/>
              <a:t>Authority (OH)</a:t>
            </a:r>
            <a:endParaRPr lang="en-US" sz="1600" dirty="0" smtClean="0"/>
          </a:p>
          <a:p>
            <a:r>
              <a:rPr lang="en-US" sz="1600" dirty="0" smtClean="0"/>
              <a:t>Portland </a:t>
            </a:r>
            <a:r>
              <a:rPr lang="en-US" sz="1600" dirty="0"/>
              <a:t>Housing </a:t>
            </a:r>
            <a:r>
              <a:rPr lang="en-US" sz="1600" dirty="0" smtClean="0"/>
              <a:t>Authority (OR)</a:t>
            </a:r>
            <a:endParaRPr lang="en-US" sz="1600" dirty="0"/>
          </a:p>
          <a:p>
            <a:r>
              <a:rPr lang="en-US" sz="1600" dirty="0"/>
              <a:t>Reno Housing Authority</a:t>
            </a:r>
          </a:p>
          <a:p>
            <a:r>
              <a:rPr lang="en-US" sz="1600" dirty="0"/>
              <a:t>San Antonio Housing Authority </a:t>
            </a:r>
          </a:p>
          <a:p>
            <a:r>
              <a:rPr lang="en-US" sz="1600" dirty="0"/>
              <a:t>San Bernardino County Housing Authority</a:t>
            </a:r>
          </a:p>
          <a:p>
            <a:r>
              <a:rPr lang="en-US" sz="1600" dirty="0"/>
              <a:t>San Diego Housing Authority</a:t>
            </a:r>
          </a:p>
          <a:p>
            <a:r>
              <a:rPr lang="en-US" sz="1600" dirty="0"/>
              <a:t>San Mateo County Housing Authority</a:t>
            </a:r>
          </a:p>
          <a:p>
            <a:r>
              <a:rPr lang="en-US" sz="1600" dirty="0"/>
              <a:t>Santa Clara County Housing Authority/San Jose City Housing Authority </a:t>
            </a:r>
          </a:p>
          <a:p>
            <a:r>
              <a:rPr lang="en-US" sz="1600" dirty="0"/>
              <a:t>Seattle Housing Authority</a:t>
            </a:r>
          </a:p>
          <a:p>
            <a:r>
              <a:rPr lang="en-US" sz="1600" dirty="0"/>
              <a:t>Tacoma Housing Authority</a:t>
            </a:r>
          </a:p>
          <a:p>
            <a:r>
              <a:rPr lang="en-US" sz="1600" dirty="0"/>
              <a:t>Tulare County Housing Authority</a:t>
            </a:r>
          </a:p>
          <a:p>
            <a:r>
              <a:rPr lang="en-US" sz="1600" dirty="0"/>
              <a:t>Vancouver Housing Authority </a:t>
            </a:r>
          </a:p>
          <a:p>
            <a:endParaRPr lang="en-US" sz="1600" dirty="0"/>
          </a:p>
          <a:p>
            <a:endParaRPr lang="en-US" sz="1600" dirty="0"/>
          </a:p>
        </p:txBody>
      </p:sp>
      <p:sp>
        <p:nvSpPr>
          <p:cNvPr id="4" name="Content Placeholder 3"/>
          <p:cNvSpPr>
            <a:spLocks noGrp="1"/>
          </p:cNvSpPr>
          <p:nvPr>
            <p:ph sz="half" idx="2"/>
          </p:nvPr>
        </p:nvSpPr>
        <p:spPr/>
        <p:txBody>
          <a:bodyPr/>
          <a:lstStyle/>
          <a:p>
            <a:pPr marL="0" indent="0">
              <a:buNone/>
            </a:pPr>
            <a:endParaRPr lang="en-US" sz="1600" dirty="0"/>
          </a:p>
          <a:p>
            <a:endParaRPr lang="en-US" sz="1600" dirty="0"/>
          </a:p>
          <a:p>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501E5826-D010-4E9F-AB0B-BCD67680CB3C}" type="slidenum">
              <a:rPr lang="en-US" smtClean="0"/>
              <a:pPr/>
              <a:t>23</a:t>
            </a:fld>
            <a:endParaRPr lang="en-US"/>
          </a:p>
        </p:txBody>
      </p:sp>
    </p:spTree>
    <p:extLst>
      <p:ext uri="{BB962C8B-B14F-4D97-AF65-F5344CB8AC3E}">
        <p14:creationId xmlns:p14="http://schemas.microsoft.com/office/powerpoint/2010/main" val="14103095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chor="ctr"/>
          <a:lstStyle/>
          <a:p>
            <a:r>
              <a:rPr lang="en-US" dirty="0" smtClean="0"/>
              <a:t>Additional Resources</a:t>
            </a:r>
            <a:endParaRPr lang="en-US" dirty="0"/>
          </a:p>
        </p:txBody>
      </p:sp>
      <p:sp>
        <p:nvSpPr>
          <p:cNvPr id="8" name="Content Placeholder 7"/>
          <p:cNvSpPr>
            <a:spLocks noGrp="1"/>
          </p:cNvSpPr>
          <p:nvPr>
            <p:ph idx="1"/>
          </p:nvPr>
        </p:nvSpPr>
        <p:spPr/>
        <p:txBody>
          <a:bodyPr/>
          <a:lstStyle/>
          <a:p>
            <a:r>
              <a:rPr lang="en-US" sz="1600" dirty="0" smtClean="0"/>
              <a:t>CBPP Policy Basics on Federal </a:t>
            </a:r>
            <a:r>
              <a:rPr lang="en-US" sz="1600" dirty="0"/>
              <a:t>Rental Assistance: </a:t>
            </a:r>
            <a:r>
              <a:rPr lang="en-US" sz="1600" dirty="0">
                <a:hlinkClick r:id="rId2"/>
              </a:rPr>
              <a:t>http://</a:t>
            </a:r>
            <a:r>
              <a:rPr lang="en-US" sz="1600" dirty="0" smtClean="0">
                <a:hlinkClick r:id="rId2"/>
              </a:rPr>
              <a:t>www.cbpp.org/files/PolicyBasics-housing-1-25-13RA.pdf</a:t>
            </a:r>
            <a:r>
              <a:rPr lang="en-US" sz="1600" dirty="0" smtClean="0"/>
              <a:t> </a:t>
            </a:r>
          </a:p>
          <a:p>
            <a:r>
              <a:rPr lang="en-US" sz="1600" dirty="0" smtClean="0"/>
              <a:t>Barbara Sard, “Most Rental Assistance Recipients Work, Are Elderly, or </a:t>
            </a:r>
            <a:r>
              <a:rPr lang="en-US" sz="1600" dirty="0"/>
              <a:t>Have Disabilities,” July 2013, </a:t>
            </a:r>
            <a:r>
              <a:rPr lang="en-US" sz="1600" dirty="0">
                <a:hlinkClick r:id="rId3"/>
              </a:rPr>
              <a:t>http://www.cbpp.org/cms/?</a:t>
            </a:r>
            <a:r>
              <a:rPr lang="en-US" sz="1600" dirty="0" smtClean="0">
                <a:hlinkClick r:id="rId3"/>
              </a:rPr>
              <a:t>fa=view&amp;id=3992</a:t>
            </a:r>
            <a:r>
              <a:rPr lang="en-US" sz="1600" dirty="0" smtClean="0"/>
              <a:t> </a:t>
            </a:r>
          </a:p>
          <a:p>
            <a:r>
              <a:rPr lang="en-US" sz="1600" dirty="0" smtClean="0"/>
              <a:t>Will Fischer, “’Moving to Work’ Compromise Would Reduce Risk from Expanding Demonstration</a:t>
            </a:r>
            <a:r>
              <a:rPr lang="en-US" sz="1600" dirty="0"/>
              <a:t>,” June 2013, </a:t>
            </a:r>
            <a:r>
              <a:rPr lang="en-US" sz="1600" dirty="0">
                <a:hlinkClick r:id="rId4"/>
              </a:rPr>
              <a:t>http://www.cbpp.org/cms/?</a:t>
            </a:r>
            <a:r>
              <a:rPr lang="en-US" sz="1600" dirty="0" smtClean="0">
                <a:hlinkClick r:id="rId4"/>
              </a:rPr>
              <a:t>fa=view&amp;id=3981</a:t>
            </a:r>
            <a:r>
              <a:rPr lang="en-US" sz="1600" dirty="0" smtClean="0"/>
              <a:t> </a:t>
            </a:r>
          </a:p>
          <a:p>
            <a:r>
              <a:rPr lang="en-US" sz="1600" dirty="0"/>
              <a:t>Barbara Sard, “The Family Self-Sufficiency Program: HUD’s Best Kept Secret for Promoting Employment and </a:t>
            </a:r>
            <a:r>
              <a:rPr lang="en-US" sz="1600" dirty="0" smtClean="0"/>
              <a:t>Asset Growth</a:t>
            </a:r>
            <a:r>
              <a:rPr lang="en-US" sz="1600" dirty="0"/>
              <a:t>,” Center on Budget and Policy Priorities, April 2001, </a:t>
            </a:r>
            <a:r>
              <a:rPr lang="en-US" sz="1600" dirty="0">
                <a:hlinkClick r:id="rId5"/>
              </a:rPr>
              <a:t>http://www.cbpp.org/cms/?fa=view&amp;id=174</a:t>
            </a:r>
            <a:r>
              <a:rPr lang="en-US" sz="1600" dirty="0" smtClean="0"/>
              <a:t>.</a:t>
            </a:r>
          </a:p>
          <a:p>
            <a:r>
              <a:rPr lang="en-US" sz="1600" dirty="0" smtClean="0"/>
              <a:t>Hannah </a:t>
            </a:r>
            <a:r>
              <a:rPr lang="en-US" sz="1600" dirty="0"/>
              <a:t>E</a:t>
            </a:r>
            <a:r>
              <a:rPr lang="en-US" sz="1600" dirty="0" smtClean="0"/>
              <a:t>mple, “Asset-Oriented Rental Assistance: Next Generation Reforms for HUD’s Family Self-Sufficiency Program,” New American Foundation</a:t>
            </a:r>
            <a:r>
              <a:rPr lang="en-US" sz="1600" dirty="0"/>
              <a:t>, December 2013, </a:t>
            </a:r>
            <a:r>
              <a:rPr lang="en-US" sz="1600" dirty="0">
                <a:hlinkClick r:id="rId6"/>
              </a:rPr>
              <a:t>http://</a:t>
            </a:r>
            <a:r>
              <a:rPr lang="en-US" sz="1600" dirty="0" smtClean="0">
                <a:hlinkClick r:id="rId6"/>
              </a:rPr>
              <a:t>assets.newamerica.net/sites/newamerica.net/files/policydocs/EmpleFSS12.5.13.pdf</a:t>
            </a:r>
            <a:r>
              <a:rPr lang="en-US" sz="1600" dirty="0" smtClean="0"/>
              <a:t> </a:t>
            </a:r>
          </a:p>
          <a:p>
            <a:r>
              <a:rPr lang="en-US" sz="1600" dirty="0" smtClean="0"/>
              <a:t>Barbara Sard and Micah </a:t>
            </a:r>
            <a:r>
              <a:rPr lang="en-US" sz="1600" dirty="0" err="1" smtClean="0"/>
              <a:t>Kubic</a:t>
            </a:r>
            <a:r>
              <a:rPr lang="en-US" sz="1600" dirty="0" smtClean="0"/>
              <a:t>, “Reforming HUD’s ‘Section 3’ Requirements Can Leverage Federal Investments in Housing to Expand Economic Opportunity</a:t>
            </a:r>
            <a:r>
              <a:rPr lang="en-US" sz="1600" dirty="0"/>
              <a:t>,” June 2009, </a:t>
            </a:r>
            <a:r>
              <a:rPr lang="en-US" sz="1600" dirty="0">
                <a:hlinkClick r:id="rId7"/>
              </a:rPr>
              <a:t>http://</a:t>
            </a:r>
            <a:r>
              <a:rPr lang="en-US" sz="1600" dirty="0" smtClean="0">
                <a:hlinkClick r:id="rId7"/>
              </a:rPr>
              <a:t>www.cbpp.org/cms/index.cfm?fa=view&amp;id=2837</a:t>
            </a:r>
            <a:r>
              <a:rPr lang="en-US" sz="1600" dirty="0" smtClean="0"/>
              <a:t> </a:t>
            </a:r>
          </a:p>
          <a:p>
            <a:r>
              <a:rPr lang="en-US" sz="1600" dirty="0" smtClean="0"/>
              <a:t>Barbara Sard and Amy S. </a:t>
            </a:r>
            <a:r>
              <a:rPr lang="en-US" sz="1600" dirty="0" err="1" smtClean="0"/>
              <a:t>Bogdon</a:t>
            </a:r>
            <a:r>
              <a:rPr lang="en-US" sz="1600" dirty="0" smtClean="0"/>
              <a:t>, eds. </a:t>
            </a:r>
            <a:r>
              <a:rPr lang="en-US" sz="1600" i="1" dirty="0" smtClean="0"/>
              <a:t>A Place to Live, a Means to Work: How Housing Assistance Can Strengthen Welfare Policy,</a:t>
            </a:r>
            <a:r>
              <a:rPr lang="en-US" sz="1600" dirty="0" smtClean="0"/>
              <a:t> Fannie Mae Foundation 2003 (available on request from Barbara Sard) </a:t>
            </a:r>
          </a:p>
          <a:p>
            <a:endParaRPr lang="en-US" sz="1600" dirty="0" smtClean="0"/>
          </a:p>
          <a:p>
            <a:endParaRPr lang="en-US" sz="1600"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fld id="{501E5826-D010-4E9F-AB0B-BCD67680CB3C}" type="slidenum">
              <a:rPr lang="en-US" smtClean="0"/>
              <a:pPr/>
              <a:t>24</a:t>
            </a:fld>
            <a:endParaRPr lang="en-US"/>
          </a:p>
        </p:txBody>
      </p:sp>
      <p:sp>
        <p:nvSpPr>
          <p:cNvPr id="9" name="Rectangle 1"/>
          <p:cNvSpPr>
            <a:spLocks noChangeArrowheads="1"/>
          </p:cNvSpPr>
          <p:nvPr/>
        </p:nvSpPr>
        <p:spPr bwMode="auto">
          <a:xfrm>
            <a:off x="0" y="-771383"/>
            <a:ext cx="1940655" cy="1999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112" tIns="914112" rIns="914112" bIns="91411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Segoe UI" panose="020B0502040204020203" pitchFamily="34" charset="0"/>
                <a:cs typeface="Segoe UI" panose="020B0502040204020203" pitchFamily="34" charset="0"/>
              </a:rPr>
              <a:t>: </a:t>
            </a:r>
            <a:r>
              <a:rPr kumimoji="0" lang="en-US" altLang="en-US" sz="900" b="0" i="0" u="none" strike="noStrike" cap="none" normalizeH="0" baseline="0" dirty="0" smtClean="0">
                <a:ln>
                  <a:noFill/>
                </a:ln>
                <a:solidFill>
                  <a:schemeClr val="tx1"/>
                </a:solidFill>
                <a:effectLst/>
                <a:latin typeface="Segoe UI" panose="020B0502040204020203" pitchFamily="34" charset="0"/>
                <a:cs typeface="Segoe UI" panose="020B0502040204020203"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676624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a:t>Additional </a:t>
            </a:r>
            <a:r>
              <a:rPr lang="en-US" dirty="0" smtClean="0"/>
              <a:t>Resources - 2</a:t>
            </a:r>
            <a:endParaRPr lang="en-US" dirty="0"/>
          </a:p>
        </p:txBody>
      </p:sp>
      <p:sp>
        <p:nvSpPr>
          <p:cNvPr id="3" name="Content Placeholder 2"/>
          <p:cNvSpPr>
            <a:spLocks noGrp="1"/>
          </p:cNvSpPr>
          <p:nvPr>
            <p:ph idx="1"/>
          </p:nvPr>
        </p:nvSpPr>
        <p:spPr/>
        <p:txBody>
          <a:bodyPr/>
          <a:lstStyle/>
          <a:p>
            <a:r>
              <a:rPr lang="en-US" sz="1600" dirty="0" smtClean="0"/>
              <a:t>Jobs </a:t>
            </a:r>
            <a:r>
              <a:rPr lang="en-US" sz="1600" dirty="0"/>
              <a:t>Plus Pilot NOFA: </a:t>
            </a:r>
            <a:r>
              <a:rPr lang="en-US" sz="1600" dirty="0">
                <a:hlinkClick r:id="rId2"/>
              </a:rPr>
              <a:t>http://</a:t>
            </a:r>
            <a:r>
              <a:rPr lang="en-US" sz="1600" dirty="0" smtClean="0">
                <a:hlinkClick r:id="rId2"/>
              </a:rPr>
              <a:t>portal.hud.gov/hudportal/documents/huddoc?id=2014jppnofa.pdf</a:t>
            </a:r>
            <a:r>
              <a:rPr lang="en-US" sz="1600" dirty="0" smtClean="0"/>
              <a:t> </a:t>
            </a:r>
          </a:p>
          <a:p>
            <a:r>
              <a:rPr lang="en-US" sz="1600" dirty="0"/>
              <a:t>James A. Riccio, “Sustained Earnings Gains for Residents in a Public Housing Jobs-Program, Seven-Year </a:t>
            </a:r>
            <a:r>
              <a:rPr lang="en-US" sz="1600" dirty="0" smtClean="0"/>
              <a:t>Findings from </a:t>
            </a:r>
            <a:r>
              <a:rPr lang="en-US" sz="1600" dirty="0"/>
              <a:t>the Jobs-Plus Demonstration</a:t>
            </a:r>
            <a:r>
              <a:rPr lang="en-US" sz="1600" dirty="0" smtClean="0"/>
              <a:t>,” MDRC, 2010, </a:t>
            </a:r>
            <a:r>
              <a:rPr lang="en-US" sz="1600" dirty="0">
                <a:hlinkClick r:id="rId3"/>
              </a:rPr>
              <a:t>http://www.mdrc.org/sites/default/files/policybrief_33.pdf</a:t>
            </a:r>
            <a:r>
              <a:rPr lang="en-US" sz="1600" dirty="0" smtClean="0"/>
              <a:t>.</a:t>
            </a:r>
          </a:p>
          <a:p>
            <a:r>
              <a:rPr lang="en-US" sz="1600" dirty="0"/>
              <a:t>James Riccio, “Subsidized Housing and Employment,” MDRC, </a:t>
            </a:r>
            <a:r>
              <a:rPr lang="en-US" sz="1600" dirty="0" smtClean="0"/>
              <a:t>2007, </a:t>
            </a:r>
            <a:r>
              <a:rPr lang="en-US" sz="1600" dirty="0" smtClean="0">
                <a:hlinkClick r:id="rId4"/>
              </a:rPr>
              <a:t>http</a:t>
            </a:r>
            <a:r>
              <a:rPr lang="en-US" sz="1600" dirty="0">
                <a:hlinkClick r:id="rId4"/>
              </a:rPr>
              <a:t>://</a:t>
            </a:r>
            <a:r>
              <a:rPr lang="en-US" sz="1600" dirty="0" smtClean="0">
                <a:hlinkClick r:id="rId4"/>
              </a:rPr>
              <a:t>www.mdrc.org/sites/default/files/full_521.pdf</a:t>
            </a:r>
            <a:r>
              <a:rPr lang="en-US" sz="1600" dirty="0" smtClean="0"/>
              <a:t> . (Table </a:t>
            </a:r>
            <a:r>
              <a:rPr lang="en-US" sz="1600" dirty="0"/>
              <a:t>1 summarizes the results of 10 different analyses, 8 </a:t>
            </a:r>
            <a:r>
              <a:rPr lang="en-US" sz="1600" dirty="0" smtClean="0"/>
              <a:t>of which </a:t>
            </a:r>
            <a:r>
              <a:rPr lang="en-US" sz="1600" dirty="0"/>
              <a:t>show larger and statistically significant earnings effects for welfare recipients who were receiving some form </a:t>
            </a:r>
            <a:r>
              <a:rPr lang="en-US" sz="1600" dirty="0" smtClean="0"/>
              <a:t>of housing </a:t>
            </a:r>
            <a:r>
              <a:rPr lang="en-US" sz="1600" dirty="0"/>
              <a:t>assistance</a:t>
            </a:r>
            <a:r>
              <a:rPr lang="en-US" sz="1600" dirty="0" smtClean="0"/>
              <a:t>.)</a:t>
            </a:r>
            <a:endParaRPr lang="en-US" sz="1600"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F8296727-BE47-4DDB-B3B7-C71239036FAB}" type="slidenum">
              <a:rPr lang="en-US" smtClean="0"/>
              <a:pPr/>
              <a:t>25</a:t>
            </a:fld>
            <a:endParaRPr lang="en-US"/>
          </a:p>
        </p:txBody>
      </p:sp>
    </p:spTree>
    <p:extLst>
      <p:ext uri="{BB962C8B-B14F-4D97-AF65-F5344CB8AC3E}">
        <p14:creationId xmlns:p14="http://schemas.microsoft.com/office/powerpoint/2010/main" val="2934781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Background on federal rental assistance</a:t>
            </a:r>
            <a:endParaRPr lang="en-US" dirty="0"/>
          </a:p>
        </p:txBody>
      </p:sp>
      <p:sp>
        <p:nvSpPr>
          <p:cNvPr id="7" name="Text Placeholder 6"/>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fld id="{F8296727-BE47-4DDB-B3B7-C71239036FAB}" type="slidenum">
              <a:rPr lang="en-US" smtClean="0"/>
              <a:pPr/>
              <a:t>2</a:t>
            </a:fld>
            <a:endParaRPr lang="en-US"/>
          </a:p>
        </p:txBody>
      </p:sp>
    </p:spTree>
    <p:extLst>
      <p:ext uri="{BB962C8B-B14F-4D97-AF65-F5344CB8AC3E}">
        <p14:creationId xmlns:p14="http://schemas.microsoft.com/office/powerpoint/2010/main" val="6133689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bwMode="auto">
          <a:xfrm>
            <a:off x="457200" y="274638"/>
            <a:ext cx="8229600" cy="2544762"/>
          </a:xfrm>
          <a:noFill/>
          <a:ln>
            <a:miter lim="800000"/>
            <a:headEnd/>
            <a:tailEnd/>
          </a:ln>
        </p:spPr>
        <p:txBody>
          <a:bodyPr vert="horz" wrap="square" lIns="91440" tIns="45720" rIns="91440" bIns="45720" numCol="1" anchor="t" anchorCtr="0" compatLnSpc="1">
            <a:prstTxWarp prst="textNoShape">
              <a:avLst/>
            </a:prstTxWarp>
          </a:bodyPr>
          <a:lstStyle/>
          <a:p>
            <a:r>
              <a:rPr lang="en-US" sz="2400" b="1" dirty="0" smtClean="0">
                <a:solidFill>
                  <a:srgbClr val="1F497D"/>
                </a:solidFill>
              </a:rPr>
              <a:t/>
            </a:r>
            <a:br>
              <a:rPr lang="en-US" sz="2400" b="1" dirty="0" smtClean="0">
                <a:solidFill>
                  <a:srgbClr val="1F497D"/>
                </a:solidFill>
              </a:rPr>
            </a:br>
            <a:r>
              <a:rPr lang="en-US" sz="3600" b="1" dirty="0" smtClean="0">
                <a:solidFill>
                  <a:srgbClr val="1F497D"/>
                </a:solidFill>
              </a:rPr>
              <a:t>5 Million Households Receive </a:t>
            </a:r>
            <a:br>
              <a:rPr lang="en-US" sz="3600" b="1" dirty="0" smtClean="0">
                <a:solidFill>
                  <a:srgbClr val="1F497D"/>
                </a:solidFill>
              </a:rPr>
            </a:br>
            <a:r>
              <a:rPr lang="en-US" sz="3600" b="1" dirty="0" smtClean="0">
                <a:solidFill>
                  <a:srgbClr val="1F497D"/>
                </a:solidFill>
              </a:rPr>
              <a:t>Federal Rental Assistance</a:t>
            </a:r>
            <a:r>
              <a:rPr lang="en-US" sz="2400" b="1" dirty="0">
                <a:solidFill>
                  <a:srgbClr val="1F497D"/>
                </a:solidFill>
              </a:rPr>
              <a:t/>
            </a:r>
            <a:br>
              <a:rPr lang="en-US" sz="2400" b="1" dirty="0">
                <a:solidFill>
                  <a:srgbClr val="1F497D"/>
                </a:solidFill>
              </a:rPr>
            </a:br>
            <a:r>
              <a:rPr lang="en-US" sz="2400" b="1" dirty="0" smtClean="0">
                <a:solidFill>
                  <a:srgbClr val="1F497D"/>
                </a:solidFill>
              </a:rPr>
              <a:t/>
            </a:r>
            <a:br>
              <a:rPr lang="en-US" sz="2400" b="1" dirty="0" smtClean="0">
                <a:solidFill>
                  <a:srgbClr val="1F497D"/>
                </a:solidFill>
              </a:rPr>
            </a:br>
            <a:r>
              <a:rPr lang="en-US" sz="2400" b="1" dirty="0" smtClean="0">
                <a:solidFill>
                  <a:srgbClr val="1F497D"/>
                </a:solidFill>
              </a:rPr>
              <a:t>Federal Rental Assistance, by Type</a:t>
            </a:r>
            <a:endParaRPr lang="en-US" sz="2400" b="1" dirty="0" smtClean="0">
              <a:solidFill>
                <a:srgbClr val="1F497D"/>
              </a:solidFill>
              <a:latin typeface="Franklin Gothic Medium" pitchFamily="34" charset="0"/>
              <a:ea typeface="ＭＳ Ｐゴシック" pitchFamily="34" charset="-128"/>
            </a:endParaRPr>
          </a:p>
        </p:txBody>
      </p:sp>
      <p:sp>
        <p:nvSpPr>
          <p:cNvPr id="53251" name="Slide Number Placeholder 3"/>
          <p:cNvSpPr>
            <a:spLocks noGrp="1"/>
          </p:cNvSpPr>
          <p:nvPr>
            <p:ph type="sldNum" sz="quarter" idx="12"/>
          </p:nvPr>
        </p:nvSpPr>
        <p:spPr bwMode="auto">
          <a:noFill/>
          <a:ln>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fld id="{D4CAC9FA-46B0-4E6B-8AAD-AD2E1DC57863}" type="slidenum">
              <a:rPr lang="en-US" smtClean="0">
                <a:solidFill>
                  <a:srgbClr val="FFFFFF"/>
                </a:solidFill>
                <a:latin typeface="Franklin Gothic Book" pitchFamily="34" charset="0"/>
                <a:ea typeface="Franklin Gothic Book" pitchFamily="34" charset="0"/>
                <a:cs typeface="Franklin Gothic Book" pitchFamily="34" charset="0"/>
              </a:rPr>
              <a:pPr fontAlgn="base">
                <a:spcBef>
                  <a:spcPct val="0"/>
                </a:spcBef>
                <a:spcAft>
                  <a:spcPct val="0"/>
                </a:spcAft>
              </a:pPr>
              <a:t>3</a:t>
            </a:fld>
            <a:endParaRPr lang="en-US" smtClean="0">
              <a:solidFill>
                <a:srgbClr val="FFFFFF"/>
              </a:solidFill>
              <a:latin typeface="Franklin Gothic Book" pitchFamily="34" charset="0"/>
              <a:ea typeface="Franklin Gothic Book" pitchFamily="34" charset="0"/>
              <a:cs typeface="Franklin Gothic Book" pitchFamily="34" charset="0"/>
            </a:endParaRPr>
          </a:p>
        </p:txBody>
      </p:sp>
      <p:graphicFrame>
        <p:nvGraphicFramePr>
          <p:cNvPr id="6" name="Chart 5"/>
          <p:cNvGraphicFramePr/>
          <p:nvPr>
            <p:extLst>
              <p:ext uri="{D42A27DB-BD31-4B8C-83A1-F6EECF244321}">
                <p14:modId xmlns:p14="http://schemas.microsoft.com/office/powerpoint/2010/main" val="1461593799"/>
              </p:ext>
            </p:extLst>
          </p:nvPr>
        </p:nvGraphicFramePr>
        <p:xfrm>
          <a:off x="685800" y="2362200"/>
          <a:ext cx="8058150" cy="4359275"/>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p:cNvSpPr/>
          <p:nvPr/>
        </p:nvSpPr>
        <p:spPr>
          <a:xfrm>
            <a:off x="8686800" y="152400"/>
            <a:ext cx="290464" cy="307777"/>
          </a:xfrm>
          <a:prstGeom prst="rect">
            <a:avLst/>
          </a:prstGeom>
        </p:spPr>
        <p:txBody>
          <a:bodyPr wrap="none">
            <a:spAutoFit/>
          </a:bodyPr>
          <a:lstStyle/>
          <a:p>
            <a:pPr algn="ctr"/>
            <a:fld id="{367E485B-0A57-46A4-979B-2971A9C2EB9D}" type="slidenum">
              <a:rPr lang="en-US" sz="1400" smtClean="0">
                <a:solidFill>
                  <a:srgbClr val="FFFFFF"/>
                </a:solidFill>
                <a:latin typeface="Franklin Gothic Book" pitchFamily="34" charset="0"/>
                <a:ea typeface="Franklin Gothic Book" pitchFamily="34" charset="0"/>
                <a:cs typeface="Franklin Gothic Book" pitchFamily="34" charset="0"/>
              </a:rPr>
              <a:pPr algn="ctr"/>
              <a:t>3</a:t>
            </a:fld>
            <a:endParaRPr lang="en-US" sz="1400" dirty="0">
              <a:solidFill>
                <a:srgbClr val="FFFFFF"/>
              </a:solidFill>
              <a:latin typeface="Franklin Gothic Book" pitchFamily="34" charset="0"/>
              <a:ea typeface="Franklin Gothic Book" pitchFamily="34" charset="0"/>
              <a:cs typeface="Franklin Gothic Book" pitchFamily="34" charset="0"/>
            </a:endParaRPr>
          </a:p>
        </p:txBody>
      </p:sp>
    </p:spTree>
    <p:extLst>
      <p:ext uri="{BB962C8B-B14F-4D97-AF65-F5344CB8AC3E}">
        <p14:creationId xmlns:p14="http://schemas.microsoft.com/office/powerpoint/2010/main" val="37411656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fld id="{4ECEBBAF-A1F5-4C63-908C-D50EB8EAF57D}" type="slidenum">
              <a:rPr lang="en-US" smtClean="0"/>
              <a:pPr/>
              <a:t>4</a:t>
            </a:fld>
            <a:endParaRPr lang="en-US"/>
          </a:p>
        </p:txBody>
      </p:sp>
      <p:pic>
        <p:nvPicPr>
          <p:cNvPr id="6" name="Content Placeholder 5"/>
          <p:cNvPicPr>
            <a:picLocks noGrp="1" noChangeAspect="1"/>
          </p:cNvPicPr>
          <p:nvPr>
            <p:ph idx="4294967295"/>
          </p:nvPr>
        </p:nvPicPr>
        <p:blipFill>
          <a:blip r:embed="rId2"/>
          <a:stretch>
            <a:fillRect/>
          </a:stretch>
        </p:blipFill>
        <p:spPr>
          <a:xfrm>
            <a:off x="1295400" y="914400"/>
            <a:ext cx="6553200" cy="5638800"/>
          </a:xfrm>
          <a:prstGeom prst="rect">
            <a:avLst/>
          </a:prstGeom>
        </p:spPr>
      </p:pic>
    </p:spTree>
    <p:extLst>
      <p:ext uri="{BB962C8B-B14F-4D97-AF65-F5344CB8AC3E}">
        <p14:creationId xmlns:p14="http://schemas.microsoft.com/office/powerpoint/2010/main" val="35141254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lstStyle/>
          <a:p>
            <a:r>
              <a:rPr lang="en-US" sz="2800" dirty="0"/>
              <a:t>Large Majority of Non-Elderly, Non-Disabled</a:t>
            </a:r>
            <a:br>
              <a:rPr lang="en-US" sz="2800" dirty="0"/>
            </a:br>
            <a:r>
              <a:rPr lang="en-US" sz="2800" dirty="0"/>
              <a:t>HUD-Assisted Households Work or Likely Subject</a:t>
            </a:r>
            <a:br>
              <a:rPr lang="en-US" sz="2800" dirty="0"/>
            </a:br>
            <a:r>
              <a:rPr lang="en-US" sz="2800" dirty="0"/>
              <a:t>To Work Requirements in 2010</a:t>
            </a:r>
          </a:p>
        </p:txBody>
      </p:sp>
      <p:pic>
        <p:nvPicPr>
          <p:cNvPr id="6" name="Content Placeholder 5"/>
          <p:cNvPicPr>
            <a:picLocks noGrp="1" noChangeAspect="1"/>
          </p:cNvPicPr>
          <p:nvPr>
            <p:ph idx="1"/>
          </p:nvPr>
        </p:nvPicPr>
        <p:blipFill>
          <a:blip r:embed="rId2"/>
          <a:stretch>
            <a:fillRect/>
          </a:stretch>
        </p:blipFill>
        <p:spPr>
          <a:xfrm>
            <a:off x="1071160" y="1828800"/>
            <a:ext cx="7001680" cy="4297363"/>
          </a:xfrm>
          <a:prstGeom prst="rect">
            <a:avLst/>
          </a:prstGeom>
        </p:spPr>
      </p:pic>
      <p:sp>
        <p:nvSpPr>
          <p:cNvPr id="4" name="Footer Placeholder 3"/>
          <p:cNvSpPr>
            <a:spLocks noGrp="1"/>
          </p:cNvSpPr>
          <p:nvPr>
            <p:ph type="ftr" sz="quarter" idx="11"/>
          </p:nvPr>
        </p:nvSpPr>
        <p:spPr>
          <a:xfrm>
            <a:off x="1447800" y="5791200"/>
            <a:ext cx="6400800" cy="930275"/>
          </a:xfrm>
        </p:spPr>
        <p:txBody>
          <a:bodyPr/>
          <a:lstStyle/>
          <a:p>
            <a:r>
              <a:rPr lang="en-US" sz="1400" dirty="0"/>
              <a:t>*Most adult TANF recipients are subject to work requirements</a:t>
            </a:r>
          </a:p>
          <a:p>
            <a:r>
              <a:rPr lang="en-US" sz="1400" dirty="0"/>
              <a:t>Source: CBPP analysis of HUD administrative data.</a:t>
            </a:r>
          </a:p>
        </p:txBody>
      </p:sp>
      <p:sp>
        <p:nvSpPr>
          <p:cNvPr id="5" name="Slide Number Placeholder 4"/>
          <p:cNvSpPr>
            <a:spLocks noGrp="1"/>
          </p:cNvSpPr>
          <p:nvPr>
            <p:ph type="sldNum" sz="quarter" idx="12"/>
          </p:nvPr>
        </p:nvSpPr>
        <p:spPr/>
        <p:txBody>
          <a:bodyPr/>
          <a:lstStyle/>
          <a:p>
            <a:fld id="{F8296727-BE47-4DDB-B3B7-C71239036FAB}" type="slidenum">
              <a:rPr lang="en-US" smtClean="0"/>
              <a:pPr/>
              <a:t>5</a:t>
            </a:fld>
            <a:endParaRPr lang="en-US"/>
          </a:p>
        </p:txBody>
      </p:sp>
    </p:spTree>
    <p:extLst>
      <p:ext uri="{BB962C8B-B14F-4D97-AF65-F5344CB8AC3E}">
        <p14:creationId xmlns:p14="http://schemas.microsoft.com/office/powerpoint/2010/main" val="712741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raphics-PPTs_Figure-XX copy 5.jpg"/>
          <p:cNvPicPr>
            <a:picLocks noChangeAspect="1"/>
          </p:cNvPicPr>
          <p:nvPr/>
        </p:nvPicPr>
        <p:blipFill rotWithShape="1">
          <a:blip r:embed="rId2">
            <a:extLst>
              <a:ext uri="{28A0092B-C50C-407E-A947-70E740481C1C}">
                <a14:useLocalDpi xmlns:a14="http://schemas.microsoft.com/office/drawing/2010/main" val="0"/>
              </a:ext>
            </a:extLst>
          </a:blip>
          <a:srcRect l="27199" t="30589" r="29861" b="17493"/>
          <a:stretch/>
        </p:blipFill>
        <p:spPr>
          <a:xfrm>
            <a:off x="2133600" y="2057400"/>
            <a:ext cx="5029200" cy="3886200"/>
          </a:xfrm>
          <a:prstGeom prst="rect">
            <a:avLst/>
          </a:prstGeom>
        </p:spPr>
      </p:pic>
      <p:sp>
        <p:nvSpPr>
          <p:cNvPr id="3" name="TextBox 2"/>
          <p:cNvSpPr txBox="1"/>
          <p:nvPr/>
        </p:nvSpPr>
        <p:spPr>
          <a:xfrm>
            <a:off x="1447800" y="762000"/>
            <a:ext cx="6553200" cy="954107"/>
          </a:xfrm>
          <a:prstGeom prst="rect">
            <a:avLst/>
          </a:prstGeom>
          <a:noFill/>
        </p:spPr>
        <p:txBody>
          <a:bodyPr wrap="square" lIns="0" rIns="0" rtlCol="0">
            <a:spAutoFit/>
          </a:bodyPr>
          <a:lstStyle/>
          <a:p>
            <a:pPr algn="ctr"/>
            <a:r>
              <a:rPr lang="en-US" sz="2800" b="1" dirty="0">
                <a:latin typeface="Arial Narrow"/>
                <a:cs typeface="Arial Narrow"/>
              </a:rPr>
              <a:t>More Families Receive Housing Choice Vouchers Than Other Rental Assistance</a:t>
            </a:r>
          </a:p>
        </p:txBody>
      </p:sp>
    </p:spTree>
    <p:extLst>
      <p:ext uri="{BB962C8B-B14F-4D97-AF65-F5344CB8AC3E}">
        <p14:creationId xmlns:p14="http://schemas.microsoft.com/office/powerpoint/2010/main" val="3028990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8296727-BE47-4DDB-B3B7-C71239036FAB}" type="slidenum">
              <a:rPr lang="en-US" smtClean="0"/>
              <a:pPr/>
              <a:t>7</a:t>
            </a:fld>
            <a:endParaRPr lang="en-US"/>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1295400" y="533400"/>
            <a:ext cx="6705600" cy="5822950"/>
          </a:xfrm>
          <a:prstGeom prst="rect">
            <a:avLst/>
          </a:prstGeom>
        </p:spPr>
      </p:pic>
    </p:spTree>
    <p:extLst>
      <p:ext uri="{BB962C8B-B14F-4D97-AF65-F5344CB8AC3E}">
        <p14:creationId xmlns:p14="http://schemas.microsoft.com/office/powerpoint/2010/main" val="15348893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Work-related policies</a:t>
            </a:r>
            <a:endParaRPr lang="en-US" dirty="0"/>
          </a:p>
        </p:txBody>
      </p:sp>
      <p:sp>
        <p:nvSpPr>
          <p:cNvPr id="7" name="Text Placeholder 6"/>
          <p:cNvSpPr>
            <a:spLocks noGrp="1"/>
          </p:cNvSpPr>
          <p:nvPr>
            <p:ph type="body" idx="1"/>
          </p:nvPr>
        </p:nvSpPr>
        <p:spPr/>
        <p:txBody>
          <a:bodyPr/>
          <a:lstStyle/>
          <a:p>
            <a:endParaRPr lang="en-US"/>
          </a:p>
        </p:txBody>
      </p:sp>
      <p:sp>
        <p:nvSpPr>
          <p:cNvPr id="5" name="Slide Number Placeholder 4"/>
          <p:cNvSpPr>
            <a:spLocks noGrp="1"/>
          </p:cNvSpPr>
          <p:nvPr>
            <p:ph type="sldNum" sz="quarter" idx="12"/>
          </p:nvPr>
        </p:nvSpPr>
        <p:spPr/>
        <p:txBody>
          <a:bodyPr/>
          <a:lstStyle/>
          <a:p>
            <a:fld id="{F8296727-BE47-4DDB-B3B7-C71239036FAB}" type="slidenum">
              <a:rPr lang="en-US" smtClean="0"/>
              <a:pPr/>
              <a:t>8</a:t>
            </a:fld>
            <a:endParaRPr lang="en-US"/>
          </a:p>
        </p:txBody>
      </p:sp>
    </p:spTree>
    <p:extLst>
      <p:ext uri="{BB962C8B-B14F-4D97-AF65-F5344CB8AC3E}">
        <p14:creationId xmlns:p14="http://schemas.microsoft.com/office/powerpoint/2010/main" val="3188477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1956</TotalTime>
  <Words>1514</Words>
  <Application>Microsoft Office PowerPoint</Application>
  <PresentationFormat>On-screen Show (4:3)</PresentationFormat>
  <Paragraphs>192</Paragraphs>
  <Slides>26</Slides>
  <Notes>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26</vt:i4>
      </vt:variant>
    </vt:vector>
  </HeadingPairs>
  <TitlesOfParts>
    <vt:vector size="38" baseType="lpstr">
      <vt:lpstr>MS PGothic</vt:lpstr>
      <vt:lpstr>Arial</vt:lpstr>
      <vt:lpstr>Arial Narrow</vt:lpstr>
      <vt:lpstr>Baskerville Old Face</vt:lpstr>
      <vt:lpstr>Calibri</vt:lpstr>
      <vt:lpstr>Franklin Gothic Book</vt:lpstr>
      <vt:lpstr>Franklin Gothic Medium</vt:lpstr>
      <vt:lpstr>Garamond</vt:lpstr>
      <vt:lpstr>Myriad Pro</vt:lpstr>
      <vt:lpstr>Myriad Pro Semibold</vt:lpstr>
      <vt:lpstr>Segoe UI</vt:lpstr>
      <vt:lpstr>Office Theme</vt:lpstr>
      <vt:lpstr>PowerPoint Presentation</vt:lpstr>
      <vt:lpstr>Agenda</vt:lpstr>
      <vt:lpstr>Background on federal rental assistance</vt:lpstr>
      <vt:lpstr> 5 Million Households Receive  Federal Rental Assistance  Federal Rental Assistance, by Type</vt:lpstr>
      <vt:lpstr>PowerPoint Presentation</vt:lpstr>
      <vt:lpstr>Large Majority of Non-Elderly, Non-Disabled HUD-Assisted Households Work or Likely Subject To Work Requirements in 2010</vt:lpstr>
      <vt:lpstr>PowerPoint Presentation</vt:lpstr>
      <vt:lpstr>PowerPoint Presentation</vt:lpstr>
      <vt:lpstr>Work-related policies</vt:lpstr>
      <vt:lpstr>Overview of Work Policies </vt:lpstr>
      <vt:lpstr>Overview of Work Policies - 2</vt:lpstr>
      <vt:lpstr>Moving to Work Demonstration</vt:lpstr>
      <vt:lpstr>Work-Related Rent Policies</vt:lpstr>
      <vt:lpstr>“Section 3” Hiring and Training Requirements</vt:lpstr>
      <vt:lpstr>HUD Work-related programs and grants</vt:lpstr>
      <vt:lpstr>Family Self-Sufficiency Program</vt:lpstr>
      <vt:lpstr>FSS - 2</vt:lpstr>
      <vt:lpstr>FSS - 3</vt:lpstr>
      <vt:lpstr>HUD Grant Programs - Jobs-Plus</vt:lpstr>
      <vt:lpstr>HUD Grant Programs - ROSS</vt:lpstr>
      <vt:lpstr>Why Partner with Housing Agencies?</vt:lpstr>
      <vt:lpstr>Why Partner with Housing Agencies - 2</vt:lpstr>
      <vt:lpstr>MTW Agencies</vt:lpstr>
      <vt:lpstr>MTW Agencies - 2</vt:lpstr>
      <vt:lpstr>Additional Resources</vt:lpstr>
      <vt:lpstr>Additional Resources - 2</vt:lpstr>
    </vt:vector>
  </TitlesOfParts>
  <Company>Center on Budget Policy and Priorities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Edward Bremner</dc:creator>
  <cp:lastModifiedBy>Barbara Sard</cp:lastModifiedBy>
  <cp:revision>191</cp:revision>
  <dcterms:created xsi:type="dcterms:W3CDTF">2011-03-03T20:40:26Z</dcterms:created>
  <dcterms:modified xsi:type="dcterms:W3CDTF">2014-11-14T21:12:01Z</dcterms:modified>
</cp:coreProperties>
</file>