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0" r:id="rId3"/>
    <p:sldMasterId id="2147483678" r:id="rId4"/>
    <p:sldMasterId id="2147483702" r:id="rId5"/>
  </p:sldMasterIdLst>
  <p:sldIdLst>
    <p:sldId id="257" r:id="rId6"/>
    <p:sldId id="259" r:id="rId7"/>
    <p:sldId id="260" r:id="rId8"/>
    <p:sldId id="261" r:id="rId9"/>
    <p:sldId id="265" r:id="rId10"/>
    <p:sldId id="266" r:id="rId11"/>
    <p:sldId id="267" r:id="rId12"/>
    <p:sldId id="278" r:id="rId13"/>
    <p:sldId id="268" r:id="rId14"/>
    <p:sldId id="279" r:id="rId15"/>
    <p:sldId id="269" r:id="rId16"/>
    <p:sldId id="270" r:id="rId17"/>
    <p:sldId id="273" r:id="rId18"/>
    <p:sldId id="274" r:id="rId19"/>
    <p:sldId id="275" r:id="rId20"/>
    <p:sldId id="272" r:id="rId21"/>
    <p:sldId id="271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71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2057400"/>
            <a:ext cx="52578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810000"/>
            <a:ext cx="5257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8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4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67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08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98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89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97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1878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5334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7545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47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823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789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62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5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12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302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89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74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1878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5334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7545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108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96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820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89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62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851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89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451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1878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5334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7545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71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42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33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89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65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1878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5334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7545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15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8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SC_Home_2.jpg"/>
          <p:cNvPicPr>
            <a:picLocks noChangeAspect="1"/>
          </p:cNvPicPr>
          <p:nvPr/>
        </p:nvPicPr>
        <p:blipFill>
          <a:blip r:embed="rId3"/>
          <a:srcRect l="23862" r="2717"/>
          <a:stretch>
            <a:fillRect/>
          </a:stretch>
        </p:blipFill>
        <p:spPr>
          <a:xfrm>
            <a:off x="0" y="2286000"/>
            <a:ext cx="3081528" cy="1156665"/>
          </a:xfrm>
          <a:prstGeom prst="rect">
            <a:avLst/>
          </a:prstGeom>
        </p:spPr>
      </p:pic>
      <p:pic>
        <p:nvPicPr>
          <p:cNvPr id="12" name="Picture 11" descr="NSC_Home_3.jpg"/>
          <p:cNvPicPr>
            <a:picLocks noChangeAspect="1"/>
          </p:cNvPicPr>
          <p:nvPr/>
        </p:nvPicPr>
        <p:blipFill>
          <a:blip r:embed="rId4"/>
          <a:srcRect l="12849" r="13730"/>
          <a:stretch>
            <a:fillRect/>
          </a:stretch>
        </p:blipFill>
        <p:spPr>
          <a:xfrm>
            <a:off x="0" y="3429000"/>
            <a:ext cx="3081528" cy="1156665"/>
          </a:xfrm>
          <a:prstGeom prst="rect">
            <a:avLst/>
          </a:prstGeom>
        </p:spPr>
      </p:pic>
      <p:pic>
        <p:nvPicPr>
          <p:cNvPr id="13" name="Picture 12" descr="NSC_Home_4.jpg"/>
          <p:cNvPicPr>
            <a:picLocks noChangeAspect="1"/>
          </p:cNvPicPr>
          <p:nvPr/>
        </p:nvPicPr>
        <p:blipFill>
          <a:blip r:embed="rId5"/>
          <a:srcRect l="22026" r="4552"/>
          <a:stretch>
            <a:fillRect/>
          </a:stretch>
        </p:blipFill>
        <p:spPr>
          <a:xfrm>
            <a:off x="0" y="4572000"/>
            <a:ext cx="3081528" cy="1156665"/>
          </a:xfrm>
          <a:prstGeom prst="rect">
            <a:avLst/>
          </a:prstGeom>
        </p:spPr>
      </p:pic>
      <p:pic>
        <p:nvPicPr>
          <p:cNvPr id="14" name="Picture 13" descr="NSC_Home_5.jpg"/>
          <p:cNvPicPr>
            <a:picLocks noChangeAspect="1"/>
          </p:cNvPicPr>
          <p:nvPr/>
        </p:nvPicPr>
        <p:blipFill>
          <a:blip r:embed="rId6"/>
          <a:srcRect l="7342" r="19237"/>
          <a:stretch>
            <a:fillRect/>
          </a:stretch>
        </p:blipFill>
        <p:spPr>
          <a:xfrm>
            <a:off x="0" y="5713920"/>
            <a:ext cx="3081528" cy="1156665"/>
          </a:xfrm>
          <a:prstGeom prst="rect">
            <a:avLst/>
          </a:prstGeom>
        </p:spPr>
      </p:pic>
      <p:pic>
        <p:nvPicPr>
          <p:cNvPr id="15" name="Picture 14" descr="NSC_Home_6.jpg"/>
          <p:cNvPicPr>
            <a:picLocks noChangeAspect="1"/>
          </p:cNvPicPr>
          <p:nvPr/>
        </p:nvPicPr>
        <p:blipFill>
          <a:blip r:embed="rId7"/>
          <a:srcRect r="26579"/>
          <a:stretch>
            <a:fillRect/>
          </a:stretch>
        </p:blipFill>
        <p:spPr>
          <a:xfrm>
            <a:off x="0" y="1141921"/>
            <a:ext cx="3081528" cy="1156665"/>
          </a:xfrm>
          <a:prstGeom prst="rect">
            <a:avLst/>
          </a:prstGeom>
        </p:spPr>
      </p:pic>
      <p:pic>
        <p:nvPicPr>
          <p:cNvPr id="16" name="Picture 15" descr="NSC_Home_7.jpg"/>
          <p:cNvPicPr>
            <a:picLocks noChangeAspect="1"/>
          </p:cNvPicPr>
          <p:nvPr/>
        </p:nvPicPr>
        <p:blipFill>
          <a:blip r:embed="rId8"/>
          <a:srcRect l="25698"/>
          <a:stretch>
            <a:fillRect/>
          </a:stretch>
        </p:blipFill>
        <p:spPr>
          <a:xfrm>
            <a:off x="0" y="0"/>
            <a:ext cx="3084576" cy="1144080"/>
          </a:xfrm>
          <a:prstGeom prst="rect">
            <a:avLst/>
          </a:prstGeom>
        </p:spPr>
      </p:pic>
      <p:pic>
        <p:nvPicPr>
          <p:cNvPr id="17" name="Picture 16" descr="NationalSkills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1000" y="152400"/>
            <a:ext cx="3773432" cy="12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6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alatino Linotyp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324600"/>
            <a:ext cx="472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/>
        </p:nvSpPr>
        <p:spPr>
          <a:xfrm>
            <a:off x="457200" y="632460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www.nationalskillscoalition.org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" name="Picture 9" descr="NationalSkills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200" y="5638800"/>
            <a:ext cx="3282696" cy="10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8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324600"/>
            <a:ext cx="472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/>
        </p:nvSpPr>
        <p:spPr>
          <a:xfrm>
            <a:off x="457200" y="632460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www.nationalskillscoalition.org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" name="Picture 9" descr="NationalSkills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200" y="5638800"/>
            <a:ext cx="3282696" cy="10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5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324600"/>
            <a:ext cx="472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/>
        </p:nvSpPr>
        <p:spPr>
          <a:xfrm>
            <a:off x="457200" y="632460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www.nationalskillscoalition.org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" name="Picture 9" descr="NationalSkills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200" y="5638800"/>
            <a:ext cx="3282696" cy="10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8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324600"/>
            <a:ext cx="472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00" y="632460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www.nationalskillscoalition.org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" name="Picture 9" descr="NationalSkills_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5410200" y="5638800"/>
            <a:ext cx="3282696" cy="10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5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ionalskillscoalition.org/news/blog/" TargetMode="External"/><Relationship Id="rId13" Type="http://schemas.openxmlformats.org/officeDocument/2006/relationships/image" Target="../media/image28.png"/><Relationship Id="rId3" Type="http://schemas.openxmlformats.org/officeDocument/2006/relationships/hyperlink" Target="http://salsa4.salsalabs.com/o/50889/p/salsa/web/common/public/signup?signup_page_KEY=7159" TargetMode="External"/><Relationship Id="rId7" Type="http://schemas.openxmlformats.org/officeDocument/2006/relationships/image" Target="../media/image25.png"/><Relationship Id="rId12" Type="http://schemas.openxmlformats.org/officeDocument/2006/relationships/hyperlink" Target="https://www.youtube.com/user/Skills2Compete" TargetMode="External"/><Relationship Id="rId17" Type="http://schemas.openxmlformats.org/officeDocument/2006/relationships/image" Target="../media/image30.png"/><Relationship Id="rId2" Type="http://schemas.openxmlformats.org/officeDocument/2006/relationships/hyperlink" Target="http://www.nationalskillscoalition.org/" TargetMode="External"/><Relationship Id="rId16" Type="http://schemas.openxmlformats.org/officeDocument/2006/relationships/hyperlink" Target="https://www.linkedin.com/company/national-skills-coalition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facebook.com/nationalskillscoalition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jpeg"/><Relationship Id="rId15" Type="http://schemas.openxmlformats.org/officeDocument/2006/relationships/image" Target="../media/image29.png"/><Relationship Id="rId10" Type="http://schemas.openxmlformats.org/officeDocument/2006/relationships/hyperlink" Target="https://twitter.com/skillscoalition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png"/><Relationship Id="rId14" Type="http://schemas.openxmlformats.org/officeDocument/2006/relationships/hyperlink" Target="https://www.flickr.com/photos/skillscoali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WIOA and Federal Workforce Development Policy 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1400" dirty="0"/>
          </a:p>
          <a:p>
            <a:r>
              <a:rPr lang="en-US" dirty="0" smtClean="0"/>
              <a:t>November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WIOA includes a number mandatory partners in the one-stop system, including TANF, HUD funded employment and training programs, and Second Chance Act programs (SNAP E&amp;T is an optional partner)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1" y="1933575"/>
            <a:ext cx="3576466" cy="3566160"/>
          </a:xfrm>
        </p:spPr>
      </p:pic>
    </p:spTree>
    <p:extLst>
      <p:ext uri="{BB962C8B-B14F-4D97-AF65-F5344CB8AC3E}">
        <p14:creationId xmlns:p14="http://schemas.microsoft.com/office/powerpoint/2010/main" val="274008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Three main programs</a:t>
            </a:r>
          </a:p>
          <a:p>
            <a:pPr lvl="1">
              <a:spcAft>
                <a:spcPts val="600"/>
              </a:spcAft>
              <a:buSzPct val="70000"/>
              <a:buFont typeface="Wingdings" panose="05000000000000000000" pitchFamily="2" charset="2"/>
              <a:buChar char="ü"/>
            </a:pPr>
            <a:r>
              <a:rPr lang="en-US" b="1" i="1" dirty="0" smtClean="0"/>
              <a:t>Adults</a:t>
            </a:r>
            <a:r>
              <a:rPr lang="en-US" dirty="0" smtClean="0"/>
              <a:t>. Individuals over age 18, supposed to prioritize services for low-income individuals</a:t>
            </a:r>
          </a:p>
          <a:p>
            <a:pPr lvl="1">
              <a:spcAft>
                <a:spcPts val="600"/>
              </a:spcAft>
              <a:buSzPct val="70000"/>
              <a:buFont typeface="Wingdings" panose="05000000000000000000" pitchFamily="2" charset="2"/>
              <a:buChar char="ü"/>
            </a:pPr>
            <a:r>
              <a:rPr lang="en-US" b="1" i="1" dirty="0" smtClean="0"/>
              <a:t>Dislocated Workers</a:t>
            </a:r>
            <a:r>
              <a:rPr lang="en-US" dirty="0" smtClean="0"/>
              <a:t>. Individuals who have been laid off or received notice</a:t>
            </a:r>
          </a:p>
          <a:p>
            <a:pPr lvl="1">
              <a:buSzPct val="70000"/>
              <a:buFont typeface="Wingdings" panose="05000000000000000000" pitchFamily="2" charset="2"/>
              <a:buChar char="ü"/>
            </a:pPr>
            <a:r>
              <a:rPr lang="en-US" b="1" i="1" dirty="0" smtClean="0"/>
              <a:t>Youth</a:t>
            </a:r>
            <a:r>
              <a:rPr lang="en-US" dirty="0" smtClean="0"/>
              <a:t>. Individuals between 14-24 who meet certain conditions. New focus on out-of-school youth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8" y="1981200"/>
            <a:ext cx="2657143" cy="3474720"/>
          </a:xfrm>
        </p:spPr>
      </p:pic>
    </p:spTree>
    <p:extLst>
      <p:ext uri="{BB962C8B-B14F-4D97-AF65-F5344CB8AC3E}">
        <p14:creationId xmlns:p14="http://schemas.microsoft.com/office/powerpoint/2010/main" val="290988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More than 8 million people received WIOA-funded services in PY 2012 (more than triple PY 2007)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However, only about 1.1 million formally “exited” the adult program in 2012</a:t>
            </a:r>
          </a:p>
          <a:p>
            <a:r>
              <a:rPr lang="en-US" dirty="0" smtClean="0"/>
              <a:t>Of these </a:t>
            </a:r>
            <a:r>
              <a:rPr lang="en-US" dirty="0" err="1" smtClean="0"/>
              <a:t>exiters</a:t>
            </a:r>
            <a:r>
              <a:rPr lang="en-US" dirty="0" smtClean="0"/>
              <a:t>, only 115,000 received training services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8" y="1981200"/>
            <a:ext cx="3646472" cy="3566160"/>
          </a:xfrm>
        </p:spPr>
      </p:pic>
    </p:spTree>
    <p:extLst>
      <p:ext uri="{BB962C8B-B14F-4D97-AF65-F5344CB8AC3E}">
        <p14:creationId xmlns:p14="http://schemas.microsoft.com/office/powerpoint/2010/main" val="274084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WIOA and Public Benefit Recipients</a:t>
            </a:r>
            <a:endParaRPr lang="en-US" sz="31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80" y="2438400"/>
            <a:ext cx="3965506" cy="2286000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04800" y="1752600"/>
            <a:ext cx="4038600" cy="46482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Two-thirds of job opening in next decade will require some education or training past high school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Growing recognition that employment and training services must be part of solution for public benefits recipients</a:t>
            </a:r>
          </a:p>
          <a:p>
            <a:r>
              <a:rPr lang="en-US" dirty="0" smtClean="0"/>
              <a:t>How to best meet the needs of low-skill or low-wage workers in a significant question that the workforce field is wrestling with now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136252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NSC analysis of long-term occupational projections from Bureau of Labor </a:t>
            </a:r>
            <a:r>
              <a:rPr lang="en-US" sz="1000" i="1" dirty="0" smtClean="0"/>
              <a:t>Statistics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1676400"/>
            <a:ext cx="3626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Job Openings by Skill Level, United States, 2012-22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9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WIOA has generally not done a good job of serving low-skilled individuals. </a:t>
            </a:r>
            <a:r>
              <a:rPr lang="en-US" i="1" dirty="0" smtClean="0">
                <a:solidFill>
                  <a:srgbClr val="FF0000"/>
                </a:solidFill>
              </a:rPr>
              <a:t>Why not?</a:t>
            </a:r>
          </a:p>
          <a:p>
            <a:pPr lvl="1">
              <a:spcAft>
                <a:spcPts val="600"/>
              </a:spcAft>
              <a:buSzPct val="70000"/>
              <a:buFont typeface="Wingdings" panose="05000000000000000000" pitchFamily="2" charset="2"/>
              <a:buChar char="ü"/>
            </a:pPr>
            <a:r>
              <a:rPr lang="en-US" dirty="0" smtClean="0"/>
              <a:t>Historically adopted “work-first” frame focused on rapid attachment</a:t>
            </a:r>
          </a:p>
          <a:p>
            <a:pPr lvl="1">
              <a:spcAft>
                <a:spcPts val="600"/>
              </a:spcAft>
              <a:buSzPct val="70000"/>
              <a:buFont typeface="Wingdings" panose="05000000000000000000" pitchFamily="2" charset="2"/>
              <a:buChar char="ü"/>
            </a:pPr>
            <a:r>
              <a:rPr lang="en-US" dirty="0" smtClean="0"/>
              <a:t>Performance measures push away from serving highly </a:t>
            </a:r>
            <a:r>
              <a:rPr lang="en-US" dirty="0" err="1" smtClean="0"/>
              <a:t>barriered</a:t>
            </a:r>
            <a:r>
              <a:rPr lang="en-US" dirty="0" smtClean="0"/>
              <a:t> individuals</a:t>
            </a:r>
          </a:p>
          <a:p>
            <a:pPr lvl="1">
              <a:spcAft>
                <a:spcPts val="600"/>
              </a:spcAft>
              <a:buSzPct val="70000"/>
              <a:buFont typeface="Wingdings" panose="05000000000000000000" pitchFamily="2" charset="2"/>
              <a:buChar char="ü"/>
            </a:pPr>
            <a:r>
              <a:rPr lang="en-US" dirty="0" smtClean="0"/>
              <a:t>Sharp funding cuts have forced a “triage” model of service provision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4388554" cy="2286000"/>
          </a:xfrm>
        </p:spPr>
      </p:pic>
    </p:spTree>
    <p:extLst>
      <p:ext uri="{BB962C8B-B14F-4D97-AF65-F5344CB8AC3E}">
        <p14:creationId xmlns:p14="http://schemas.microsoft.com/office/powerpoint/2010/main" val="289674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Growing understanding that we can’t afford to ignore any [potential] workers</a:t>
            </a:r>
          </a:p>
          <a:p>
            <a:r>
              <a:rPr lang="en-US" dirty="0" smtClean="0"/>
              <a:t>New best-practices such as career pathways, bridge programs, integrated or contextualized models, “chunked” courses, and earn-and-learn approaches can help better meet the needs of highly </a:t>
            </a:r>
            <a:r>
              <a:rPr lang="en-US" dirty="0" err="1" smtClean="0"/>
              <a:t>barriered</a:t>
            </a:r>
            <a:r>
              <a:rPr lang="en-US" dirty="0" smtClean="0"/>
              <a:t> individuals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4150620" cy="3108960"/>
          </a:xfr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291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Engaging the Workforce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WIOA reauthorizatio</a:t>
            </a:r>
            <a:r>
              <a:rPr lang="en-US" dirty="0" smtClean="0"/>
              <a:t>n creates new opportunities</a:t>
            </a:r>
          </a:p>
          <a:p>
            <a:pPr lvl="1">
              <a:spcAft>
                <a:spcPts val="600"/>
              </a:spcAft>
              <a:buSzPct val="70000"/>
              <a:buFont typeface="Wingdings" panose="05000000000000000000" pitchFamily="2" charset="2"/>
              <a:buChar char="ü"/>
            </a:pPr>
            <a:r>
              <a:rPr lang="en-US" dirty="0" smtClean="0"/>
              <a:t>Interim </a:t>
            </a:r>
            <a:r>
              <a:rPr lang="en-US" dirty="0" err="1" smtClean="0"/>
              <a:t>regs</a:t>
            </a:r>
            <a:r>
              <a:rPr lang="en-US" dirty="0" smtClean="0"/>
              <a:t> due January 18, 2015</a:t>
            </a:r>
          </a:p>
          <a:p>
            <a:pPr lvl="1">
              <a:spcAft>
                <a:spcPts val="600"/>
              </a:spcAft>
              <a:buSzPct val="70000"/>
              <a:buFont typeface="Wingdings" panose="05000000000000000000" pitchFamily="2" charset="2"/>
              <a:buChar char="ü"/>
            </a:pPr>
            <a:r>
              <a:rPr lang="en-US" dirty="0" smtClean="0"/>
              <a:t>New performance measures will need to be defined</a:t>
            </a:r>
          </a:p>
          <a:p>
            <a:pPr lvl="1">
              <a:spcAft>
                <a:spcPts val="600"/>
              </a:spcAft>
              <a:buSzPct val="70000"/>
              <a:buFont typeface="Wingdings" panose="05000000000000000000" pitchFamily="2" charset="2"/>
              <a:buChar char="ü"/>
            </a:pPr>
            <a:r>
              <a:rPr lang="en-US" dirty="0" smtClean="0"/>
              <a:t>States must develop new unified or combined state plans</a:t>
            </a:r>
            <a:endParaRPr lang="en-US" dirty="0" smtClean="0"/>
          </a:p>
          <a:p>
            <a:pPr lvl="1">
              <a:spcAft>
                <a:spcPts val="600"/>
              </a:spcAft>
              <a:buSzPct val="70000"/>
              <a:buFont typeface="Wingdings" panose="05000000000000000000" pitchFamily="2" charset="2"/>
              <a:buChar char="ü"/>
            </a:pPr>
            <a:r>
              <a:rPr lang="en-US" dirty="0" smtClean="0"/>
              <a:t>Huge focus on career </a:t>
            </a:r>
            <a:r>
              <a:rPr lang="en-US" dirty="0" smtClean="0"/>
              <a:t>pathways, including provision of supportive services</a:t>
            </a:r>
          </a:p>
          <a:p>
            <a:pPr lvl="1">
              <a:buSzPct val="70000"/>
              <a:buFont typeface="Wingdings" panose="05000000000000000000" pitchFamily="2" charset="2"/>
              <a:buChar char="ü"/>
            </a:pPr>
            <a:r>
              <a:rPr lang="en-US" dirty="0" smtClean="0"/>
              <a:t>New funding agreements between mandatory partners to operate AJCs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4267201" cy="3200400"/>
          </a:xfr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76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Workforce System Likely Eager to Work with You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Workforce system has struggled to serve low-skilled workers, but </a:t>
            </a:r>
            <a:r>
              <a:rPr lang="en-US" dirty="0" smtClean="0"/>
              <a:t>new focus on low-skill/low-wage workers</a:t>
            </a:r>
            <a:endParaRPr lang="en-US" dirty="0" smtClean="0"/>
          </a:p>
          <a:p>
            <a:r>
              <a:rPr lang="en-US" dirty="0" smtClean="0"/>
              <a:t>Goal should not be to create separate system or impose program on workforce providers, but should be about creating new capacity in existing system to serve SNAP recipients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4263857" cy="3383280"/>
          </a:xfrm>
        </p:spPr>
      </p:pic>
    </p:spTree>
    <p:extLst>
      <p:ext uri="{BB962C8B-B14F-4D97-AF65-F5344CB8AC3E}">
        <p14:creationId xmlns:p14="http://schemas.microsoft.com/office/powerpoint/2010/main" val="3947075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Connected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>
          <a:xfrm>
            <a:off x="4724400" y="2057400"/>
            <a:ext cx="4038600" cy="40687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Visit</a:t>
            </a:r>
            <a:r>
              <a:rPr lang="en-US" dirty="0" smtClean="0"/>
              <a:t> our website.</a:t>
            </a:r>
          </a:p>
          <a:p>
            <a:r>
              <a:rPr lang="en-US" dirty="0" smtClean="0">
                <a:hlinkClick r:id="rId3"/>
              </a:rPr>
              <a:t>Sign up</a:t>
            </a:r>
            <a:r>
              <a:rPr lang="en-US" dirty="0" smtClean="0"/>
              <a:t> for our member email list.</a:t>
            </a:r>
          </a:p>
          <a:p>
            <a:r>
              <a:rPr lang="en-US" dirty="0" smtClean="0"/>
              <a:t>Follow us on: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Content Placeholder 8" descr="NSC computer screen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" y="1752600"/>
            <a:ext cx="3846314" cy="3962400"/>
          </a:xfrm>
        </p:spPr>
      </p:pic>
      <p:pic>
        <p:nvPicPr>
          <p:cNvPr id="1026" name="Picture 2" descr="C:\Users\yuric\Desktop\Website Clip Art 2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843580" cy="396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60" y="4038599"/>
            <a:ext cx="576738" cy="5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42447"/>
            <a:ext cx="574360" cy="5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47" y="4038599"/>
            <a:ext cx="582078" cy="5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98" y="4038599"/>
            <a:ext cx="572889" cy="5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87" y="4029120"/>
            <a:ext cx="576975" cy="58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63" y="4038600"/>
            <a:ext cx="574545" cy="57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799"/>
            <a:ext cx="8229600" cy="3352801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dirty="0" smtClean="0">
                <a:latin typeface="Palatino Linotype" pitchFamily="18" charset="0"/>
              </a:rPr>
              <a:t>We seek an America that grows its economy by investing in its people, so that every worker and every industry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dirty="0" smtClean="0">
                <a:latin typeface="Palatino Linotype" pitchFamily="18" charset="0"/>
              </a:rPr>
              <a:t>has the skills to compete and prosper.</a:t>
            </a:r>
          </a:p>
        </p:txBody>
      </p:sp>
    </p:spTree>
    <p:extLst>
      <p:ext uri="{BB962C8B-B14F-4D97-AF65-F5344CB8AC3E}">
        <p14:creationId xmlns:p14="http://schemas.microsoft.com/office/powerpoint/2010/main" val="184908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</a:t>
            </a:r>
            <a:r>
              <a:rPr lang="en-US" b="1" dirty="0" smtClean="0">
                <a:solidFill>
                  <a:schemeClr val="accent1"/>
                </a:solidFill>
              </a:rPr>
              <a:t>organize</a:t>
            </a:r>
            <a:r>
              <a:rPr lang="en-US" dirty="0" smtClean="0"/>
              <a:t> broad-based coalitions seeking to raise the skills of America’s workers across a range of industries. </a:t>
            </a:r>
          </a:p>
          <a:p>
            <a:r>
              <a:rPr lang="en-US" dirty="0" smtClean="0"/>
              <a:t>We </a:t>
            </a:r>
            <a:r>
              <a:rPr lang="en-US" b="1" dirty="0" smtClean="0">
                <a:solidFill>
                  <a:schemeClr val="accent1"/>
                </a:solidFill>
              </a:rPr>
              <a:t>advocate</a:t>
            </a:r>
            <a:r>
              <a:rPr lang="en-US" dirty="0" smtClean="0"/>
              <a:t> for public policies that invest in what works, as informed by our members’ real-world expertise. </a:t>
            </a:r>
          </a:p>
          <a:p>
            <a:r>
              <a:rPr lang="en-US" dirty="0" smtClean="0"/>
              <a:t>And we </a:t>
            </a:r>
            <a:r>
              <a:rPr lang="en-US" b="1" dirty="0" smtClean="0">
                <a:solidFill>
                  <a:schemeClr val="accent1"/>
                </a:solidFill>
              </a:rPr>
              <a:t>communicate</a:t>
            </a:r>
            <a:r>
              <a:rPr lang="en-US" dirty="0" smtClean="0"/>
              <a:t> these goals to an American public seeking a vision for a strong U.S. economy that allows everyone to be part of its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The Federal Workforce Development System 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83" y="1600200"/>
            <a:ext cx="4041233" cy="3962400"/>
          </a:xfrm>
        </p:spPr>
      </p:pic>
    </p:spTree>
    <p:extLst>
      <p:ext uri="{BB962C8B-B14F-4D97-AF65-F5344CB8AC3E}">
        <p14:creationId xmlns:p14="http://schemas.microsoft.com/office/powerpoint/2010/main" val="4331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What is the </a:t>
            </a:r>
            <a:r>
              <a:rPr lang="en-US" sz="3100" dirty="0" smtClean="0"/>
              <a:t>Workforce Development </a:t>
            </a:r>
            <a:r>
              <a:rPr lang="en-US" sz="3100" dirty="0" smtClean="0"/>
              <a:t>System?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State Workforce Investment Board (WIB)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Department of Labor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Local WIBs</a:t>
            </a:r>
          </a:p>
          <a:p>
            <a:pPr>
              <a:spcBef>
                <a:spcPts val="800"/>
              </a:spcBef>
            </a:pPr>
            <a:r>
              <a:rPr lang="en-US" dirty="0"/>
              <a:t>Adult education </a:t>
            </a:r>
            <a:r>
              <a:rPr lang="en-US" dirty="0" smtClean="0"/>
              <a:t>agency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Community college/postsecondary education system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Other </a:t>
            </a:r>
            <a:r>
              <a:rPr lang="en-US" dirty="0" smtClean="0"/>
              <a:t>agencies, including HHS and USDA 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smtClean="0"/>
              <a:t>Other stakeholders: CBOs, apprenticeships, career and technical education, industry partnerships and other intermediaries, philanthropy, etc.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67263"/>
            <a:ext cx="4038600" cy="3228274"/>
          </a:xfrm>
        </p:spPr>
      </p:pic>
    </p:spTree>
    <p:extLst>
      <p:ext uri="{BB962C8B-B14F-4D97-AF65-F5344CB8AC3E}">
        <p14:creationId xmlns:p14="http://schemas.microsoft.com/office/powerpoint/2010/main" val="18113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Federal Workforce Development Programs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Depends on how you define them:</a:t>
            </a:r>
          </a:p>
          <a:p>
            <a:pPr lvl="1">
              <a:buSzPct val="70000"/>
              <a:buFont typeface="Wingdings" panose="05000000000000000000" pitchFamily="2" charset="2"/>
              <a:buChar char="ü"/>
            </a:pPr>
            <a:r>
              <a:rPr lang="en-US" dirty="0" smtClean="0"/>
              <a:t>In 2012, GAO report listed 47 programs across 9 agencies (including TANF, but not HEA)</a:t>
            </a:r>
          </a:p>
          <a:p>
            <a:pPr lvl="1">
              <a:buSzPct val="70000"/>
              <a:buFont typeface="Wingdings" panose="05000000000000000000" pitchFamily="2" charset="2"/>
              <a:buChar char="ü"/>
            </a:pPr>
            <a:r>
              <a:rPr lang="en-US" dirty="0" smtClean="0"/>
              <a:t>General agreement on a set of core programs that includes: WIOA, CTE, Pell, TAA, Veterans, </a:t>
            </a:r>
            <a:r>
              <a:rPr lang="en-US" dirty="0" err="1" smtClean="0"/>
              <a:t>YouthBuild</a:t>
            </a:r>
            <a:r>
              <a:rPr lang="en-US" dirty="0" smtClean="0"/>
              <a:t>, and SNAP E&amp;T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3447"/>
            <a:ext cx="4038600" cy="2455905"/>
          </a:xfrm>
        </p:spPr>
      </p:pic>
    </p:spTree>
    <p:extLst>
      <p:ext uri="{BB962C8B-B14F-4D97-AF65-F5344CB8AC3E}">
        <p14:creationId xmlns:p14="http://schemas.microsoft.com/office/powerpoint/2010/main" val="349867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Workforce Innovation and Opportunity Act (WIOA)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300" dirty="0" smtClean="0"/>
              <a:t>Primary federal job training program</a:t>
            </a:r>
          </a:p>
          <a:p>
            <a:pPr>
              <a:spcAft>
                <a:spcPts val="600"/>
              </a:spcAft>
            </a:pPr>
            <a:r>
              <a:rPr lang="en-US" sz="2300" dirty="0" smtClean="0"/>
              <a:t>Consists of four titles: Occupational training; Adult-education and family literacy; Wagner-</a:t>
            </a:r>
            <a:r>
              <a:rPr lang="en-US" sz="2300" dirty="0" err="1" smtClean="0"/>
              <a:t>Peyser</a:t>
            </a:r>
            <a:r>
              <a:rPr lang="en-US" sz="2300" dirty="0" smtClean="0"/>
              <a:t>; and Vocational Rehabilitation</a:t>
            </a:r>
          </a:p>
          <a:p>
            <a:pPr>
              <a:spcAft>
                <a:spcPts val="600"/>
              </a:spcAft>
            </a:pPr>
            <a:r>
              <a:rPr lang="en-US" sz="2300" dirty="0" smtClean="0"/>
              <a:t>Titles I and III run by DOL, Titles II and IV by </a:t>
            </a:r>
            <a:r>
              <a:rPr lang="en-US" sz="2300" dirty="0" err="1" smtClean="0"/>
              <a:t>DOEd</a:t>
            </a:r>
            <a:endParaRPr lang="en-US" sz="2300" dirty="0" smtClean="0"/>
          </a:p>
          <a:p>
            <a:r>
              <a:rPr lang="en-US" sz="2300" dirty="0" smtClean="0"/>
              <a:t>Authorizes dozens individual programs across the four titles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961015" cy="3961015"/>
          </a:xfrm>
        </p:spPr>
      </p:pic>
    </p:spTree>
    <p:extLst>
      <p:ext uri="{BB962C8B-B14F-4D97-AF65-F5344CB8AC3E}">
        <p14:creationId xmlns:p14="http://schemas.microsoft.com/office/powerpoint/2010/main" val="315463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WIOA Title I: Occupational Training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058052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10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Highly devolved to the local level—85 percent of funding passed through </a:t>
            </a:r>
          </a:p>
          <a:p>
            <a:r>
              <a:rPr lang="en-US" dirty="0" smtClean="0"/>
              <a:t>Supports network of “American Job Centers” (AJCs) run by local Workforce Investment Boards (WIBs)</a:t>
            </a:r>
          </a:p>
          <a:p>
            <a:r>
              <a:rPr lang="en-US" dirty="0" smtClean="0"/>
              <a:t>Job seekers access career services or training services through AJCs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336865"/>
            <a:ext cx="4302576" cy="2651760"/>
          </a:xfrm>
        </p:spPr>
      </p:pic>
    </p:spTree>
    <p:extLst>
      <p:ext uri="{BB962C8B-B14F-4D97-AF65-F5344CB8AC3E}">
        <p14:creationId xmlns:p14="http://schemas.microsoft.com/office/powerpoint/2010/main" val="2450386397"/>
      </p:ext>
    </p:extLst>
  </p:cSld>
  <p:clrMapOvr>
    <a:masterClrMapping/>
  </p:clrMapOvr>
</p:sld>
</file>

<file path=ppt/theme/theme1.xml><?xml version="1.0" encoding="utf-8"?>
<a:theme xmlns:a="http://schemas.openxmlformats.org/drawingml/2006/main" name="National Skills Coaltion PPT Template 2010-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tional Skills Coalition PPT Fonts">
      <a:majorFont>
        <a:latin typeface="Arial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nal Slides">
  <a:themeElements>
    <a:clrScheme name="National Skills Coalition Color Palette">
      <a:dk1>
        <a:sysClr val="windowText" lastClr="000000"/>
      </a:dk1>
      <a:lt1>
        <a:srgbClr val="FFFFFF"/>
      </a:lt1>
      <a:dk2>
        <a:srgbClr val="616365"/>
      </a:dk2>
      <a:lt2>
        <a:srgbClr val="E1D8B7"/>
      </a:lt2>
      <a:accent1>
        <a:srgbClr val="005BBB"/>
      </a:accent1>
      <a:accent2>
        <a:srgbClr val="0CC6DE"/>
      </a:accent2>
      <a:accent3>
        <a:srgbClr val="007363"/>
      </a:accent3>
      <a:accent4>
        <a:srgbClr val="00AF3F"/>
      </a:accent4>
      <a:accent5>
        <a:srgbClr val="BED600"/>
      </a:accent5>
      <a:accent6>
        <a:srgbClr val="5E9CAE"/>
      </a:accent6>
      <a:hlink>
        <a:srgbClr val="005BBB"/>
      </a:hlink>
      <a:folHlink>
        <a:srgbClr val="005BBB"/>
      </a:folHlink>
    </a:clrScheme>
    <a:fontScheme name="National Skills Coalition PPT Fonts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ternal Slides">
  <a:themeElements>
    <a:clrScheme name="National Skills Coalition Color Palette">
      <a:dk1>
        <a:sysClr val="windowText" lastClr="000000"/>
      </a:dk1>
      <a:lt1>
        <a:srgbClr val="FFFFFF"/>
      </a:lt1>
      <a:dk2>
        <a:srgbClr val="616365"/>
      </a:dk2>
      <a:lt2>
        <a:srgbClr val="E1D8B7"/>
      </a:lt2>
      <a:accent1>
        <a:srgbClr val="005BBB"/>
      </a:accent1>
      <a:accent2>
        <a:srgbClr val="0CC6DE"/>
      </a:accent2>
      <a:accent3>
        <a:srgbClr val="007363"/>
      </a:accent3>
      <a:accent4>
        <a:srgbClr val="00AF3F"/>
      </a:accent4>
      <a:accent5>
        <a:srgbClr val="BED600"/>
      </a:accent5>
      <a:accent6>
        <a:srgbClr val="5E9CAE"/>
      </a:accent6>
      <a:hlink>
        <a:srgbClr val="005BBB"/>
      </a:hlink>
      <a:folHlink>
        <a:srgbClr val="005BBB"/>
      </a:folHlink>
    </a:clrScheme>
    <a:fontScheme name="National Skills Coalition PPT Fonts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Internal Slides">
  <a:themeElements>
    <a:clrScheme name="National Skills Coalition Color Palette">
      <a:dk1>
        <a:sysClr val="windowText" lastClr="000000"/>
      </a:dk1>
      <a:lt1>
        <a:srgbClr val="FFFFFF"/>
      </a:lt1>
      <a:dk2>
        <a:srgbClr val="616365"/>
      </a:dk2>
      <a:lt2>
        <a:srgbClr val="E1D8B7"/>
      </a:lt2>
      <a:accent1>
        <a:srgbClr val="005BBB"/>
      </a:accent1>
      <a:accent2>
        <a:srgbClr val="0CC6DE"/>
      </a:accent2>
      <a:accent3>
        <a:srgbClr val="007363"/>
      </a:accent3>
      <a:accent4>
        <a:srgbClr val="00AF3F"/>
      </a:accent4>
      <a:accent5>
        <a:srgbClr val="BED600"/>
      </a:accent5>
      <a:accent6>
        <a:srgbClr val="5E9CAE"/>
      </a:accent6>
      <a:hlink>
        <a:srgbClr val="005BBB"/>
      </a:hlink>
      <a:folHlink>
        <a:srgbClr val="005BBB"/>
      </a:folHlink>
    </a:clrScheme>
    <a:fontScheme name="National Skills Coalition PPT Fonts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Internal Slides">
  <a:themeElements>
    <a:clrScheme name="National Skills Coalition Color Palette">
      <a:dk1>
        <a:sysClr val="windowText" lastClr="000000"/>
      </a:dk1>
      <a:lt1>
        <a:srgbClr val="FFFFFF"/>
      </a:lt1>
      <a:dk2>
        <a:srgbClr val="616365"/>
      </a:dk2>
      <a:lt2>
        <a:srgbClr val="E1D8B7"/>
      </a:lt2>
      <a:accent1>
        <a:srgbClr val="005BBB"/>
      </a:accent1>
      <a:accent2>
        <a:srgbClr val="0CC6DE"/>
      </a:accent2>
      <a:accent3>
        <a:srgbClr val="007363"/>
      </a:accent3>
      <a:accent4>
        <a:srgbClr val="00AF3F"/>
      </a:accent4>
      <a:accent5>
        <a:srgbClr val="BED600"/>
      </a:accent5>
      <a:accent6>
        <a:srgbClr val="5E9CAE"/>
      </a:accent6>
      <a:hlink>
        <a:srgbClr val="005BBB"/>
      </a:hlink>
      <a:folHlink>
        <a:srgbClr val="005BBB"/>
      </a:folHlink>
    </a:clrScheme>
    <a:fontScheme name="National Skills Coalition PPT Fonts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National Skills Coaltion PPT Template 2010-09</Template>
  <TotalTime>277</TotalTime>
  <Words>754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National Skills Coaltion PPT Template 2010-09</vt:lpstr>
      <vt:lpstr>Internal Slides</vt:lpstr>
      <vt:lpstr>1_Internal Slides</vt:lpstr>
      <vt:lpstr>2_Internal Slides</vt:lpstr>
      <vt:lpstr>5_Internal Slides</vt:lpstr>
      <vt:lpstr>WIOA and Federal Workforce Development Policy </vt:lpstr>
      <vt:lpstr>Our Vision</vt:lpstr>
      <vt:lpstr>Our Mission</vt:lpstr>
      <vt:lpstr>The Federal Workforce Development System </vt:lpstr>
      <vt:lpstr>What is the Workforce Development System?</vt:lpstr>
      <vt:lpstr>Federal Workforce Development Programs</vt:lpstr>
      <vt:lpstr>Workforce Innovation and Opportunity Act (WIOA)</vt:lpstr>
      <vt:lpstr>WIOA Title I: Occupational Training </vt:lpstr>
      <vt:lpstr>Basic Structure</vt:lpstr>
      <vt:lpstr>Mandatory Partners</vt:lpstr>
      <vt:lpstr>Programs</vt:lpstr>
      <vt:lpstr>People Served</vt:lpstr>
      <vt:lpstr>WIOA and Public Benefit Recipients</vt:lpstr>
      <vt:lpstr>Challenges</vt:lpstr>
      <vt:lpstr>Opportunities</vt:lpstr>
      <vt:lpstr>Engaging the Workforce System</vt:lpstr>
      <vt:lpstr>Workforce System Likely Eager to Work with You</vt:lpstr>
      <vt:lpstr>Stay Connected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Wilczynski</dc:creator>
  <cp:lastModifiedBy>Rachel Gragg</cp:lastModifiedBy>
  <cp:revision>22</cp:revision>
  <dcterms:created xsi:type="dcterms:W3CDTF">2011-10-10T17:20:22Z</dcterms:created>
  <dcterms:modified xsi:type="dcterms:W3CDTF">2014-11-17T19:22:12Z</dcterms:modified>
</cp:coreProperties>
</file>