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5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1" r:id="rId3"/>
    <p:sldId id="293" r:id="rId4"/>
    <p:sldId id="258" r:id="rId5"/>
    <p:sldId id="285" r:id="rId6"/>
    <p:sldId id="260" r:id="rId7"/>
    <p:sldId id="283" r:id="rId8"/>
    <p:sldId id="261" r:id="rId9"/>
    <p:sldId id="275" r:id="rId10"/>
    <p:sldId id="290" r:id="rId11"/>
    <p:sldId id="288" r:id="rId12"/>
    <p:sldId id="289" r:id="rId13"/>
    <p:sldId id="278" r:id="rId14"/>
    <p:sldId id="295" r:id="rId15"/>
  </p:sldIdLst>
  <p:sldSz cx="9144000" cy="6858000" type="screen4x3"/>
  <p:notesSz cx="6980238" cy="9210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09" autoAdjust="0"/>
  </p:normalViewPr>
  <p:slideViewPr>
    <p:cSldViewPr>
      <p:cViewPr>
        <p:scale>
          <a:sx n="66" d="100"/>
          <a:sy n="66" d="100"/>
        </p:scale>
        <p:origin x="-2940" y="-1056"/>
      </p:cViewPr>
      <p:guideLst>
        <p:guide orient="horz" pos="2160"/>
        <p:guide pos="-384"/>
      </p:guideLst>
    </p:cSldViewPr>
  </p:slideViewPr>
  <p:outlineViewPr>
    <p:cViewPr>
      <p:scale>
        <a:sx n="33" d="100"/>
        <a:sy n="33" d="100"/>
      </p:scale>
      <p:origin x="0" y="11742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230" y="-90"/>
      </p:cViewPr>
      <p:guideLst>
        <p:guide orient="horz" pos="2902"/>
        <p:guide pos="219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669C8C-7A54-47F7-B5DC-23F99E8CF17B}" type="doc">
      <dgm:prSet loTypeId="urn:microsoft.com/office/officeart/2005/8/layout/cycle1" loCatId="cycle" qsTypeId="urn:microsoft.com/office/officeart/2005/8/quickstyle/simple2" qsCatId="simple" csTypeId="urn:microsoft.com/office/officeart/2005/8/colors/accent2_1" csCatId="accent2" phldr="1"/>
      <dgm:spPr/>
    </dgm:pt>
    <dgm:pt modelId="{5264F4BA-0C30-4ADD-BD77-232CD30C670E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700" b="0" i="0" u="none" strike="noStrike" cap="none" normalizeH="0" baseline="0" smtClean="0">
            <a:ln/>
            <a:effectLst/>
            <a:latin typeface="Verdan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If calls are not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not successful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send outreach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letter</a:t>
          </a:r>
          <a:endParaRPr kumimoji="0" lang="en-US" sz="2000" b="0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B7E91D43-C8CC-4191-A038-793143822646}" type="parTrans" cxnId="{134221D3-0B58-43C0-AB08-DEFF93B933B8}">
      <dgm:prSet/>
      <dgm:spPr/>
      <dgm:t>
        <a:bodyPr/>
        <a:lstStyle/>
        <a:p>
          <a:endParaRPr lang="en-US"/>
        </a:p>
      </dgm:t>
    </dgm:pt>
    <dgm:pt modelId="{B5F97A43-C478-4630-AFD1-8C100273E0E2}" type="sibTrans" cxnId="{134221D3-0B58-43C0-AB08-DEFF93B933B8}">
      <dgm:prSet/>
      <dgm:spPr/>
      <dgm:t>
        <a:bodyPr/>
        <a:lstStyle/>
        <a:p>
          <a:endParaRPr lang="en-US"/>
        </a:p>
      </dgm:t>
    </dgm:pt>
    <dgm:pt modelId="{85AF9D5E-69D6-4D06-BE03-0CB88D321AF1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700" b="0" i="0" u="none" strike="noStrike" cap="none" normalizeH="0" baseline="0" smtClean="0">
              <a:ln/>
              <a:effectLst/>
              <a:latin typeface="Verdana" pitchFamily="34" charset="0"/>
            </a:rPr>
            <a:t>   </a:t>
          </a:r>
          <a:r>
            <a:rPr kumimoji="0" lang="en-US" sz="2000" b="0" i="0" u="none" strike="noStrike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No response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  to the letter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   make a home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visit</a:t>
          </a:r>
          <a:endParaRPr kumimoji="0" lang="en-US" sz="2000" b="0" i="0" u="none" strike="noStrike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gm:t>
    </dgm:pt>
    <dgm:pt modelId="{42B5E17E-326F-4698-99C4-4B549B64B430}" type="parTrans" cxnId="{0627BAFE-5152-4DAB-AE3E-3C042DCF5A53}">
      <dgm:prSet/>
      <dgm:spPr/>
      <dgm:t>
        <a:bodyPr/>
        <a:lstStyle/>
        <a:p>
          <a:endParaRPr lang="en-US"/>
        </a:p>
      </dgm:t>
    </dgm:pt>
    <dgm:pt modelId="{0A5A05BE-1705-49A8-A152-BF5CE140407D}" type="sibTrans" cxnId="{0627BAFE-5152-4DAB-AE3E-3C042DCF5A53}">
      <dgm:prSet/>
      <dgm:spPr/>
      <dgm:t>
        <a:bodyPr/>
        <a:lstStyle/>
        <a:p>
          <a:endParaRPr lang="en-US"/>
        </a:p>
      </dgm:t>
    </dgm:pt>
    <dgm:pt modelId="{F8D05256-247D-4129-B0F9-033C9955ECE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cap="none" normalizeH="0" baseline="0" smtClean="0">
              <a:ln/>
              <a:effectLst/>
              <a:latin typeface="Arial" charset="0"/>
            </a:rPr>
            <a:t>Begin with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cap="none" normalizeH="0" baseline="0" smtClean="0">
              <a:ln/>
              <a:effectLst/>
              <a:latin typeface="Arial" charset="0"/>
            </a:rPr>
            <a:t>Telephone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cap="none" normalizeH="0" baseline="0" smtClean="0">
              <a:ln/>
              <a:effectLst/>
              <a:latin typeface="Arial" charset="0"/>
            </a:rPr>
            <a:t>calls</a:t>
          </a:r>
          <a:endParaRPr kumimoji="0" lang="en-US" sz="2000" b="0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72810D3A-240E-4D1A-9B72-49417E65BC25}" type="parTrans" cxnId="{F8F6B506-D15B-45F4-B2FD-86FCB89581D0}">
      <dgm:prSet/>
      <dgm:spPr/>
      <dgm:t>
        <a:bodyPr/>
        <a:lstStyle/>
        <a:p>
          <a:endParaRPr lang="en-US"/>
        </a:p>
      </dgm:t>
    </dgm:pt>
    <dgm:pt modelId="{B5C73B88-C4CC-420F-B35D-6686FDF1AEF6}" type="sibTrans" cxnId="{F8F6B506-D15B-45F4-B2FD-86FCB89581D0}">
      <dgm:prSet/>
      <dgm:spPr/>
      <dgm:t>
        <a:bodyPr/>
        <a:lstStyle/>
        <a:p>
          <a:endParaRPr lang="en-US"/>
        </a:p>
      </dgm:t>
    </dgm:pt>
    <dgm:pt modelId="{457C463F-6C07-4568-BD4E-ED527476475C}" type="pres">
      <dgm:prSet presAssocID="{2F669C8C-7A54-47F7-B5DC-23F99E8CF17B}" presName="cycle" presStyleCnt="0">
        <dgm:presLayoutVars>
          <dgm:dir/>
          <dgm:resizeHandles val="exact"/>
        </dgm:presLayoutVars>
      </dgm:prSet>
      <dgm:spPr/>
    </dgm:pt>
    <dgm:pt modelId="{6D3D7FF7-67A8-42B2-8ADF-727E8ACA1689}" type="pres">
      <dgm:prSet presAssocID="{5264F4BA-0C30-4ADD-BD77-232CD30C670E}" presName="dummy" presStyleCnt="0"/>
      <dgm:spPr/>
    </dgm:pt>
    <dgm:pt modelId="{4993AD05-966B-49CD-BA00-2548088C7EE7}" type="pres">
      <dgm:prSet presAssocID="{5264F4BA-0C30-4ADD-BD77-232CD30C670E}" presName="node" presStyleLbl="revTx" presStyleIdx="0" presStyleCnt="3" custScaleX="185070" custScaleY="934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A3FE0C-5F1C-461D-8C02-B190A28511E9}" type="pres">
      <dgm:prSet presAssocID="{B5F97A43-C478-4630-AFD1-8C100273E0E2}" presName="sibTrans" presStyleLbl="node1" presStyleIdx="0" presStyleCnt="3"/>
      <dgm:spPr/>
      <dgm:t>
        <a:bodyPr/>
        <a:lstStyle/>
        <a:p>
          <a:endParaRPr lang="en-US"/>
        </a:p>
      </dgm:t>
    </dgm:pt>
    <dgm:pt modelId="{8CF5E79B-D976-470D-990F-FEF4C43F4602}" type="pres">
      <dgm:prSet presAssocID="{85AF9D5E-69D6-4D06-BE03-0CB88D321AF1}" presName="dummy" presStyleCnt="0"/>
      <dgm:spPr/>
    </dgm:pt>
    <dgm:pt modelId="{1009C485-0A0F-4AAD-A083-C27C35844B0D}" type="pres">
      <dgm:prSet presAssocID="{85AF9D5E-69D6-4D06-BE03-0CB88D321AF1}" presName="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0A0B20-70CF-486F-92CE-F88FBA9D4E63}" type="pres">
      <dgm:prSet presAssocID="{0A5A05BE-1705-49A8-A152-BF5CE140407D}" presName="sibTrans" presStyleLbl="node1" presStyleIdx="1" presStyleCnt="3"/>
      <dgm:spPr/>
      <dgm:t>
        <a:bodyPr/>
        <a:lstStyle/>
        <a:p>
          <a:endParaRPr lang="en-US"/>
        </a:p>
      </dgm:t>
    </dgm:pt>
    <dgm:pt modelId="{402A6998-2404-435B-B8F8-6976B513E2FD}" type="pres">
      <dgm:prSet presAssocID="{F8D05256-247D-4129-B0F9-033C9955ECEB}" presName="dummy" presStyleCnt="0"/>
      <dgm:spPr/>
    </dgm:pt>
    <dgm:pt modelId="{EA30BE7C-A472-45D8-9AC9-1D8BAE9F0029}" type="pres">
      <dgm:prSet presAssocID="{F8D05256-247D-4129-B0F9-033C9955ECEB}" presName="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6121BE-6B44-43C0-B6A4-355806EE38F4}" type="pres">
      <dgm:prSet presAssocID="{B5C73B88-C4CC-420F-B35D-6686FDF1AEF6}" presName="sibTrans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F8F6B506-D15B-45F4-B2FD-86FCB89581D0}" srcId="{2F669C8C-7A54-47F7-B5DC-23F99E8CF17B}" destId="{F8D05256-247D-4129-B0F9-033C9955ECEB}" srcOrd="2" destOrd="0" parTransId="{72810D3A-240E-4D1A-9B72-49417E65BC25}" sibTransId="{B5C73B88-C4CC-420F-B35D-6686FDF1AEF6}"/>
    <dgm:cxn modelId="{FD13CB43-FAF2-4A34-8AC0-F3D109E2720A}" type="presOf" srcId="{B5F97A43-C478-4630-AFD1-8C100273E0E2}" destId="{2CA3FE0C-5F1C-461D-8C02-B190A28511E9}" srcOrd="0" destOrd="0" presId="urn:microsoft.com/office/officeart/2005/8/layout/cycle1"/>
    <dgm:cxn modelId="{E22997E8-7607-4488-9761-8517AA60DBFB}" type="presOf" srcId="{5264F4BA-0C30-4ADD-BD77-232CD30C670E}" destId="{4993AD05-966B-49CD-BA00-2548088C7EE7}" srcOrd="0" destOrd="0" presId="urn:microsoft.com/office/officeart/2005/8/layout/cycle1"/>
    <dgm:cxn modelId="{48E0BAA0-332B-4F8A-BC52-7A91E24AD493}" type="presOf" srcId="{F8D05256-247D-4129-B0F9-033C9955ECEB}" destId="{EA30BE7C-A472-45D8-9AC9-1D8BAE9F0029}" srcOrd="0" destOrd="0" presId="urn:microsoft.com/office/officeart/2005/8/layout/cycle1"/>
    <dgm:cxn modelId="{5380006A-4F51-445C-8EB4-90F7DE60971B}" type="presOf" srcId="{0A5A05BE-1705-49A8-A152-BF5CE140407D}" destId="{070A0B20-70CF-486F-92CE-F88FBA9D4E63}" srcOrd="0" destOrd="0" presId="urn:microsoft.com/office/officeart/2005/8/layout/cycle1"/>
    <dgm:cxn modelId="{9409F56B-DCB8-45F5-8C5B-69323E6A78C4}" type="presOf" srcId="{85AF9D5E-69D6-4D06-BE03-0CB88D321AF1}" destId="{1009C485-0A0F-4AAD-A083-C27C35844B0D}" srcOrd="0" destOrd="0" presId="urn:microsoft.com/office/officeart/2005/8/layout/cycle1"/>
    <dgm:cxn modelId="{9491EA84-D296-4635-A8ED-EA17D0567CDC}" type="presOf" srcId="{2F669C8C-7A54-47F7-B5DC-23F99E8CF17B}" destId="{457C463F-6C07-4568-BD4E-ED527476475C}" srcOrd="0" destOrd="0" presId="urn:microsoft.com/office/officeart/2005/8/layout/cycle1"/>
    <dgm:cxn modelId="{8353BEB7-EAB6-4BCE-8EE0-164208C65C1C}" type="presOf" srcId="{B5C73B88-C4CC-420F-B35D-6686FDF1AEF6}" destId="{526121BE-6B44-43C0-B6A4-355806EE38F4}" srcOrd="0" destOrd="0" presId="urn:microsoft.com/office/officeart/2005/8/layout/cycle1"/>
    <dgm:cxn modelId="{0627BAFE-5152-4DAB-AE3E-3C042DCF5A53}" srcId="{2F669C8C-7A54-47F7-B5DC-23F99E8CF17B}" destId="{85AF9D5E-69D6-4D06-BE03-0CB88D321AF1}" srcOrd="1" destOrd="0" parTransId="{42B5E17E-326F-4698-99C4-4B549B64B430}" sibTransId="{0A5A05BE-1705-49A8-A152-BF5CE140407D}"/>
    <dgm:cxn modelId="{134221D3-0B58-43C0-AB08-DEFF93B933B8}" srcId="{2F669C8C-7A54-47F7-B5DC-23F99E8CF17B}" destId="{5264F4BA-0C30-4ADD-BD77-232CD30C670E}" srcOrd="0" destOrd="0" parTransId="{B7E91D43-C8CC-4191-A038-793143822646}" sibTransId="{B5F97A43-C478-4630-AFD1-8C100273E0E2}"/>
    <dgm:cxn modelId="{1BE101F5-07E2-4A31-A471-8865806D7E6E}" type="presParOf" srcId="{457C463F-6C07-4568-BD4E-ED527476475C}" destId="{6D3D7FF7-67A8-42B2-8ADF-727E8ACA1689}" srcOrd="0" destOrd="0" presId="urn:microsoft.com/office/officeart/2005/8/layout/cycle1"/>
    <dgm:cxn modelId="{BF63C80A-8ED3-4011-A88D-DF69E1AA22F4}" type="presParOf" srcId="{457C463F-6C07-4568-BD4E-ED527476475C}" destId="{4993AD05-966B-49CD-BA00-2548088C7EE7}" srcOrd="1" destOrd="0" presId="urn:microsoft.com/office/officeart/2005/8/layout/cycle1"/>
    <dgm:cxn modelId="{E5EFDCE1-0075-4DD2-8400-97E83471892B}" type="presParOf" srcId="{457C463F-6C07-4568-BD4E-ED527476475C}" destId="{2CA3FE0C-5F1C-461D-8C02-B190A28511E9}" srcOrd="2" destOrd="0" presId="urn:microsoft.com/office/officeart/2005/8/layout/cycle1"/>
    <dgm:cxn modelId="{D0153012-0767-4D84-A33E-FBA0AA68F015}" type="presParOf" srcId="{457C463F-6C07-4568-BD4E-ED527476475C}" destId="{8CF5E79B-D976-470D-990F-FEF4C43F4602}" srcOrd="3" destOrd="0" presId="urn:microsoft.com/office/officeart/2005/8/layout/cycle1"/>
    <dgm:cxn modelId="{509379CB-B3C8-4219-A7D4-26D1A4AA2581}" type="presParOf" srcId="{457C463F-6C07-4568-BD4E-ED527476475C}" destId="{1009C485-0A0F-4AAD-A083-C27C35844B0D}" srcOrd="4" destOrd="0" presId="urn:microsoft.com/office/officeart/2005/8/layout/cycle1"/>
    <dgm:cxn modelId="{80E59AA7-AA3E-4086-9F84-76F89A9B6A41}" type="presParOf" srcId="{457C463F-6C07-4568-BD4E-ED527476475C}" destId="{070A0B20-70CF-486F-92CE-F88FBA9D4E63}" srcOrd="5" destOrd="0" presId="urn:microsoft.com/office/officeart/2005/8/layout/cycle1"/>
    <dgm:cxn modelId="{0DAA18F3-2796-42E1-B89B-880EDAB63B1C}" type="presParOf" srcId="{457C463F-6C07-4568-BD4E-ED527476475C}" destId="{402A6998-2404-435B-B8F8-6976B513E2FD}" srcOrd="6" destOrd="0" presId="urn:microsoft.com/office/officeart/2005/8/layout/cycle1"/>
    <dgm:cxn modelId="{B107E005-1AB5-4707-8760-89FA722AC67C}" type="presParOf" srcId="{457C463F-6C07-4568-BD4E-ED527476475C}" destId="{EA30BE7C-A472-45D8-9AC9-1D8BAE9F0029}" srcOrd="7" destOrd="0" presId="urn:microsoft.com/office/officeart/2005/8/layout/cycle1"/>
    <dgm:cxn modelId="{532E443F-0703-4897-9D73-5AC1A84D5FC0}" type="presParOf" srcId="{457C463F-6C07-4568-BD4E-ED527476475C}" destId="{526121BE-6B44-43C0-B6A4-355806EE38F4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93AD05-966B-49CD-BA00-2548088C7EE7}">
      <dsp:nvSpPr>
        <dsp:cNvPr id="0" name=""/>
        <dsp:cNvSpPr/>
      </dsp:nvSpPr>
      <dsp:spPr>
        <a:xfrm>
          <a:off x="3157811" y="381002"/>
          <a:ext cx="3066752" cy="15477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700" b="0" i="0" u="none" strike="noStrike" kern="1200" cap="none" normalizeH="0" baseline="0" smtClean="0">
            <a:ln/>
            <a:effectLst/>
            <a:latin typeface="Verdana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kern="1200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If calls are not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kern="1200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not successful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kern="1200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send outreach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kern="1200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letter</a:t>
          </a:r>
          <a:endParaRPr kumimoji="0" lang="en-US" sz="2000" b="0" i="0" u="none" strike="noStrike" kern="1200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sp:txBody>
      <dsp:txXfrm>
        <a:off x="3157811" y="381002"/>
        <a:ext cx="3066752" cy="1547792"/>
      </dsp:txXfrm>
    </dsp:sp>
    <dsp:sp modelId="{2CA3FE0C-5F1C-461D-8C02-B190A28511E9}">
      <dsp:nvSpPr>
        <dsp:cNvPr id="0" name=""/>
        <dsp:cNvSpPr/>
      </dsp:nvSpPr>
      <dsp:spPr>
        <a:xfrm>
          <a:off x="1336457" y="-258"/>
          <a:ext cx="3920513" cy="3920513"/>
        </a:xfrm>
        <a:prstGeom prst="circularArrow">
          <a:avLst>
            <a:gd name="adj1" fmla="val 8242"/>
            <a:gd name="adj2" fmla="val 575569"/>
            <a:gd name="adj3" fmla="val 2966361"/>
            <a:gd name="adj4" fmla="val 21533378"/>
            <a:gd name="adj5" fmla="val 9616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009C485-0A0F-4AAD-A083-C27C35844B0D}">
      <dsp:nvSpPr>
        <dsp:cNvPr id="0" name=""/>
        <dsp:cNvSpPr/>
      </dsp:nvSpPr>
      <dsp:spPr>
        <a:xfrm>
          <a:off x="2468175" y="2741659"/>
          <a:ext cx="1657077" cy="16570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700" b="0" i="0" u="none" strike="noStrike" kern="1200" cap="none" normalizeH="0" baseline="0" smtClean="0">
              <a:ln/>
              <a:effectLst/>
              <a:latin typeface="Verdana" pitchFamily="34" charset="0"/>
            </a:rPr>
            <a:t>   </a:t>
          </a:r>
          <a:r>
            <a:rPr kumimoji="0" lang="en-US" sz="2000" b="0" i="0" u="none" strike="noStrike" kern="1200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No response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kern="1200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  to the letter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kern="1200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   make a home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kern="1200" cap="none" normalizeH="0" baseline="0" smtClean="0">
              <a:ln/>
              <a:effectLst/>
              <a:latin typeface="Arial" pitchFamily="34" charset="0"/>
              <a:cs typeface="Arial" pitchFamily="34" charset="0"/>
            </a:rPr>
            <a:t>visit</a:t>
          </a:r>
          <a:endParaRPr kumimoji="0" lang="en-US" sz="2000" b="0" i="0" u="none" strike="noStrike" kern="1200" cap="none" normalizeH="0" baseline="0" dirty="0" smtClean="0">
            <a:ln/>
            <a:effectLst/>
            <a:latin typeface="Arial" pitchFamily="34" charset="0"/>
            <a:cs typeface="Arial" pitchFamily="34" charset="0"/>
          </a:endParaRPr>
        </a:p>
      </dsp:txBody>
      <dsp:txXfrm>
        <a:off x="2468175" y="2741659"/>
        <a:ext cx="1657077" cy="1657077"/>
      </dsp:txXfrm>
    </dsp:sp>
    <dsp:sp modelId="{070A0B20-70CF-486F-92CE-F88FBA9D4E63}">
      <dsp:nvSpPr>
        <dsp:cNvPr id="0" name=""/>
        <dsp:cNvSpPr/>
      </dsp:nvSpPr>
      <dsp:spPr>
        <a:xfrm>
          <a:off x="1336457" y="-258"/>
          <a:ext cx="3920513" cy="3920513"/>
        </a:xfrm>
        <a:prstGeom prst="circularArrow">
          <a:avLst>
            <a:gd name="adj1" fmla="val 8242"/>
            <a:gd name="adj2" fmla="val 575569"/>
            <a:gd name="adj3" fmla="val 10174387"/>
            <a:gd name="adj4" fmla="val 7258069"/>
            <a:gd name="adj5" fmla="val 9616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A30BE7C-A472-45D8-9AC9-1D8BAE9F0029}">
      <dsp:nvSpPr>
        <dsp:cNvPr id="0" name=""/>
        <dsp:cNvSpPr/>
      </dsp:nvSpPr>
      <dsp:spPr>
        <a:xfrm>
          <a:off x="1073702" y="326360"/>
          <a:ext cx="1657077" cy="16570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kern="1200" cap="none" normalizeH="0" baseline="0" smtClean="0">
              <a:ln/>
              <a:effectLst/>
              <a:latin typeface="Arial" charset="0"/>
            </a:rPr>
            <a:t>Begin with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kern="1200" cap="none" normalizeH="0" baseline="0" smtClean="0">
              <a:ln/>
              <a:effectLst/>
              <a:latin typeface="Arial" charset="0"/>
            </a:rPr>
            <a:t>Telephone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kern="1200" cap="none" normalizeH="0" baseline="0" smtClean="0">
              <a:ln/>
              <a:effectLst/>
              <a:latin typeface="Arial" charset="0"/>
            </a:rPr>
            <a:t>calls</a:t>
          </a:r>
          <a:endParaRPr kumimoji="0" lang="en-US" sz="2000" b="0" i="0" u="none" strike="noStrike" kern="1200" cap="none" normalizeH="0" baseline="0" dirty="0" smtClean="0">
            <a:ln/>
            <a:effectLst/>
            <a:latin typeface="Arial" charset="0"/>
          </a:endParaRPr>
        </a:p>
      </dsp:txBody>
      <dsp:txXfrm>
        <a:off x="1073702" y="326360"/>
        <a:ext cx="1657077" cy="1657077"/>
      </dsp:txXfrm>
    </dsp:sp>
    <dsp:sp modelId="{526121BE-6B44-43C0-B6A4-355806EE38F4}">
      <dsp:nvSpPr>
        <dsp:cNvPr id="0" name=""/>
        <dsp:cNvSpPr/>
      </dsp:nvSpPr>
      <dsp:spPr>
        <a:xfrm>
          <a:off x="1336457" y="-258"/>
          <a:ext cx="3920513" cy="3920513"/>
        </a:xfrm>
        <a:prstGeom prst="circularArrow">
          <a:avLst>
            <a:gd name="adj1" fmla="val 8242"/>
            <a:gd name="adj2" fmla="val 575569"/>
            <a:gd name="adj3" fmla="val 16302310"/>
            <a:gd name="adj4" fmla="val 14965369"/>
            <a:gd name="adj5" fmla="val 9616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3024770" cy="460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5468" y="3"/>
            <a:ext cx="3024770" cy="460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0383"/>
            <a:ext cx="3024770" cy="460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5468" y="8750383"/>
            <a:ext cx="3024770" cy="460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1083415-6268-4141-A446-4DC178656C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363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3024770" cy="460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7450" y="690563"/>
            <a:ext cx="4605338" cy="3454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701" y="4375192"/>
            <a:ext cx="5118841" cy="4144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55468" y="3"/>
            <a:ext cx="3024770" cy="460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0383"/>
            <a:ext cx="3024770" cy="460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5468" y="8750383"/>
            <a:ext cx="3024770" cy="460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628D5EC-78DD-40BA-85F0-5A71629FD3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330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7450" y="690563"/>
            <a:ext cx="4605338" cy="3454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Add my name and title to the slide.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28D5EC-78DD-40BA-85F0-5A71629FD36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048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28D5EC-78DD-40BA-85F0-5A71629FD36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274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7450" y="690563"/>
            <a:ext cx="4605338" cy="3454400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fld id="{5F9019B0-0B59-4C97-9407-46921CBED44B}" type="slidenum">
              <a:rPr lang="en-US" smtClean="0">
                <a:latin typeface="Times New Roman" pitchFamily="18" charset="0"/>
              </a:rPr>
              <a:pPr/>
              <a:t>11</a:t>
            </a:fld>
            <a:endParaRPr 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1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1F694A9-9DB1-4770-BE0B-E0D9E528AD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75AD71-A487-487E-84E5-9D2957343DE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2D460B-7C02-4DD9-B9E8-8D21D2650A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1471" y="214312"/>
            <a:ext cx="7793567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3217" y="2018110"/>
            <a:ext cx="3784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1017" y="2018110"/>
            <a:ext cx="3784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BC28E-A547-469D-9A18-B603E008DC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40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BF4863-1F3E-4FC2-B1BF-199FEB876F4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6E38F5-4B6D-4E42-822B-D94A35D8D1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48E1F4-D277-4886-8B9D-437BCED61D9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6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13CB7EFD-F27E-4DCA-9B74-00026612FC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09BDA3F7-37DB-4F07-BCAD-CB6441D7ED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D32A6-083C-43A0-8E3A-C6F731C84C7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2AAD3-AF60-42F1-813C-09D7F62DCE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87988E-015F-4F18-B901-13EB925C7F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360247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7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5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892395B-B289-456F-BA07-B7922761325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9" r:id="rId1"/>
    <p:sldLayoutId id="2147484660" r:id="rId2"/>
    <p:sldLayoutId id="2147484661" r:id="rId3"/>
    <p:sldLayoutId id="2147484662" r:id="rId4"/>
    <p:sldLayoutId id="2147484663" r:id="rId5"/>
    <p:sldLayoutId id="2147484664" r:id="rId6"/>
    <p:sldLayoutId id="2147484665" r:id="rId7"/>
    <p:sldLayoutId id="2147484666" r:id="rId8"/>
    <p:sldLayoutId id="2147484667" r:id="rId9"/>
    <p:sldLayoutId id="2147484668" r:id="rId10"/>
    <p:sldLayoutId id="2147484669" r:id="rId11"/>
    <p:sldLayoutId id="2147484670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778933" y="182166"/>
            <a:ext cx="7679267" cy="256103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>
                <a:latin typeface="Lucida Sans Unicode" pitchFamily="34" charset="0"/>
              </a:rPr>
              <a:t/>
            </a:r>
            <a:br>
              <a:rPr lang="en-US" sz="3200" dirty="0" smtClean="0">
                <a:latin typeface="Lucida Sans Unicode" pitchFamily="34" charset="0"/>
              </a:rPr>
            </a:br>
            <a:r>
              <a:rPr lang="en-US" sz="3200" dirty="0" smtClean="0">
                <a:latin typeface="Lucida Sans Unicode" pitchFamily="34" charset="0"/>
              </a:rPr>
              <a:t/>
            </a:r>
            <a:br>
              <a:rPr lang="en-US" sz="3200" dirty="0" smtClean="0">
                <a:latin typeface="Lucida Sans Unicode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>LOS ANGELES COUNTY</a:t>
            </a:r>
            <a:br>
              <a:rPr lang="en-US" sz="3600" dirty="0" smtClean="0">
                <a:latin typeface="Arial" pitchFamily="34" charset="0"/>
                <a:cs typeface="Arial" pitchFamily="34" charset="0"/>
              </a:rPr>
            </a:br>
            <a:r>
              <a:rPr lang="en-US" sz="3600" dirty="0" smtClean="0">
                <a:latin typeface="Arial" pitchFamily="34" charset="0"/>
                <a:cs typeface="Arial" pitchFamily="34" charset="0"/>
              </a:rPr>
              <a:t>DEPARTMENT OF PUBLIC SOCIAL SERVICES </a:t>
            </a:r>
            <a:r>
              <a:rPr lang="en-US" sz="2800" dirty="0" smtClean="0">
                <a:latin typeface="Lucida Sans Unicode" pitchFamily="34" charset="0"/>
              </a:rPr>
              <a:t/>
            </a:r>
            <a:br>
              <a:rPr lang="en-US" sz="2800" dirty="0" smtClean="0">
                <a:latin typeface="Lucida Sans Unicode" pitchFamily="34" charset="0"/>
              </a:rPr>
            </a:br>
            <a:r>
              <a:rPr lang="en-US" sz="2800" dirty="0" smtClean="0">
                <a:latin typeface="Lucida Sans Unicode" pitchFamily="34" charset="0"/>
              </a:rPr>
              <a:t/>
            </a:r>
            <a:br>
              <a:rPr lang="en-US" sz="2800" dirty="0" smtClean="0">
                <a:latin typeface="Lucida Sans Unicode" pitchFamily="34" charset="0"/>
              </a:rPr>
            </a:br>
            <a:r>
              <a:rPr lang="en-US" sz="3200" dirty="0" smtClean="0">
                <a:latin typeface="Arial" charset="0"/>
              </a:rPr>
              <a:t> </a:t>
            </a: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812800" y="2514600"/>
            <a:ext cx="7645400" cy="4000500"/>
          </a:xfrm>
        </p:spPr>
        <p:txBody>
          <a:bodyPr>
            <a:normAutofit fontScale="47500" lnSpcReduction="20000"/>
          </a:bodyPr>
          <a:lstStyle/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000" b="1" dirty="0" smtClean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4500" b="1" dirty="0" smtClean="0">
                <a:latin typeface="Arial" charset="0"/>
              </a:rPr>
              <a:t>GAIN SANCTIONS AND THE </a:t>
            </a:r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4500" b="1" dirty="0" smtClean="0">
                <a:latin typeface="Arial" charset="0"/>
              </a:rPr>
              <a:t>GAIN SANCTION HOME VISIT </a:t>
            </a:r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4500" b="1" dirty="0" smtClean="0">
                <a:latin typeface="Arial" charset="0"/>
              </a:rPr>
              <a:t>OUTREACH PROJECT </a:t>
            </a:r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4500" b="1" dirty="0" smtClean="0">
                <a:latin typeface="Arial" charset="0"/>
              </a:rPr>
              <a:t>(GSHVO)</a:t>
            </a:r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4500" dirty="0" smtClean="0">
              <a:latin typeface="Arial" charset="0"/>
            </a:endParaRPr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dirty="0" smtClean="0">
              <a:latin typeface="Lucida Sans Unicode" pitchFamily="34" charset="0"/>
            </a:endParaRPr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dirty="0" smtClean="0">
              <a:latin typeface="Lucida Sans Unicode" pitchFamily="34" charset="0"/>
            </a:endParaRPr>
          </a:p>
          <a:p>
            <a:pPr marL="457200" lvl="1" indent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dirty="0" smtClean="0">
              <a:latin typeface="Lucida Sans Unicode" pitchFamily="34" charset="0"/>
            </a:endParaRPr>
          </a:p>
          <a:p>
            <a:pPr marL="457200" lvl="1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600" b="1" dirty="0" smtClean="0">
                <a:latin typeface="Arial" charset="0"/>
              </a:rPr>
              <a:t>October 2012</a:t>
            </a:r>
          </a:p>
          <a:p>
            <a:pPr eaLnBrk="1" hangingPunct="1">
              <a:lnSpc>
                <a:spcPct val="90000"/>
              </a:lnSpc>
            </a:pPr>
            <a:endParaRPr lang="en-US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latin typeface="Arial" charset="0"/>
              </a:rPr>
              <a:t>GSHVO</a:t>
            </a:r>
            <a:r>
              <a:rPr lang="en-US" b="1" dirty="0" smtClean="0">
                <a:latin typeface="Arial" charset="0"/>
              </a:rPr>
              <a:t> – </a:t>
            </a:r>
            <a:r>
              <a:rPr lang="en-US" sz="2800" dirty="0" smtClean="0">
                <a:latin typeface="Arial" charset="0"/>
              </a:rPr>
              <a:t>Results </a:t>
            </a:r>
            <a:r>
              <a:rPr lang="en-US" sz="2800" dirty="0">
                <a:latin typeface="Arial" charset="0"/>
              </a:rPr>
              <a:t>Oct. 2005 to June 2012</a:t>
            </a:r>
            <a:endParaRPr lang="en-US" sz="2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74" y="1905000"/>
            <a:ext cx="7481251" cy="463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747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2" y="589360"/>
            <a:ext cx="8437037" cy="89654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dirty="0" smtClean="0">
                <a:latin typeface="Arial" charset="0"/>
              </a:rPr>
              <a:t>GSHVO</a:t>
            </a:r>
            <a:r>
              <a:rPr lang="en-US" sz="3600" dirty="0" smtClean="0">
                <a:latin typeface="Arial" charset="0"/>
              </a:rPr>
              <a:t> - </a:t>
            </a:r>
            <a:r>
              <a:rPr lang="en-US" sz="2800" dirty="0" smtClean="0">
                <a:latin typeface="Arial" charset="0"/>
              </a:rPr>
              <a:t>Results Oct. 2005 to June 2012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508000" y="1600200"/>
            <a:ext cx="8331200" cy="4972050"/>
          </a:xfrm>
        </p:spPr>
        <p:txBody>
          <a:bodyPr>
            <a:normAutofit/>
          </a:bodyPr>
          <a:lstStyle/>
          <a:p>
            <a:pPr eaLnBrk="1" hangingPunct="1">
              <a:lnSpc>
                <a:spcPct val="25000"/>
              </a:lnSpc>
              <a:buFont typeface="Wingdings" pitchFamily="2" charset="2"/>
              <a:buNone/>
              <a:defRPr/>
            </a:pPr>
            <a:r>
              <a:rPr lang="en-US" dirty="0" smtClean="0">
                <a:latin typeface="Lucida Sans Unicode" pitchFamily="34" charset="0"/>
              </a:rPr>
              <a:t>	</a:t>
            </a:r>
            <a:endParaRPr lang="en-US" sz="2400" dirty="0" smtClean="0">
              <a:latin typeface="Arial" charset="0"/>
            </a:endParaRPr>
          </a:p>
          <a:p>
            <a:pPr eaLnBrk="1" hangingPunct="1">
              <a:spcBef>
                <a:spcPts val="0"/>
              </a:spcBef>
              <a:buClr>
                <a:schemeClr val="accent2"/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latin typeface="Arial" charset="0"/>
              </a:rPr>
              <a:t>Positive results for roughly 352,000 or 73% of 481,600 participants served through telephone calls, letters, and home visits.  For example:</a:t>
            </a:r>
          </a:p>
          <a:p>
            <a:pPr marL="109728" indent="0" eaLnBrk="1" hangingPunct="1">
              <a:spcBef>
                <a:spcPts val="0"/>
              </a:spcBef>
              <a:buNone/>
              <a:defRPr/>
            </a:pPr>
            <a:endParaRPr lang="en-US" dirty="0" smtClean="0">
              <a:latin typeface="Arial" charset="0"/>
            </a:endParaRPr>
          </a:p>
          <a:p>
            <a:pPr marL="657225" lvl="1" indent="-33338">
              <a:spcBef>
                <a:spcPts val="0"/>
              </a:spcBef>
              <a:buFont typeface="Arial" pitchFamily="34" charset="0"/>
              <a:buChar char="•"/>
              <a:tabLst>
                <a:tab pos="973138" algn="l"/>
              </a:tabLst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</a:rPr>
              <a:t>  	</a:t>
            </a:r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Agree to participate 121,564 or 35%;</a:t>
            </a:r>
          </a:p>
          <a:p>
            <a:pPr marL="657225" lvl="1" indent="-33338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 	Good cause 107,900 or 31%; </a:t>
            </a:r>
          </a:p>
          <a:p>
            <a:pPr marL="657225" lvl="1" indent="-33338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 	Exemptions 35,783 or 10%; and</a:t>
            </a:r>
          </a:p>
          <a:p>
            <a:pPr marL="657225" lvl="1" indent="-33338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  <a:latin typeface="Arial" charset="0"/>
              </a:rPr>
              <a:t> 	Employment  28,200 or 8%. </a:t>
            </a:r>
          </a:p>
          <a:p>
            <a:pPr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endParaRPr lang="en-US" dirty="0" smtClean="0">
              <a:latin typeface="Arial" charset="0"/>
            </a:endParaRPr>
          </a:p>
          <a:p>
            <a:pPr eaLnBrk="1" hangingPunct="1">
              <a:buFont typeface="Wingdings" pitchFamily="2" charset="2"/>
              <a:buChar char="ü"/>
              <a:defRPr/>
            </a:pPr>
            <a:endParaRPr lang="en-US" sz="2400" dirty="0" smtClean="0">
              <a:latin typeface="Arial" charset="0"/>
            </a:endParaRP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sz="18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endParaRPr lang="en-US" sz="24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endParaRPr lang="en-US" dirty="0" smtClean="0">
              <a:latin typeface="Lucida Sans Unicode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4950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382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charset="0"/>
              </a:rPr>
              <a:t>GSHVO - </a:t>
            </a:r>
            <a:r>
              <a:rPr lang="en-US" sz="2700" dirty="0" smtClean="0">
                <a:latin typeface="Arial" charset="0"/>
              </a:rPr>
              <a:t>Results </a:t>
            </a:r>
            <a:r>
              <a:rPr lang="en-US" sz="2700" dirty="0">
                <a:latin typeface="Arial" charset="0"/>
              </a:rPr>
              <a:t>Oct. 2005 to </a:t>
            </a:r>
            <a:r>
              <a:rPr lang="en-US" sz="2700" dirty="0" smtClean="0">
                <a:latin typeface="Arial" charset="0"/>
              </a:rPr>
              <a:t>June 2012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434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Ø"/>
              <a:defRPr/>
            </a:pPr>
            <a:endParaRPr lang="en-US" dirty="0" smtClean="0">
              <a:latin typeface="Arial" charset="0"/>
            </a:endParaRPr>
          </a:p>
          <a:p>
            <a:pPr lvl="1">
              <a:lnSpc>
                <a:spcPct val="110000"/>
              </a:lnSpc>
              <a:buFont typeface="Wingdings" pitchFamily="2" charset="2"/>
              <a:buChar char="Ø"/>
              <a:defRPr/>
            </a:pPr>
            <a:r>
              <a:rPr lang="en-US" sz="3300" dirty="0">
                <a:solidFill>
                  <a:schemeClr val="tx1"/>
                </a:solidFill>
                <a:latin typeface="Arial" charset="0"/>
              </a:rPr>
              <a:t>Initiated roughly </a:t>
            </a:r>
            <a:r>
              <a:rPr lang="en-US" sz="3300" dirty="0" smtClean="0">
                <a:solidFill>
                  <a:schemeClr val="tx1"/>
                </a:solidFill>
                <a:latin typeface="Arial" charset="0"/>
              </a:rPr>
              <a:t>85,600 </a:t>
            </a:r>
            <a:r>
              <a:rPr lang="en-US" sz="3300" dirty="0">
                <a:solidFill>
                  <a:schemeClr val="tx1"/>
                </a:solidFill>
                <a:latin typeface="Arial" charset="0"/>
              </a:rPr>
              <a:t>home visits and made contact in roughly </a:t>
            </a:r>
            <a:r>
              <a:rPr lang="en-US" sz="3300" dirty="0" smtClean="0">
                <a:solidFill>
                  <a:schemeClr val="tx1"/>
                </a:solidFill>
                <a:latin typeface="Arial" charset="0"/>
              </a:rPr>
              <a:t>31,500 </a:t>
            </a:r>
            <a:r>
              <a:rPr lang="en-US" sz="3300" dirty="0">
                <a:solidFill>
                  <a:schemeClr val="tx1"/>
                </a:solidFill>
                <a:latin typeface="Arial" charset="0"/>
              </a:rPr>
              <a:t>or 37</a:t>
            </a:r>
            <a:r>
              <a:rPr lang="en-US" sz="3300" dirty="0" smtClean="0">
                <a:solidFill>
                  <a:schemeClr val="tx1"/>
                </a:solidFill>
                <a:latin typeface="Arial" charset="0"/>
              </a:rPr>
              <a:t>%.</a:t>
            </a:r>
          </a:p>
          <a:p>
            <a:pPr marL="411480" lvl="1" indent="0">
              <a:lnSpc>
                <a:spcPct val="110000"/>
              </a:lnSpc>
              <a:buNone/>
              <a:defRPr/>
            </a:pPr>
            <a:endParaRPr lang="en-US" sz="3300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110000"/>
              </a:lnSpc>
              <a:buFont typeface="Wingdings" pitchFamily="2" charset="2"/>
              <a:buChar char="Ø"/>
              <a:defRPr/>
            </a:pPr>
            <a:r>
              <a:rPr lang="en-US" sz="3300" dirty="0">
                <a:solidFill>
                  <a:schemeClr val="tx1"/>
                </a:solidFill>
                <a:latin typeface="Arial" charset="0"/>
              </a:rPr>
              <a:t>Reduced point-in-time sanctions by roughly </a:t>
            </a:r>
            <a:r>
              <a:rPr lang="en-US" sz="3300" dirty="0" smtClean="0">
                <a:solidFill>
                  <a:schemeClr val="tx1"/>
                </a:solidFill>
                <a:latin typeface="Arial" charset="0"/>
              </a:rPr>
              <a:t>9,000 </a:t>
            </a:r>
            <a:r>
              <a:rPr lang="en-US" sz="3300" dirty="0">
                <a:solidFill>
                  <a:schemeClr val="tx1"/>
                </a:solidFill>
                <a:latin typeface="Arial" charset="0"/>
              </a:rPr>
              <a:t>from 21,200 to </a:t>
            </a:r>
            <a:r>
              <a:rPr lang="en-US" sz="3300" dirty="0" smtClean="0">
                <a:solidFill>
                  <a:schemeClr val="tx1"/>
                </a:solidFill>
                <a:latin typeface="Arial" charset="0"/>
              </a:rPr>
              <a:t>12,250 </a:t>
            </a:r>
            <a:r>
              <a:rPr lang="en-US" sz="3300" dirty="0">
                <a:solidFill>
                  <a:schemeClr val="tx1"/>
                </a:solidFill>
                <a:latin typeface="Arial" charset="0"/>
              </a:rPr>
              <a:t>or </a:t>
            </a:r>
            <a:r>
              <a:rPr lang="en-US" sz="3300" dirty="0" smtClean="0">
                <a:solidFill>
                  <a:schemeClr val="tx1"/>
                </a:solidFill>
                <a:latin typeface="Arial" charset="0"/>
              </a:rPr>
              <a:t>42%.</a:t>
            </a:r>
          </a:p>
          <a:p>
            <a:pPr lvl="1">
              <a:lnSpc>
                <a:spcPct val="110000"/>
              </a:lnSpc>
              <a:buFont typeface="Wingdings" pitchFamily="2" charset="2"/>
              <a:buChar char="Ø"/>
              <a:defRPr/>
            </a:pPr>
            <a:endParaRPr lang="en-US" sz="3300" dirty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110000"/>
              </a:lnSpc>
              <a:buFont typeface="Wingdings" pitchFamily="2" charset="2"/>
              <a:buChar char="Ø"/>
              <a:defRPr/>
            </a:pPr>
            <a:r>
              <a:rPr lang="en-US" sz="3300" dirty="0">
                <a:solidFill>
                  <a:schemeClr val="tx1"/>
                </a:solidFill>
                <a:latin typeface="Arial" charset="0"/>
              </a:rPr>
              <a:t>Reduced the % of mandatory WTW participants sanctioned from 29.9% to </a:t>
            </a:r>
            <a:r>
              <a:rPr lang="en-US" sz="3300" dirty="0" smtClean="0">
                <a:solidFill>
                  <a:schemeClr val="tx1"/>
                </a:solidFill>
                <a:latin typeface="Arial" charset="0"/>
              </a:rPr>
              <a:t>21.5%.</a:t>
            </a:r>
            <a:endParaRPr lang="en-US" sz="3300" dirty="0">
              <a:solidFill>
                <a:schemeClr val="tx1"/>
              </a:solidFill>
              <a:latin typeface="Arial" charset="0"/>
            </a:endParaRPr>
          </a:p>
          <a:p>
            <a:pPr marL="411480" lvl="1" indent="0">
              <a:lnSpc>
                <a:spcPct val="110000"/>
              </a:lnSpc>
              <a:buNone/>
              <a:defRPr/>
            </a:pPr>
            <a:r>
              <a:rPr lang="en-US" dirty="0" smtClean="0">
                <a:latin typeface="Arial" charset="0"/>
              </a:rPr>
              <a:t> </a:t>
            </a:r>
            <a:endParaRPr lang="en-US" dirty="0">
              <a:latin typeface="Arial" charset="0"/>
            </a:endParaRPr>
          </a:p>
          <a:p>
            <a:pPr lvl="1">
              <a:lnSpc>
                <a:spcPct val="110000"/>
              </a:lnSpc>
              <a:buFont typeface="Wingdings" pitchFamily="2" charset="2"/>
              <a:buChar char="Ø"/>
              <a:defRPr/>
            </a:pPr>
            <a:endParaRPr lang="en-US" b="1" dirty="0">
              <a:latin typeface="Arial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Ø"/>
              <a:defRPr/>
            </a:pPr>
            <a:endParaRPr lang="en-US" dirty="0" smtClean="0">
              <a:latin typeface="Arial" charset="0"/>
            </a:endParaRPr>
          </a:p>
          <a:p>
            <a:pPr>
              <a:lnSpc>
                <a:spcPct val="110000"/>
              </a:lnSpc>
              <a:buFont typeface="Wingdings" pitchFamily="2" charset="2"/>
              <a:buChar char="Ø"/>
              <a:defRPr/>
            </a:pPr>
            <a:endParaRPr lang="en-US" dirty="0" smtClean="0">
              <a:latin typeface="Arial" charset="0"/>
            </a:endParaRP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68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1" y="762000"/>
            <a:ext cx="8729135" cy="100965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latin typeface="Arial" charset="0"/>
              </a:rPr>
              <a:t>GSHVO and Sanction Reduction</a:t>
            </a:r>
            <a:br>
              <a:rPr lang="en-US" sz="2800" dirty="0" smtClean="0">
                <a:latin typeface="Arial" charset="0"/>
              </a:rPr>
            </a:br>
            <a:endParaRPr lang="en-US" sz="2800" dirty="0" smtClean="0">
              <a:latin typeface="Arial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943100"/>
            <a:ext cx="7848600" cy="44577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z="1400" b="1" dirty="0" smtClean="0">
              <a:latin typeface="Lucida Sans Unicode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en-US" sz="1400" b="1" dirty="0" smtClean="0">
              <a:latin typeface="Lucida Sans Unicode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3" y="1371600"/>
            <a:ext cx="7038975" cy="461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charset="0"/>
              </a:rPr>
              <a:t>GSHVO</a:t>
            </a:r>
            <a:r>
              <a:rPr lang="en-US" sz="3200" dirty="0" smtClean="0">
                <a:latin typeface="Arial" charset="0"/>
              </a:rPr>
              <a:t> </a:t>
            </a:r>
            <a:r>
              <a:rPr lang="en-US" sz="2800" dirty="0" smtClean="0">
                <a:latin typeface="Arial" charset="0"/>
              </a:rPr>
              <a:t/>
            </a:r>
            <a:br>
              <a:rPr lang="en-US" sz="2800" dirty="0" smtClean="0">
                <a:latin typeface="Arial" charset="0"/>
              </a:rPr>
            </a:br>
            <a:r>
              <a:rPr lang="en-US" sz="3200" dirty="0" smtClean="0">
                <a:latin typeface="Arial" charset="0"/>
              </a:rPr>
              <a:t>Lessons: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4876800"/>
          </a:xfrm>
        </p:spPr>
        <p:txBody>
          <a:bodyPr>
            <a:normAutofit fontScale="25000" lnSpcReduction="20000"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9600" dirty="0" smtClean="0">
                <a:latin typeface="Arial" pitchFamily="34" charset="0"/>
                <a:cs typeface="Arial" pitchFamily="34" charset="0"/>
              </a:rPr>
              <a:t>The possibility of a home visit contributes to increased responsiveness by participants.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endParaRPr lang="en-US" sz="9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9600" dirty="0" smtClean="0">
                <a:latin typeface="Arial" pitchFamily="34" charset="0"/>
                <a:cs typeface="Arial" pitchFamily="34" charset="0"/>
              </a:rPr>
              <a:t>Ensuring staff are well trained and understand and support the goals of the project are essential for positive outcomes.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endParaRPr lang="en-US" sz="9600" dirty="0" smtClean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9600" dirty="0" smtClean="0">
                <a:latin typeface="Arial" pitchFamily="34" charset="0"/>
                <a:cs typeface="Arial" pitchFamily="34" charset="0"/>
              </a:rPr>
              <a:t>Full time and experience staff are more likely to support the project’s main engagement strategies.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endParaRPr lang="en-US" sz="9600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9600" dirty="0" smtClean="0">
                <a:latin typeface="Arial" pitchFamily="34" charset="0"/>
                <a:cs typeface="Arial" pitchFamily="34" charset="0"/>
              </a:rPr>
              <a:t>Connecting GSHVO outcomes directly to WPR is challenging because the work flow involves multiple workers and computer programming does not support the level of tracking.</a:t>
            </a:r>
          </a:p>
          <a:p>
            <a:pPr lvl="2">
              <a:buFont typeface="Wingdings" pitchFamily="2" charset="2"/>
              <a:buChar char="Ø"/>
            </a:pPr>
            <a:endParaRPr lang="en-US" sz="4500" dirty="0" smtClean="0">
              <a:latin typeface="Arial" pitchFamily="34" charset="0"/>
              <a:cs typeface="Arial" pitchFamily="34" charset="0"/>
            </a:endParaRPr>
          </a:p>
          <a:p>
            <a:pPr lvl="2">
              <a:buFont typeface="Wingdings" pitchFamily="2" charset="2"/>
              <a:buChar char="Ø"/>
            </a:pPr>
            <a:endParaRPr lang="en-US" sz="45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en-US" sz="47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en-US" sz="4900" dirty="0" smtClean="0">
              <a:latin typeface="Arial" pitchFamily="34" charset="0"/>
              <a:cs typeface="Arial" pitchFamily="34" charset="0"/>
            </a:endParaRPr>
          </a:p>
          <a:p>
            <a:pPr marL="411480" lvl="1" indent="0">
              <a:buNone/>
            </a:pPr>
            <a:r>
              <a:rPr lang="en-US" sz="4900" dirty="0" smtClean="0">
                <a:latin typeface="Arial" pitchFamily="34" charset="0"/>
                <a:cs typeface="Arial" pitchFamily="34" charset="0"/>
              </a:rPr>
              <a:t>   </a:t>
            </a:r>
          </a:p>
          <a:p>
            <a:pPr marL="109728" indent="0">
              <a:buNone/>
            </a:pPr>
            <a:endParaRPr lang="en-US" sz="1800" b="1" dirty="0"/>
          </a:p>
          <a:p>
            <a:pPr>
              <a:buFont typeface="Wingdings" pitchFamily="2" charset="2"/>
              <a:buChar char="Ø"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7595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906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INTRODUCTION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49424"/>
            <a:ext cx="6400800" cy="4325112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avoid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sanctions, reduce the number of </a:t>
            </a:r>
            <a:r>
              <a:rPr lang="en-US" u="sng" dirty="0" smtClean="0">
                <a:latin typeface="Arial" pitchFamily="34" charset="0"/>
                <a:cs typeface="Arial" pitchFamily="34" charset="0"/>
              </a:rPr>
              <a:t>already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sanctioned participants, and improve the WPR,  Los Angeles County implemented the GAIN Sanction Home Visit Outreach Sanction (GSHVO) project.  The project is designed to engage noncompliant participants.  </a:t>
            </a:r>
          </a:p>
          <a:p>
            <a:pPr marL="109728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23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6019800" cy="3810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BACKGROUND – GAIN SANCTIONS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876800" y="1295400"/>
            <a:ext cx="3859976" cy="5333047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000" dirty="0">
                <a:latin typeface="Arial" charset="0"/>
              </a:rPr>
              <a:t>Policy: Unless exempt, </a:t>
            </a:r>
            <a:r>
              <a:rPr lang="en-US" sz="2000" dirty="0" smtClean="0">
                <a:latin typeface="Arial" charset="0"/>
              </a:rPr>
              <a:t>must participate </a:t>
            </a:r>
            <a:r>
              <a:rPr lang="en-US" sz="2000" dirty="0">
                <a:latin typeface="Arial" charset="0"/>
              </a:rPr>
              <a:t>in a </a:t>
            </a:r>
            <a:r>
              <a:rPr lang="en-US" sz="2000" dirty="0" err="1" smtClean="0">
                <a:latin typeface="Arial" charset="0"/>
              </a:rPr>
              <a:t>WtW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activity</a:t>
            </a:r>
            <a:r>
              <a:rPr lang="en-US" sz="2000" dirty="0" smtClean="0">
                <a:latin typeface="Arial" charset="0"/>
              </a:rPr>
              <a:t>.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endParaRPr lang="en-US" sz="2000" dirty="0">
              <a:latin typeface="Arial" charset="0"/>
            </a:endParaRPr>
          </a:p>
          <a:p>
            <a:pPr>
              <a:lnSpc>
                <a:spcPct val="50000"/>
              </a:lnSpc>
              <a:buFont typeface="Wingdings" pitchFamily="2" charset="2"/>
              <a:buChar char="ü"/>
            </a:pPr>
            <a:endParaRPr lang="en-US" sz="2000" dirty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000" dirty="0">
                <a:latin typeface="Arial" charset="0"/>
              </a:rPr>
              <a:t>In 2005, GAIN sanctions hovered around 21,000, out of </a:t>
            </a:r>
            <a:r>
              <a:rPr lang="en-US" sz="2000" dirty="0" smtClean="0">
                <a:latin typeface="Arial" charset="0"/>
              </a:rPr>
              <a:t>roughly </a:t>
            </a:r>
            <a:r>
              <a:rPr lang="en-US" sz="2000" dirty="0">
                <a:latin typeface="Arial" charset="0"/>
              </a:rPr>
              <a:t>70,000 mandatory </a:t>
            </a:r>
            <a:r>
              <a:rPr lang="en-US" sz="2000" dirty="0" err="1" smtClean="0">
                <a:latin typeface="Arial" charset="0"/>
              </a:rPr>
              <a:t>WtW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>
                <a:latin typeface="Arial" charset="0"/>
              </a:rPr>
              <a:t>participants</a:t>
            </a:r>
            <a:r>
              <a:rPr lang="en-US" sz="2000" dirty="0" smtClean="0">
                <a:latin typeface="Arial" charset="0"/>
              </a:rPr>
              <a:t>.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endParaRPr lang="en-US" sz="2000" dirty="0">
              <a:latin typeface="Arial" charset="0"/>
            </a:endParaRPr>
          </a:p>
          <a:p>
            <a:pPr>
              <a:lnSpc>
                <a:spcPct val="50000"/>
              </a:lnSpc>
              <a:buClr>
                <a:schemeClr val="accent2"/>
              </a:buClr>
              <a:buFont typeface="Wingdings" pitchFamily="2" charset="2"/>
              <a:buChar char="Ø"/>
            </a:pPr>
            <a:endParaRPr lang="en-US" sz="2000" dirty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000" dirty="0">
                <a:latin typeface="Arial" charset="0"/>
              </a:rPr>
              <a:t>There was no definitive process </a:t>
            </a:r>
            <a:r>
              <a:rPr lang="en-US" sz="2000" dirty="0" smtClean="0">
                <a:latin typeface="Arial" charset="0"/>
              </a:rPr>
              <a:t>to </a:t>
            </a:r>
            <a:r>
              <a:rPr lang="en-US" sz="2000" dirty="0">
                <a:latin typeface="Arial" charset="0"/>
              </a:rPr>
              <a:t>assist GAIN participants </a:t>
            </a:r>
            <a:r>
              <a:rPr lang="en-US" sz="2000" dirty="0" smtClean="0">
                <a:latin typeface="Arial" charset="0"/>
              </a:rPr>
              <a:t>resolve </a:t>
            </a:r>
            <a:r>
              <a:rPr lang="en-US" sz="2000" dirty="0">
                <a:latin typeface="Arial" charset="0"/>
              </a:rPr>
              <a:t>their sanction</a:t>
            </a:r>
            <a:r>
              <a:rPr lang="en-US" sz="2000" dirty="0" smtClean="0">
                <a:latin typeface="Arial" charset="0"/>
              </a:rPr>
              <a:t>.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endParaRPr lang="en-US" sz="2000" dirty="0">
              <a:latin typeface="Arial" charset="0"/>
            </a:endParaRPr>
          </a:p>
          <a:p>
            <a:pPr>
              <a:lnSpc>
                <a:spcPct val="50000"/>
              </a:lnSpc>
              <a:buClr>
                <a:schemeClr val="accent2"/>
              </a:buClr>
              <a:buFont typeface="Wingdings" pitchFamily="2" charset="2"/>
              <a:buChar char="Ø"/>
            </a:pPr>
            <a:endParaRPr lang="en-US" sz="2000" dirty="0">
              <a:latin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000" dirty="0">
                <a:latin typeface="Arial" charset="0"/>
              </a:rPr>
              <a:t>Two studies on sanctions were completed in 2005 and 2006.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76400"/>
            <a:ext cx="3733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9327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5"/>
          <p:cNvSpPr>
            <a:spLocks noGrp="1" noChangeArrowheads="1"/>
          </p:cNvSpPr>
          <p:nvPr>
            <p:ph type="title"/>
          </p:nvPr>
        </p:nvSpPr>
        <p:spPr>
          <a:xfrm>
            <a:off x="508001" y="685800"/>
            <a:ext cx="8525935" cy="7429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100" b="1" dirty="0" smtClean="0">
                <a:latin typeface="Arial" charset="0"/>
              </a:rPr>
              <a:t>BACKGROUND -GAIN SANCTIONS </a:t>
            </a:r>
            <a:br>
              <a:rPr lang="en-US" sz="31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(CONTINUED)</a:t>
            </a:r>
          </a:p>
        </p:txBody>
      </p:sp>
      <p:sp>
        <p:nvSpPr>
          <p:cNvPr id="6147" name="Rectangle 16"/>
          <p:cNvSpPr>
            <a:spLocks noGrp="1" noChangeArrowheads="1"/>
          </p:cNvSpPr>
          <p:nvPr>
            <p:ph idx="1"/>
          </p:nvPr>
        </p:nvSpPr>
        <p:spPr>
          <a:xfrm>
            <a:off x="406401" y="1676400"/>
            <a:ext cx="8549217" cy="478155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>
                <a:latin typeface="Arial" charset="0"/>
              </a:rPr>
              <a:t>Some of the study findings: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endParaRPr lang="en-US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dirty="0" smtClean="0">
                <a:latin typeface="Arial" charset="0"/>
              </a:rPr>
              <a:t>Almost two-thirds of sanctions were for failure to attend orientation, the first GAIN activity; </a:t>
            </a:r>
          </a:p>
          <a:p>
            <a:pPr eaLnBrk="1" hangingPunct="1">
              <a:lnSpc>
                <a:spcPct val="50000"/>
              </a:lnSpc>
              <a:buClr>
                <a:schemeClr val="accent2"/>
              </a:buClr>
              <a:buFont typeface="Wingdings" pitchFamily="2" charset="2"/>
              <a:buChar char="Ø"/>
            </a:pPr>
            <a:endParaRPr lang="en-US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dirty="0" smtClean="0">
                <a:latin typeface="Arial" charset="0"/>
              </a:rPr>
              <a:t>The most prevalent reasons for failure to participate were lack of adequate transportation, child care, and failure to receive notices in a timely manner; and</a:t>
            </a:r>
          </a:p>
          <a:p>
            <a:pPr eaLnBrk="1" hangingPunct="1">
              <a:lnSpc>
                <a:spcPct val="50000"/>
              </a:lnSpc>
              <a:buClr>
                <a:schemeClr val="accent2"/>
              </a:buClr>
              <a:buFont typeface="Wingdings" pitchFamily="2" charset="2"/>
              <a:buChar char="Ø"/>
            </a:pPr>
            <a:endParaRPr lang="en-US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dirty="0" smtClean="0">
                <a:latin typeface="Arial" charset="0"/>
              </a:rPr>
              <a:t>Long-term sanctioned participants faced barriers that took priority over complying with work requirements.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endParaRPr lang="en-US" sz="1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en-US" sz="1000" dirty="0" smtClean="0"/>
          </a:p>
        </p:txBody>
      </p:sp>
      <p:sp>
        <p:nvSpPr>
          <p:cNvPr id="6148" name="Rectangle 13"/>
          <p:cNvSpPr>
            <a:spLocks noChangeArrowheads="1"/>
          </p:cNvSpPr>
          <p:nvPr/>
        </p:nvSpPr>
        <p:spPr bwMode="auto">
          <a:xfrm>
            <a:off x="685800" y="56388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eaLnBrk="1" hangingPunct="1"/>
            <a:endParaRPr kumimoji="1" lang="en-US" sz="20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5"/>
          <p:cNvSpPr>
            <a:spLocks noGrp="1" noChangeArrowheads="1"/>
          </p:cNvSpPr>
          <p:nvPr>
            <p:ph type="title"/>
          </p:nvPr>
        </p:nvSpPr>
        <p:spPr>
          <a:xfrm>
            <a:off x="508001" y="685800"/>
            <a:ext cx="8525935" cy="7429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BACKGROUND - GAIN SANCTIONS </a:t>
            </a:r>
            <a:br>
              <a:rPr lang="en-US" sz="2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(CONTINUED)</a:t>
            </a:r>
          </a:p>
        </p:txBody>
      </p:sp>
      <p:sp>
        <p:nvSpPr>
          <p:cNvPr id="6147" name="Rectangle 16"/>
          <p:cNvSpPr>
            <a:spLocks noGrp="1" noChangeArrowheads="1"/>
          </p:cNvSpPr>
          <p:nvPr>
            <p:ph idx="1"/>
          </p:nvPr>
        </p:nvSpPr>
        <p:spPr>
          <a:xfrm>
            <a:off x="406401" y="1676400"/>
            <a:ext cx="8549217" cy="4781550"/>
          </a:xfrm>
        </p:spPr>
        <p:txBody>
          <a:bodyPr/>
          <a:lstStyle/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r>
              <a:rPr lang="en-US" sz="2800" dirty="0" smtClean="0">
                <a:latin typeface="Arial" charset="0"/>
              </a:rPr>
              <a:t>Responding to the sanction studies: 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800" dirty="0" smtClean="0">
                <a:latin typeface="Arial" charset="0"/>
              </a:rPr>
              <a:t>Developed two sanction action plans through a collaborative process involving internal managers and key external partners; and </a:t>
            </a:r>
          </a:p>
          <a:p>
            <a:pPr eaLnBrk="1" hangingPunct="1">
              <a:lnSpc>
                <a:spcPct val="50000"/>
              </a:lnSpc>
              <a:buClr>
                <a:schemeClr val="accent2"/>
              </a:buClr>
              <a:buFont typeface="Wingdings" pitchFamily="2" charset="2"/>
              <a:buChar char="Ø"/>
            </a:pP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50000"/>
              </a:lnSpc>
              <a:buClr>
                <a:schemeClr val="accent2"/>
              </a:buClr>
              <a:buFont typeface="Wingdings" pitchFamily="2" charset="2"/>
              <a:buChar char="Ø"/>
            </a:pP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2800" dirty="0" smtClean="0">
                <a:latin typeface="Arial" charset="0"/>
              </a:rPr>
              <a:t>Implemented program and policy changes, enhanced our computer systems, provided training, and implemented the (GSHVO) project.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Char char="ü"/>
            </a:pP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endParaRPr lang="en-US" sz="28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endParaRPr lang="en-US" sz="1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en-US" sz="1000" dirty="0" smtClean="0"/>
          </a:p>
        </p:txBody>
      </p:sp>
      <p:sp>
        <p:nvSpPr>
          <p:cNvPr id="6148" name="Rectangle 13"/>
          <p:cNvSpPr>
            <a:spLocks noChangeArrowheads="1"/>
          </p:cNvSpPr>
          <p:nvPr/>
        </p:nvSpPr>
        <p:spPr bwMode="auto">
          <a:xfrm>
            <a:off x="685800" y="56388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eaLnBrk="1" hangingPunct="1"/>
            <a:endParaRPr kumimoji="1" lang="en-US" sz="20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3168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2" y="571500"/>
            <a:ext cx="8259237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 dirty="0" smtClean="0">
                <a:latin typeface="Arial" charset="0"/>
              </a:rPr>
              <a:t/>
            </a:r>
            <a:br>
              <a:rPr lang="en-US" sz="3200" b="1" dirty="0" smtClean="0">
                <a:latin typeface="Arial" charset="0"/>
              </a:rPr>
            </a:br>
            <a:r>
              <a:rPr lang="en-US" sz="3200" b="1" dirty="0" smtClean="0">
                <a:latin typeface="Arial" charset="0"/>
              </a:rPr>
              <a:t/>
            </a:r>
            <a:br>
              <a:rPr lang="en-US" sz="3200" b="1" dirty="0" smtClean="0">
                <a:latin typeface="Arial" charset="0"/>
              </a:rPr>
            </a:br>
            <a:r>
              <a:rPr lang="en-US" sz="3600" b="1" dirty="0" smtClean="0">
                <a:latin typeface="Arial" charset="0"/>
              </a:rPr>
              <a:t>GSHVO Details</a:t>
            </a:r>
            <a:r>
              <a:rPr lang="en-US" sz="3200" b="1" dirty="0" smtClean="0">
                <a:latin typeface="Arial" charset="0"/>
              </a:rPr>
              <a:t/>
            </a:r>
            <a:br>
              <a:rPr lang="en-US" sz="3200" b="1" dirty="0" smtClean="0">
                <a:latin typeface="Arial" charset="0"/>
              </a:rPr>
            </a:br>
            <a:r>
              <a:rPr lang="en-US" sz="3200" b="1" dirty="0" smtClean="0">
                <a:latin typeface="Arial" charset="0"/>
              </a:rPr>
              <a:t/>
            </a:r>
            <a:br>
              <a:rPr lang="en-US" sz="3200" b="1" dirty="0" smtClean="0">
                <a:latin typeface="Arial" charset="0"/>
              </a:rPr>
            </a:br>
            <a:endParaRPr lang="en-US" sz="1800" b="1" dirty="0" smtClean="0">
              <a:latin typeface="Arial" charset="0"/>
            </a:endParaRPr>
          </a:p>
        </p:txBody>
      </p:sp>
      <p:sp>
        <p:nvSpPr>
          <p:cNvPr id="8195" name="Rectangle 7"/>
          <p:cNvSpPr>
            <a:spLocks noGrp="1" noChangeArrowheads="1"/>
          </p:cNvSpPr>
          <p:nvPr>
            <p:ph idx="1"/>
          </p:nvPr>
        </p:nvSpPr>
        <p:spPr>
          <a:xfrm>
            <a:off x="508005" y="1485900"/>
            <a:ext cx="8515351" cy="46101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en-US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dirty="0" smtClean="0">
                <a:latin typeface="Arial" charset="0"/>
              </a:rPr>
              <a:t>Implemented in October 2005.</a:t>
            </a:r>
          </a:p>
          <a:p>
            <a:pPr eaLnBrk="1" hangingPunct="1">
              <a:lnSpc>
                <a:spcPct val="50000"/>
              </a:lnSpc>
              <a:buClr>
                <a:schemeClr val="accent2"/>
              </a:buClr>
              <a:buFont typeface="Wingdings" pitchFamily="2" charset="2"/>
              <a:buChar char="Ø"/>
            </a:pPr>
            <a:endParaRPr lang="en-US" dirty="0" smtClean="0">
              <a:latin typeface="Arial" charset="0"/>
            </a:endParaRPr>
          </a:p>
          <a:p>
            <a:pPr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u="sng" dirty="0">
                <a:latin typeface="Arial" charset="0"/>
              </a:rPr>
              <a:t>Goals:</a:t>
            </a:r>
            <a:r>
              <a:rPr lang="en-US" dirty="0">
                <a:latin typeface="Arial" charset="0"/>
              </a:rPr>
              <a:t>	</a:t>
            </a:r>
          </a:p>
          <a:p>
            <a:pPr>
              <a:lnSpc>
                <a:spcPct val="90000"/>
              </a:lnSpc>
              <a:buNone/>
            </a:pPr>
            <a:r>
              <a:rPr lang="en-US" dirty="0">
                <a:latin typeface="Arial" charset="0"/>
              </a:rPr>
              <a:t>	-	Reduce sanctions </a:t>
            </a:r>
          </a:p>
          <a:p>
            <a:pPr>
              <a:lnSpc>
                <a:spcPct val="90000"/>
              </a:lnSpc>
              <a:buNone/>
            </a:pPr>
            <a:r>
              <a:rPr lang="en-US" dirty="0">
                <a:latin typeface="Arial" charset="0"/>
              </a:rPr>
              <a:t>	-	Increase the work participation rate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Ø"/>
            </a:pPr>
            <a:endParaRPr lang="en-US" u="sng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u="sng" dirty="0" smtClean="0">
                <a:latin typeface="Arial" charset="0"/>
              </a:rPr>
              <a:t>How</a:t>
            </a:r>
            <a:r>
              <a:rPr lang="en-US" dirty="0" smtClean="0">
                <a:latin typeface="Arial" charset="0"/>
              </a:rPr>
              <a:t>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>
                <a:latin typeface="Arial" charset="0"/>
              </a:rPr>
              <a:t>	Provide outreach to GAIN participants who are at risk of being sanctioned or who are already sanctioned. 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Char char="ü"/>
            </a:pPr>
            <a:endParaRPr lang="en-US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en-US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en-US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>
              <a:latin typeface="Arial" charset="0"/>
            </a:endParaRPr>
          </a:p>
        </p:txBody>
      </p:sp>
      <p:sp>
        <p:nvSpPr>
          <p:cNvPr id="8196" name="Rectangle 10"/>
          <p:cNvSpPr>
            <a:spLocks noChangeArrowheads="1"/>
          </p:cNvSpPr>
          <p:nvPr/>
        </p:nvSpPr>
        <p:spPr bwMode="auto">
          <a:xfrm>
            <a:off x="685800" y="56388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eaLnBrk="1" hangingPunct="1"/>
            <a:endParaRPr kumimoji="1" lang="en-US" sz="20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10287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Arial" charset="0"/>
              </a:rPr>
              <a:t>GSHVO</a:t>
            </a:r>
            <a:r>
              <a:rPr lang="en-US" sz="3200" dirty="0" smtClean="0">
                <a:latin typeface="Arial" charset="0"/>
              </a:rPr>
              <a:t> </a:t>
            </a:r>
            <a:r>
              <a:rPr lang="en-US" sz="3200" b="1" dirty="0" smtClean="0">
                <a:latin typeface="Arial" charset="0"/>
              </a:rPr>
              <a:t>Details</a:t>
            </a:r>
            <a:r>
              <a:rPr lang="en-US" sz="3100" dirty="0" smtClean="0">
                <a:latin typeface="Arial" charset="0"/>
              </a:rPr>
              <a:t/>
            </a:r>
            <a:br>
              <a:rPr lang="en-US" sz="3100" dirty="0" smtClean="0">
                <a:latin typeface="Arial" charset="0"/>
              </a:rPr>
            </a:br>
            <a:r>
              <a:rPr lang="en-US" sz="2000" dirty="0" smtClean="0">
                <a:latin typeface="Arial" charset="0"/>
              </a:rPr>
              <a:t>(continued)</a:t>
            </a:r>
            <a:br>
              <a:rPr lang="en-US" sz="2000" dirty="0" smtClean="0">
                <a:latin typeface="Arial" charset="0"/>
              </a:rPr>
            </a:br>
            <a:endParaRPr lang="en-US" sz="2000" dirty="0" smtClean="0"/>
          </a:p>
        </p:txBody>
      </p:sp>
      <p:sp>
        <p:nvSpPr>
          <p:cNvPr id="10243" name="Text Placeholder 2"/>
          <p:cNvSpPr>
            <a:spLocks noGrp="1"/>
          </p:cNvSpPr>
          <p:nvPr>
            <p:ph type="body" sz="half" idx="4294967295"/>
          </p:nvPr>
        </p:nvSpPr>
        <p:spPr>
          <a:xfrm>
            <a:off x="406401" y="1828800"/>
            <a:ext cx="8737600" cy="4304110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3200" dirty="0" smtClean="0">
                <a:latin typeface="Arial" charset="0"/>
                <a:cs typeface="Arial" charset="0"/>
              </a:rPr>
              <a:t>63 full-time dedicated GSHVO staff;</a:t>
            </a:r>
          </a:p>
          <a:p>
            <a:pPr marL="109728" indent="0">
              <a:buClr>
                <a:schemeClr val="accent2"/>
              </a:buClr>
              <a:buNone/>
            </a:pPr>
            <a:r>
              <a:rPr lang="en-US" sz="3200" dirty="0">
                <a:latin typeface="Arial" charset="0"/>
                <a:cs typeface="Arial" charset="0"/>
              </a:rPr>
              <a:t> 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3200" dirty="0" smtClean="0">
                <a:latin typeface="Arial" charset="0"/>
                <a:cs typeface="Arial" charset="0"/>
              </a:rPr>
              <a:t>Approximately 7,200 cases per month;</a:t>
            </a:r>
          </a:p>
          <a:p>
            <a:pPr marL="109728" indent="0">
              <a:buClr>
                <a:schemeClr val="accent2"/>
              </a:buClr>
              <a:buNone/>
            </a:pPr>
            <a:r>
              <a:rPr lang="en-US" sz="2400" dirty="0" smtClean="0">
                <a:latin typeface="Arial" charset="0"/>
                <a:cs typeface="Arial" charset="0"/>
              </a:rPr>
              <a:t>    (6,500 NC + 700 sanctioned)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endParaRPr lang="en-US" sz="3200" dirty="0" smtClean="0">
              <a:latin typeface="Arial" charset="0"/>
              <a:cs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3200" dirty="0" smtClean="0">
                <a:latin typeface="Arial" charset="0"/>
                <a:cs typeface="Arial" charset="0"/>
              </a:rPr>
              <a:t>Experienced staff;</a:t>
            </a:r>
          </a:p>
          <a:p>
            <a:pPr marL="109728" indent="0">
              <a:buClr>
                <a:schemeClr val="accent2"/>
              </a:buClr>
              <a:buNone/>
            </a:pPr>
            <a:endParaRPr lang="en-US" sz="3200" dirty="0" smtClean="0">
              <a:latin typeface="Arial" charset="0"/>
              <a:cs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3200" dirty="0" smtClean="0">
                <a:latin typeface="Arial" charset="0"/>
                <a:cs typeface="Arial" charset="0"/>
              </a:rPr>
              <a:t>Full time staff; and</a:t>
            </a: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endParaRPr lang="en-US" sz="3200" dirty="0" smtClean="0">
              <a:latin typeface="Arial" charset="0"/>
              <a:cs typeface="Arial" charset="0"/>
            </a:endParaRPr>
          </a:p>
          <a:p>
            <a:pPr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3200" dirty="0" smtClean="0">
                <a:latin typeface="Arial" charset="0"/>
                <a:cs typeface="Arial" charset="0"/>
              </a:rPr>
              <a:t>A tracking and reporting system.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Rectangle 8"/>
          <p:cNvSpPr>
            <a:spLocks noGrp="1" noChangeArrowheads="1"/>
          </p:cNvSpPr>
          <p:nvPr>
            <p:ph type="title"/>
          </p:nvPr>
        </p:nvSpPr>
        <p:spPr>
          <a:xfrm>
            <a:off x="838200" y="1143000"/>
            <a:ext cx="8132237" cy="7429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b="1" dirty="0" smtClean="0">
                <a:latin typeface="Arial" charset="0"/>
              </a:rPr>
              <a:t>GSHVO</a:t>
            </a:r>
            <a:r>
              <a:rPr lang="en-US" sz="3200" dirty="0" smtClean="0">
                <a:latin typeface="Arial" charset="0"/>
              </a:rPr>
              <a:t> – A T</a:t>
            </a:r>
            <a:r>
              <a:rPr lang="en-US" sz="2800" dirty="0" smtClean="0">
                <a:latin typeface="Arial" charset="0"/>
              </a:rPr>
              <a:t>hree Step Strategy </a:t>
            </a:r>
            <a:r>
              <a:rPr lang="en-US" sz="2800" dirty="0" smtClean="0">
                <a:solidFill>
                  <a:srgbClr val="C00000"/>
                </a:solidFill>
                <a:latin typeface="Arial" charset="0"/>
              </a:rPr>
              <a:t/>
            </a:r>
            <a:br>
              <a:rPr lang="en-US" sz="2800" dirty="0" smtClean="0">
                <a:solidFill>
                  <a:srgbClr val="C00000"/>
                </a:solidFill>
                <a:latin typeface="Arial" charset="0"/>
              </a:rPr>
            </a:br>
            <a:r>
              <a:rPr lang="en-US" sz="2800" dirty="0" smtClean="0">
                <a:latin typeface="Arial" charset="0"/>
              </a:rPr>
              <a:t/>
            </a:r>
            <a:br>
              <a:rPr lang="en-US" sz="2800" dirty="0" smtClean="0">
                <a:latin typeface="Arial" charset="0"/>
              </a:rPr>
            </a:br>
            <a:endParaRPr lang="en-US" sz="2800" dirty="0" smtClean="0">
              <a:latin typeface="Arial" charset="0"/>
            </a:endParaRPr>
          </a:p>
        </p:txBody>
      </p:sp>
      <p:sp>
        <p:nvSpPr>
          <p:cNvPr id="1035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1183222" y="2018110"/>
            <a:ext cx="3788833" cy="4114800"/>
          </a:xfrm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endParaRPr lang="en-US" dirty="0" smtClean="0">
              <a:latin typeface="Lucida Sans Unicode" pitchFamily="34" charset="0"/>
            </a:endParaRPr>
          </a:p>
          <a:p>
            <a:pPr lvl="3" eaLnBrk="1" hangingPunct="1"/>
            <a:endParaRPr lang="en-US" sz="1800" dirty="0" smtClean="0">
              <a:latin typeface="Lucida Sans Unicode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691739571"/>
              </p:ext>
            </p:extLst>
          </p:nvPr>
        </p:nvGraphicFramePr>
        <p:xfrm>
          <a:off x="762000" y="1752600"/>
          <a:ext cx="7298267" cy="4400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1" y="685801"/>
            <a:ext cx="8538639" cy="685799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Arial" charset="0"/>
              </a:rPr>
              <a:t>GSHVO </a:t>
            </a:r>
            <a:endParaRPr lang="en-US" sz="2800" b="1" dirty="0" smtClean="0">
              <a:latin typeface="Arial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10600" cy="51054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000" dirty="0" smtClean="0">
                <a:latin typeface="Arial" charset="0"/>
              </a:rPr>
              <a:t>When contact is made the GSHVO Worker:</a:t>
            </a:r>
          </a:p>
          <a:p>
            <a:pPr marL="0" indent="0" eaLnBrk="1" hangingPunct="1">
              <a:lnSpc>
                <a:spcPct val="75000"/>
              </a:lnSpc>
              <a:buNone/>
            </a:pPr>
            <a:r>
              <a:rPr lang="en-US" sz="3000" dirty="0" smtClean="0">
                <a:latin typeface="Arial" charset="0"/>
              </a:rPr>
              <a:t>    </a:t>
            </a: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3000" dirty="0" smtClean="0">
                <a:latin typeface="Arial" charset="0"/>
              </a:rPr>
              <a:t>Explains the reason for the contact, participation requirements, and services offered</a:t>
            </a:r>
            <a:r>
              <a:rPr lang="en-US" sz="3000" dirty="0">
                <a:latin typeface="Arial" charset="0"/>
              </a:rPr>
              <a:t>;</a:t>
            </a:r>
            <a:endParaRPr lang="en-US" sz="3000" dirty="0" smtClean="0">
              <a:latin typeface="Arial" charset="0"/>
            </a:endParaRPr>
          </a:p>
          <a:p>
            <a:pPr marL="457200" indent="-457200">
              <a:lnSpc>
                <a:spcPct val="75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endParaRPr lang="en-US" sz="3000" dirty="0" smtClean="0">
              <a:latin typeface="Arial" charset="0"/>
            </a:endParaRPr>
          </a:p>
          <a:p>
            <a:pPr marL="457200" indent="-457200">
              <a:lnSpc>
                <a:spcPct val="75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3000" dirty="0">
                <a:latin typeface="Arial" charset="0"/>
              </a:rPr>
              <a:t>Begins the GAIN </a:t>
            </a:r>
            <a:r>
              <a:rPr lang="en-US" sz="3000" dirty="0" smtClean="0">
                <a:latin typeface="Arial" charset="0"/>
              </a:rPr>
              <a:t>Appraisal </a:t>
            </a:r>
            <a:r>
              <a:rPr lang="en-US" sz="3000" dirty="0">
                <a:latin typeface="Arial" charset="0"/>
              </a:rPr>
              <a:t>process</a:t>
            </a:r>
            <a:r>
              <a:rPr lang="en-US" sz="3000" dirty="0" smtClean="0">
                <a:latin typeface="Arial" charset="0"/>
              </a:rPr>
              <a:t>;</a:t>
            </a:r>
          </a:p>
          <a:p>
            <a:pPr marL="457200" indent="-457200">
              <a:lnSpc>
                <a:spcPct val="75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endParaRPr lang="en-US" sz="3000" dirty="0">
              <a:latin typeface="Arial" charset="0"/>
            </a:endParaRPr>
          </a:p>
          <a:p>
            <a: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3000" dirty="0" smtClean="0">
                <a:latin typeface="Arial" charset="0"/>
              </a:rPr>
              <a:t>Conducts screening for mental health, substance abuse,  domestic violence services, and other service needs; and</a:t>
            </a:r>
          </a:p>
          <a:p>
            <a:pPr marL="457200" indent="-457200">
              <a:lnSpc>
                <a:spcPct val="75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endParaRPr lang="en-US" sz="3000" dirty="0">
              <a:latin typeface="Arial" charset="0"/>
            </a:endParaRPr>
          </a:p>
          <a:p>
            <a:pPr marL="457200" indent="-457200">
              <a:lnSpc>
                <a:spcPct val="75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3000" dirty="0" smtClean="0">
                <a:latin typeface="Arial" charset="0"/>
              </a:rPr>
              <a:t>Negotiates to resolve the sanction.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endParaRPr lang="en-US" sz="2400" dirty="0" smtClean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2393</TotalTime>
  <Words>526</Words>
  <Application>Microsoft Office PowerPoint</Application>
  <PresentationFormat>On-screen Show (4:3)</PresentationFormat>
  <Paragraphs>142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</vt:lpstr>
      <vt:lpstr>  LOS ANGELES COUNTY DEPARTMENT OF PUBLIC SOCIAL SERVICES    </vt:lpstr>
      <vt:lpstr>INTRODUCTION</vt:lpstr>
      <vt:lpstr>BACKGROUND – GAIN SANCTIONS</vt:lpstr>
      <vt:lpstr>BACKGROUND -GAIN SANCTIONS  (CONTINUED)</vt:lpstr>
      <vt:lpstr>BACKGROUND - GAIN SANCTIONS  (CONTINUED)</vt:lpstr>
      <vt:lpstr>  GSHVO Details  </vt:lpstr>
      <vt:lpstr>GSHVO Details (continued) </vt:lpstr>
      <vt:lpstr>GSHVO – A Three Step Strategy   </vt:lpstr>
      <vt:lpstr>GSHVO </vt:lpstr>
      <vt:lpstr>GSHVO – Results Oct. 2005 to June 2012</vt:lpstr>
      <vt:lpstr>GSHVO - Results Oct. 2005 to June 2012</vt:lpstr>
      <vt:lpstr>GSHVO - Results Oct. 2005 to June 2012</vt:lpstr>
      <vt:lpstr>GSHVO and Sanction Reduction </vt:lpstr>
      <vt:lpstr>GSHVO  Lessons:</vt:lpstr>
    </vt:vector>
  </TitlesOfParts>
  <Company>LAC-DPSS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DISABILITIES</dc:title>
  <dc:creator>FAlvarad</dc:creator>
  <cp:lastModifiedBy>Liz Schott</cp:lastModifiedBy>
  <cp:revision>151</cp:revision>
  <cp:lastPrinted>2012-11-08T22:51:14Z</cp:lastPrinted>
  <dcterms:created xsi:type="dcterms:W3CDTF">2002-01-16T02:44:22Z</dcterms:created>
  <dcterms:modified xsi:type="dcterms:W3CDTF">2012-12-12T16:57:41Z</dcterms:modified>
</cp:coreProperties>
</file>