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689" r:id="rId3"/>
    <p:sldMasterId id="2147483711" r:id="rId4"/>
    <p:sldMasterId id="2147483738" r:id="rId5"/>
    <p:sldMasterId id="2147483748" r:id="rId6"/>
    <p:sldMasterId id="2147483760" r:id="rId7"/>
    <p:sldMasterId id="2147483779" r:id="rId8"/>
    <p:sldMasterId id="2147483782" r:id="rId9"/>
  </p:sldMasterIdLst>
  <p:notesMasterIdLst>
    <p:notesMasterId r:id="rId30"/>
  </p:notesMasterIdLst>
  <p:handoutMasterIdLst>
    <p:handoutMasterId r:id="rId31"/>
  </p:handoutMasterIdLst>
  <p:sldIdLst>
    <p:sldId id="257" r:id="rId10"/>
    <p:sldId id="258" r:id="rId11"/>
    <p:sldId id="263" r:id="rId12"/>
    <p:sldId id="312" r:id="rId13"/>
    <p:sldId id="293" r:id="rId14"/>
    <p:sldId id="272" r:id="rId15"/>
    <p:sldId id="273" r:id="rId16"/>
    <p:sldId id="301" r:id="rId17"/>
    <p:sldId id="294" r:id="rId18"/>
    <p:sldId id="313" r:id="rId19"/>
    <p:sldId id="310" r:id="rId20"/>
    <p:sldId id="308" r:id="rId21"/>
    <p:sldId id="298" r:id="rId22"/>
    <p:sldId id="286" r:id="rId23"/>
    <p:sldId id="304" r:id="rId24"/>
    <p:sldId id="285" r:id="rId25"/>
    <p:sldId id="296" r:id="rId26"/>
    <p:sldId id="305" r:id="rId27"/>
    <p:sldId id="302" r:id="rId28"/>
    <p:sldId id="319" r:id="rId29"/>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6A55"/>
    <a:srgbClr val="CB64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1" autoAdjust="0"/>
    <p:restoredTop sz="96087" autoAdjust="0"/>
  </p:normalViewPr>
  <p:slideViewPr>
    <p:cSldViewPr snapToGrid="0" snapToObjects="1">
      <p:cViewPr varScale="1">
        <p:scale>
          <a:sx n="117" d="100"/>
          <a:sy n="117" d="100"/>
        </p:scale>
        <p:origin x="142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119" cy="464820"/>
          </a:xfrm>
          <a:prstGeom prst="rect">
            <a:avLst/>
          </a:prstGeom>
        </p:spPr>
        <p:txBody>
          <a:bodyPr vert="horz" lIns="92444" tIns="46222" rIns="92444" bIns="46222" rtlCol="0"/>
          <a:lstStyle>
            <a:lvl1pPr algn="l">
              <a:defRPr sz="1200"/>
            </a:lvl1pPr>
          </a:lstStyle>
          <a:p>
            <a:endParaRPr lang="en-US"/>
          </a:p>
        </p:txBody>
      </p:sp>
      <p:sp>
        <p:nvSpPr>
          <p:cNvPr id="3" name="Date Placeholder 2"/>
          <p:cNvSpPr>
            <a:spLocks noGrp="1"/>
          </p:cNvSpPr>
          <p:nvPr>
            <p:ph type="dt" sz="quarter" idx="1"/>
          </p:nvPr>
        </p:nvSpPr>
        <p:spPr>
          <a:xfrm>
            <a:off x="3898103" y="0"/>
            <a:ext cx="2982119" cy="464820"/>
          </a:xfrm>
          <a:prstGeom prst="rect">
            <a:avLst/>
          </a:prstGeom>
        </p:spPr>
        <p:txBody>
          <a:bodyPr vert="horz" lIns="92444" tIns="46222" rIns="92444" bIns="46222" rtlCol="0"/>
          <a:lstStyle>
            <a:lvl1pPr algn="r">
              <a:defRPr sz="1200"/>
            </a:lvl1pPr>
          </a:lstStyle>
          <a:p>
            <a:fld id="{D692893A-4834-4E54-869F-317BF66B3B60}" type="datetimeFigureOut">
              <a:rPr lang="en-US" smtClean="0"/>
              <a:t>6/17/2015</a:t>
            </a:fld>
            <a:endParaRPr lang="en-US"/>
          </a:p>
        </p:txBody>
      </p:sp>
      <p:sp>
        <p:nvSpPr>
          <p:cNvPr id="4" name="Footer Placeholder 3"/>
          <p:cNvSpPr>
            <a:spLocks noGrp="1"/>
          </p:cNvSpPr>
          <p:nvPr>
            <p:ph type="ftr" sz="quarter" idx="2"/>
          </p:nvPr>
        </p:nvSpPr>
        <p:spPr>
          <a:xfrm>
            <a:off x="1" y="8829967"/>
            <a:ext cx="2982119" cy="464820"/>
          </a:xfrm>
          <a:prstGeom prst="rect">
            <a:avLst/>
          </a:prstGeom>
        </p:spPr>
        <p:txBody>
          <a:bodyPr vert="horz" lIns="92444" tIns="46222" rIns="92444" bIns="46222" rtlCol="0" anchor="b"/>
          <a:lstStyle>
            <a:lvl1pPr algn="l">
              <a:defRPr sz="1200"/>
            </a:lvl1pPr>
          </a:lstStyle>
          <a:p>
            <a:endParaRPr lang="en-US"/>
          </a:p>
        </p:txBody>
      </p:sp>
      <p:sp>
        <p:nvSpPr>
          <p:cNvPr id="5" name="Slide Number Placeholder 4"/>
          <p:cNvSpPr>
            <a:spLocks noGrp="1"/>
          </p:cNvSpPr>
          <p:nvPr>
            <p:ph type="sldNum" sz="quarter" idx="3"/>
          </p:nvPr>
        </p:nvSpPr>
        <p:spPr>
          <a:xfrm>
            <a:off x="3898103" y="8829967"/>
            <a:ext cx="2982119" cy="464820"/>
          </a:xfrm>
          <a:prstGeom prst="rect">
            <a:avLst/>
          </a:prstGeom>
        </p:spPr>
        <p:txBody>
          <a:bodyPr vert="horz" lIns="92444" tIns="46222" rIns="92444" bIns="46222" rtlCol="0" anchor="b"/>
          <a:lstStyle>
            <a:lvl1pPr algn="r">
              <a:defRPr sz="1200"/>
            </a:lvl1pPr>
          </a:lstStyle>
          <a:p>
            <a:fld id="{D38CC5F2-102C-4A46-A8B8-6849EFB7E4B2}" type="slidenum">
              <a:rPr lang="en-US" smtClean="0"/>
              <a:t>‹#›</a:t>
            </a:fld>
            <a:endParaRPr lang="en-US"/>
          </a:p>
        </p:txBody>
      </p:sp>
    </p:spTree>
    <p:extLst>
      <p:ext uri="{BB962C8B-B14F-4D97-AF65-F5344CB8AC3E}">
        <p14:creationId xmlns:p14="http://schemas.microsoft.com/office/powerpoint/2010/main" val="1253410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119" cy="464820"/>
          </a:xfrm>
          <a:prstGeom prst="rect">
            <a:avLst/>
          </a:prstGeom>
        </p:spPr>
        <p:txBody>
          <a:bodyPr vert="horz" lIns="92444" tIns="46222" rIns="92444" bIns="46222" rtlCol="0"/>
          <a:lstStyle>
            <a:lvl1pPr algn="l">
              <a:defRPr sz="1200"/>
            </a:lvl1pPr>
          </a:lstStyle>
          <a:p>
            <a:endParaRPr lang="en-US"/>
          </a:p>
        </p:txBody>
      </p:sp>
      <p:sp>
        <p:nvSpPr>
          <p:cNvPr id="3" name="Date Placeholder 2"/>
          <p:cNvSpPr>
            <a:spLocks noGrp="1"/>
          </p:cNvSpPr>
          <p:nvPr>
            <p:ph type="dt" idx="1"/>
          </p:nvPr>
        </p:nvSpPr>
        <p:spPr>
          <a:xfrm>
            <a:off x="3898103" y="0"/>
            <a:ext cx="2982119" cy="464820"/>
          </a:xfrm>
          <a:prstGeom prst="rect">
            <a:avLst/>
          </a:prstGeom>
        </p:spPr>
        <p:txBody>
          <a:bodyPr vert="horz" lIns="92444" tIns="46222" rIns="92444" bIns="46222" rtlCol="0"/>
          <a:lstStyle>
            <a:lvl1pPr algn="r">
              <a:defRPr sz="1200"/>
            </a:lvl1pPr>
          </a:lstStyle>
          <a:p>
            <a:fld id="{1FDC9ACA-20DB-6247-8D64-75A908E669A1}" type="datetimeFigureOut">
              <a:rPr lang="en-US" smtClean="0"/>
              <a:t>6/17/2015</a:t>
            </a:fld>
            <a:endParaRPr lang="en-US"/>
          </a:p>
        </p:txBody>
      </p:sp>
      <p:sp>
        <p:nvSpPr>
          <p:cNvPr id="4" name="Slide Image Placeholder 3"/>
          <p:cNvSpPr>
            <a:spLocks noGrp="1" noRot="1" noChangeAspect="1"/>
          </p:cNvSpPr>
          <p:nvPr>
            <p:ph type="sldImg" idx="2"/>
          </p:nvPr>
        </p:nvSpPr>
        <p:spPr>
          <a:xfrm>
            <a:off x="1119188" y="696913"/>
            <a:ext cx="4646612" cy="3486150"/>
          </a:xfrm>
          <a:prstGeom prst="rect">
            <a:avLst/>
          </a:prstGeom>
          <a:noFill/>
          <a:ln w="12700">
            <a:solidFill>
              <a:prstClr val="black"/>
            </a:solidFill>
          </a:ln>
        </p:spPr>
        <p:txBody>
          <a:bodyPr vert="horz" lIns="92444" tIns="46222" rIns="92444" bIns="46222"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4" tIns="46222" rIns="92444" bIns="4622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2982119" cy="464820"/>
          </a:xfrm>
          <a:prstGeom prst="rect">
            <a:avLst/>
          </a:prstGeom>
        </p:spPr>
        <p:txBody>
          <a:bodyPr vert="horz" lIns="92444" tIns="46222" rIns="92444" bIns="46222" rtlCol="0" anchor="b"/>
          <a:lstStyle>
            <a:lvl1pPr algn="l">
              <a:defRPr sz="1200"/>
            </a:lvl1pPr>
          </a:lstStyle>
          <a:p>
            <a:endParaRPr lang="en-US"/>
          </a:p>
        </p:txBody>
      </p:sp>
      <p:sp>
        <p:nvSpPr>
          <p:cNvPr id="7" name="Slide Number Placeholder 6"/>
          <p:cNvSpPr>
            <a:spLocks noGrp="1"/>
          </p:cNvSpPr>
          <p:nvPr>
            <p:ph type="sldNum" sz="quarter" idx="5"/>
          </p:nvPr>
        </p:nvSpPr>
        <p:spPr>
          <a:xfrm>
            <a:off x="3898103" y="8829967"/>
            <a:ext cx="2982119" cy="464820"/>
          </a:xfrm>
          <a:prstGeom prst="rect">
            <a:avLst/>
          </a:prstGeom>
        </p:spPr>
        <p:txBody>
          <a:bodyPr vert="horz" lIns="92444" tIns="46222" rIns="92444" bIns="46222" rtlCol="0" anchor="b"/>
          <a:lstStyle>
            <a:lvl1pPr algn="r">
              <a:defRPr sz="1200"/>
            </a:lvl1pPr>
          </a:lstStyle>
          <a:p>
            <a:fld id="{C0F8D787-0EBA-B84B-B38B-2DA7D6095485}" type="slidenum">
              <a:rPr lang="en-US" smtClean="0"/>
              <a:t>‹#›</a:t>
            </a:fld>
            <a:endParaRPr lang="en-US"/>
          </a:p>
        </p:txBody>
      </p:sp>
    </p:spTree>
    <p:extLst>
      <p:ext uri="{BB962C8B-B14F-4D97-AF65-F5344CB8AC3E}">
        <p14:creationId xmlns:p14="http://schemas.microsoft.com/office/powerpoint/2010/main" val="28092091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dirty="0" smtClean="0">
                <a:latin typeface="Times" charset="0"/>
                <a:ea typeface="ＭＳ Ｐゴシック" charset="0"/>
              </a:rPr>
              <a:t>Welcome</a:t>
            </a:r>
            <a:r>
              <a:rPr lang="en-US" baseline="0" dirty="0" smtClean="0">
                <a:latin typeface="Times" charset="0"/>
                <a:ea typeface="ＭＳ Ｐゴシック" charset="0"/>
              </a:rPr>
              <a:t> and thank you for having me today. I’m Corey Zimmerman, Senior Project Manager at the Center on the Developing Child at Harvard University.</a:t>
            </a:r>
            <a:endParaRPr lang="en-US" dirty="0">
              <a:latin typeface="Times" charset="0"/>
              <a:ea typeface="ＭＳ Ｐゴシック" charset="0"/>
            </a:endParaRP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charset="0"/>
                <a:ea typeface="ＭＳ Ｐゴシック" charset="0"/>
                <a:cs typeface="ＭＳ Ｐゴシック" charset="0"/>
              </a:defRPr>
            </a:lvl1pPr>
            <a:lvl2pPr marL="751107" indent="-288887" eaLnBrk="0" hangingPunct="0">
              <a:defRPr>
                <a:solidFill>
                  <a:schemeClr val="tx1"/>
                </a:solidFill>
                <a:latin typeface="Verdana" charset="0"/>
                <a:ea typeface="ＭＳ Ｐゴシック" charset="0"/>
              </a:defRPr>
            </a:lvl2pPr>
            <a:lvl3pPr marL="1155550" indent="-231111" eaLnBrk="0" hangingPunct="0">
              <a:defRPr>
                <a:solidFill>
                  <a:schemeClr val="tx1"/>
                </a:solidFill>
                <a:latin typeface="Verdana" charset="0"/>
                <a:ea typeface="ＭＳ Ｐゴシック" charset="0"/>
              </a:defRPr>
            </a:lvl3pPr>
            <a:lvl4pPr marL="1617770" indent="-231111" eaLnBrk="0" hangingPunct="0">
              <a:defRPr>
                <a:solidFill>
                  <a:schemeClr val="tx1"/>
                </a:solidFill>
                <a:latin typeface="Verdana" charset="0"/>
                <a:ea typeface="ＭＳ Ｐゴシック" charset="0"/>
              </a:defRPr>
            </a:lvl4pPr>
            <a:lvl5pPr marL="2079990" indent="-231111" eaLnBrk="0" hangingPunct="0">
              <a:defRPr>
                <a:solidFill>
                  <a:schemeClr val="tx1"/>
                </a:solidFill>
                <a:latin typeface="Verdana" charset="0"/>
                <a:ea typeface="ＭＳ Ｐゴシック" charset="0"/>
              </a:defRPr>
            </a:lvl5pPr>
            <a:lvl6pPr marL="2542210" indent="-231111" eaLnBrk="0" fontAlgn="base" hangingPunct="0">
              <a:spcBef>
                <a:spcPct val="0"/>
              </a:spcBef>
              <a:spcAft>
                <a:spcPct val="0"/>
              </a:spcAft>
              <a:defRPr>
                <a:solidFill>
                  <a:schemeClr val="tx1"/>
                </a:solidFill>
                <a:latin typeface="Verdana" charset="0"/>
                <a:ea typeface="ＭＳ Ｐゴシック" charset="0"/>
              </a:defRPr>
            </a:lvl6pPr>
            <a:lvl7pPr marL="3004430" indent="-231111" eaLnBrk="0" fontAlgn="base" hangingPunct="0">
              <a:spcBef>
                <a:spcPct val="0"/>
              </a:spcBef>
              <a:spcAft>
                <a:spcPct val="0"/>
              </a:spcAft>
              <a:defRPr>
                <a:solidFill>
                  <a:schemeClr val="tx1"/>
                </a:solidFill>
                <a:latin typeface="Verdana" charset="0"/>
                <a:ea typeface="ＭＳ Ｐゴシック" charset="0"/>
              </a:defRPr>
            </a:lvl7pPr>
            <a:lvl8pPr marL="3466650" indent="-231111" eaLnBrk="0" fontAlgn="base" hangingPunct="0">
              <a:spcBef>
                <a:spcPct val="0"/>
              </a:spcBef>
              <a:spcAft>
                <a:spcPct val="0"/>
              </a:spcAft>
              <a:defRPr>
                <a:solidFill>
                  <a:schemeClr val="tx1"/>
                </a:solidFill>
                <a:latin typeface="Verdana" charset="0"/>
                <a:ea typeface="ＭＳ Ｐゴシック" charset="0"/>
              </a:defRPr>
            </a:lvl8pPr>
            <a:lvl9pPr marL="3928869" indent="-231111" eaLnBrk="0" fontAlgn="base" hangingPunct="0">
              <a:spcBef>
                <a:spcPct val="0"/>
              </a:spcBef>
              <a:spcAft>
                <a:spcPct val="0"/>
              </a:spcAft>
              <a:defRPr>
                <a:solidFill>
                  <a:schemeClr val="tx1"/>
                </a:solidFill>
                <a:latin typeface="Verdana" charset="0"/>
                <a:ea typeface="ＭＳ Ｐゴシック" charset="0"/>
              </a:defRPr>
            </a:lvl9pPr>
          </a:lstStyle>
          <a:p>
            <a:fld id="{D7B3B07A-3B16-BF4A-A250-73717F074D5C}" type="slidenum">
              <a:rPr lang="en-US">
                <a:solidFill>
                  <a:prstClr val="black"/>
                </a:solidFill>
                <a:latin typeface="Times" charset="0"/>
              </a:rPr>
              <a:pPr/>
              <a:t>1</a:t>
            </a:fld>
            <a:endParaRPr lang="en-US">
              <a:solidFill>
                <a:prstClr val="black"/>
              </a:solidFill>
              <a:latin typeface="Times" charset="0"/>
            </a:endParaRPr>
          </a:p>
        </p:txBody>
      </p:sp>
    </p:spTree>
    <p:extLst>
      <p:ext uri="{BB962C8B-B14F-4D97-AF65-F5344CB8AC3E}">
        <p14:creationId xmlns:p14="http://schemas.microsoft.com/office/powerpoint/2010/main" val="1935685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so now, let's recap where we've been:</a:t>
            </a:r>
          </a:p>
          <a:p>
            <a:endParaRPr lang="en-US" b="1" dirty="0" smtClean="0"/>
          </a:p>
          <a:p>
            <a:r>
              <a:rPr lang="en-US" b="1" dirty="0" smtClean="0"/>
              <a:t>To sum-up the science:</a:t>
            </a:r>
            <a:endParaRPr lang="en-US" dirty="0" smtClean="0"/>
          </a:p>
          <a:p>
            <a:r>
              <a:rPr lang="en-US" dirty="0" smtClean="0"/>
              <a:t>Early experiences affect lifelong health </a:t>
            </a:r>
            <a:r>
              <a:rPr lang="en-US" i="1" dirty="0" smtClean="0"/>
              <a:t>and</a:t>
            </a:r>
            <a:r>
              <a:rPr lang="en-US" dirty="0" smtClean="0"/>
              <a:t> learning </a:t>
            </a:r>
          </a:p>
          <a:p>
            <a:r>
              <a:rPr lang="en-US" dirty="0" smtClean="0"/>
              <a:t>Healthy development requires protection </a:t>
            </a:r>
            <a:r>
              <a:rPr lang="en-US" i="1" dirty="0" smtClean="0"/>
              <a:t>and</a:t>
            </a:r>
            <a:r>
              <a:rPr lang="en-US" dirty="0" smtClean="0"/>
              <a:t> enrichment</a:t>
            </a:r>
          </a:p>
          <a:p>
            <a:r>
              <a:rPr lang="en-US" dirty="0" smtClean="0"/>
              <a:t>Reaching breakthrough outcomes for young children will require building the skills of the adults around them</a:t>
            </a:r>
          </a:p>
          <a:p>
            <a:r>
              <a:rPr lang="en-US" dirty="0" smtClean="0"/>
              <a:t>The foundational capabilities adults need to be successful parents, workers, and citizens include inhibitory control, working memory, and mental flexibility, which are called executive function skills.</a:t>
            </a:r>
          </a:p>
          <a:p>
            <a:r>
              <a:rPr lang="en-US" dirty="0" smtClean="0"/>
              <a:t>So now is the point in the presentation when it would be really nice if I could pivot from here's what the science tells us to, and here's a nice short list of programs that are based on it and that also generate amazing outcomes. I don't have that list. </a:t>
            </a:r>
            <a:br>
              <a:rPr lang="en-US" dirty="0" smtClean="0"/>
            </a:br>
            <a:endParaRPr lang="en-US" dirty="0" smtClean="0"/>
          </a:p>
          <a:p>
            <a:r>
              <a:rPr lang="en-US" dirty="0" smtClean="0"/>
              <a:t>What I have instead is a new way of approaching how to get to that answer. Our approach is based on the idea that, we need a new way to design, test, and scale new intervention strategies. In short, our fields need a research and development platform. Other fields have them, and it is what keeps them alive. Simultaneously best practice is being taught and implemented, while others are generating new models and creating the better practice of tomorrow. The approach we have been refining and testing with partners across </a:t>
            </a:r>
            <a:r>
              <a:rPr lang="en-US" dirty="0" err="1" smtClean="0"/>
              <a:t>teh</a:t>
            </a:r>
            <a:r>
              <a:rPr lang="en-US" dirty="0" smtClean="0"/>
              <a:t> country, is what I'm going to share with you next. It is a fast-cycle learning approach that drives science-based innovation with a compelling theory of change and fast-cycle feedback.</a:t>
            </a:r>
          </a:p>
          <a:p>
            <a:endParaRPr lang="en-US" dirty="0" smtClean="0">
              <a:latin typeface="Calibri" charset="0"/>
              <a:ea typeface="MS PGothic" charset="0"/>
            </a:endParaRPr>
          </a:p>
          <a:p>
            <a:endParaRPr lang="en-US" dirty="0"/>
          </a:p>
        </p:txBody>
      </p:sp>
      <p:sp>
        <p:nvSpPr>
          <p:cNvPr id="4" name="Slide Number Placeholder 3"/>
          <p:cNvSpPr>
            <a:spLocks noGrp="1"/>
          </p:cNvSpPr>
          <p:nvPr>
            <p:ph type="sldNum" sz="quarter" idx="10"/>
          </p:nvPr>
        </p:nvSpPr>
        <p:spPr/>
        <p:txBody>
          <a:bodyPr/>
          <a:lstStyle/>
          <a:p>
            <a:fld id="{C0F8D787-0EBA-B84B-B38B-2DA7D6095485}" type="slidenum">
              <a:rPr lang="en-US" smtClean="0"/>
              <a:t>10</a:t>
            </a:fld>
            <a:endParaRPr lang="en-US"/>
          </a:p>
        </p:txBody>
      </p:sp>
    </p:spTree>
    <p:extLst>
      <p:ext uri="{BB962C8B-B14F-4D97-AF65-F5344CB8AC3E}">
        <p14:creationId xmlns:p14="http://schemas.microsoft.com/office/powerpoint/2010/main" val="2328674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Calibri" charset="0"/>
                <a:ea typeface="MS PGothic" charset="0"/>
              </a:rPr>
              <a:t>Talk</a:t>
            </a:r>
            <a:r>
              <a:rPr lang="en-US" baseline="0" dirty="0" smtClean="0">
                <a:latin typeface="Calibri" charset="0"/>
                <a:ea typeface="MS PGothic" charset="0"/>
              </a:rPr>
              <a:t> thru…</a:t>
            </a:r>
          </a:p>
          <a:p>
            <a:endParaRPr lang="en-US" baseline="0" dirty="0" smtClean="0">
              <a:latin typeface="Calibri" charset="0"/>
              <a:ea typeface="MS PGothic" charset="0"/>
            </a:endParaRPr>
          </a:p>
          <a:p>
            <a:r>
              <a:rPr lang="en-US" baseline="0" dirty="0" smtClean="0">
                <a:latin typeface="Calibri" charset="0"/>
                <a:ea typeface="MS PGothic" charset="0"/>
              </a:rPr>
              <a:t>Give an example. This was</a:t>
            </a:r>
          </a:p>
          <a:p>
            <a:endParaRPr lang="en-US" baseline="0" dirty="0" smtClean="0">
              <a:latin typeface="Calibri" charset="0"/>
              <a:ea typeface="MS PGothic" charset="0"/>
            </a:endParaRPr>
          </a:p>
          <a:p>
            <a:r>
              <a:rPr lang="en-US" baseline="0" dirty="0" smtClean="0">
                <a:latin typeface="Calibri" charset="0"/>
                <a:ea typeface="MS PGothic" charset="0"/>
              </a:rPr>
              <a:t>Researcher who was interested in building children’s executive function skills, and saw the use of game-playing, particularly board games as a basis for this intervention.</a:t>
            </a:r>
          </a:p>
          <a:p>
            <a:r>
              <a:rPr lang="en-US" baseline="0" dirty="0" smtClean="0">
                <a:latin typeface="Calibri" charset="0"/>
                <a:ea typeface="MS PGothic" charset="0"/>
              </a:rPr>
              <a:t>So they partnered with a school. The researcher and practitioners from the school began meeting. They co-created a model to be implemented and they ran the first round of the intervention. They did the road test. As they got the results and they made two important observations:</a:t>
            </a:r>
          </a:p>
          <a:p>
            <a:pPr marL="171450" indent="-171450">
              <a:buFontTx/>
              <a:buChar char="-"/>
            </a:pPr>
            <a:r>
              <a:rPr lang="en-US" baseline="0" dirty="0" smtClean="0">
                <a:latin typeface="Calibri" charset="0"/>
                <a:ea typeface="MS PGothic" charset="0"/>
              </a:rPr>
              <a:t>One children who had strong attention skills at the pre-test were the ones who showed gains in cognitive flexibility at the end. This wasn’t about race or ethnicity or income, but about the skills and capacities the children came to the intervention with, which effected the gains they made. </a:t>
            </a:r>
          </a:p>
          <a:p>
            <a:pPr marL="171450" indent="-171450">
              <a:buFontTx/>
              <a:buChar char="-"/>
            </a:pPr>
            <a:r>
              <a:rPr lang="en-US" baseline="0" dirty="0" smtClean="0">
                <a:latin typeface="Calibri" charset="0"/>
                <a:ea typeface="MS PGothic" charset="0"/>
              </a:rPr>
              <a:t>Second, out of 6 classrooms where it was tried, only one showed tremendous gains. The others didn’t. So the researcher and practitioner team dug deeper into what was happening in that one classroom, and how was that teacher implementing it. What they found was that this teacher had strong classroom management skills, and she had implemented the intervention in a very structured way. And she was scaffolding the children’s skills when they were playing the games, to help them practice taking turns. </a:t>
            </a:r>
          </a:p>
          <a:p>
            <a:pPr marL="171450" indent="-171450">
              <a:buFontTx/>
              <a:buChar char="-"/>
            </a:pPr>
            <a:r>
              <a:rPr lang="en-US" baseline="0" dirty="0" smtClean="0">
                <a:latin typeface="Calibri" charset="0"/>
                <a:ea typeface="MS PGothic" charset="0"/>
              </a:rPr>
              <a:t>So in the next iteration the intervention team incorporated strategies from this teacher’s classroom into the intervention materials and elements.</a:t>
            </a:r>
          </a:p>
          <a:p>
            <a:endParaRPr lang="en-US" baseline="0" dirty="0" smtClean="0">
              <a:latin typeface="Calibri" charset="0"/>
              <a:ea typeface="MS PGothic" charset="0"/>
            </a:endParaRPr>
          </a:p>
          <a:p>
            <a:r>
              <a:rPr lang="en-US" baseline="0" dirty="0" smtClean="0">
                <a:latin typeface="Calibri" charset="0"/>
                <a:ea typeface="MS PGothic" charset="0"/>
              </a:rPr>
              <a:t>Attention skills leading to cognitive flexibility</a:t>
            </a:r>
          </a:p>
        </p:txBody>
      </p:sp>
      <p:sp>
        <p:nvSpPr>
          <p:cNvPr id="154628" name="Slide Number Placeholder 3"/>
          <p:cNvSpPr txBox="1">
            <a:spLocks noGrp="1"/>
          </p:cNvSpPr>
          <p:nvPr/>
        </p:nvSpPr>
        <p:spPr bwMode="auto">
          <a:xfrm>
            <a:off x="3898242" y="8828728"/>
            <a:ext cx="2982016" cy="46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92" tIns="45946" rIns="91892" bIns="45946" anchor="b"/>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pPr algn="r" defTabSz="905692" fontAlgn="base">
              <a:spcBef>
                <a:spcPct val="0"/>
              </a:spcBef>
              <a:spcAft>
                <a:spcPct val="0"/>
              </a:spcAft>
            </a:pPr>
            <a:fld id="{81BA8903-0B5C-2E41-9253-B031F1C0FD2F}" type="slidenum">
              <a:rPr lang="en-US" b="1">
                <a:solidFill>
                  <a:srgbClr val="CC3300"/>
                </a:solidFill>
                <a:latin typeface="Calibri" charset="0"/>
              </a:rPr>
              <a:pPr algn="r" defTabSz="905692" fontAlgn="base">
                <a:spcBef>
                  <a:spcPct val="0"/>
                </a:spcBef>
                <a:spcAft>
                  <a:spcPct val="0"/>
                </a:spcAft>
              </a:pPr>
              <a:t>11</a:t>
            </a:fld>
            <a:endParaRPr lang="en-US" b="1">
              <a:solidFill>
                <a:srgbClr val="CC3300"/>
              </a:solidFill>
              <a:latin typeface="Calibri" charset="0"/>
            </a:endParaRPr>
          </a:p>
        </p:txBody>
      </p:sp>
    </p:spTree>
    <p:extLst>
      <p:ext uri="{BB962C8B-B14F-4D97-AF65-F5344CB8AC3E}">
        <p14:creationId xmlns:p14="http://schemas.microsoft.com/office/powerpoint/2010/main" val="3074191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346672" indent="-346672">
              <a:buFont typeface="+mj-lt"/>
              <a:buAutoNum type="arabicPeriod"/>
            </a:pPr>
            <a:r>
              <a:rPr lang="en-US" dirty="0" smtClean="0"/>
              <a:t>Co-creation with researcher-developer</a:t>
            </a:r>
            <a:r>
              <a:rPr lang="en-US" baseline="0" dirty="0" smtClean="0"/>
              <a:t> and a</a:t>
            </a:r>
            <a:r>
              <a:rPr lang="en-US" dirty="0" smtClean="0"/>
              <a:t> practitioner.</a:t>
            </a:r>
          </a:p>
          <a:p>
            <a:pPr marL="0" indent="0">
              <a:buFont typeface="+mj-lt"/>
              <a:buNone/>
            </a:pPr>
            <a:endParaRPr lang="en-US" baseline="0" dirty="0" smtClean="0"/>
          </a:p>
          <a:p>
            <a:pPr marL="0" indent="0">
              <a:buFont typeface="+mj-lt"/>
              <a:buNone/>
            </a:pPr>
            <a:r>
              <a:rPr lang="en-US" baseline="0" dirty="0" smtClean="0"/>
              <a:t>So let’s revisit the example we were just talking about. By having the researcher and practitioner working together as a team in the development of the intervention – the team was able to get real-time feedback about how the intervention was going and make fast changes to the intervention. The next chapter of this story is that based on the learning that children’s attention skills at the beginning mattered to what they got out of the intervention. They decided to try adding a mindfulness component. So the idea was to have the children practice mindfulness for 15 minutes a day. The practitioners on the team were able to point out that 15 straight minutes of asking preschoolers to focus on their breathe might be difficult to implement, and found alternative ways to successfully implement the concept into the daily curriculum, in way that was realistic and true to the science.</a:t>
            </a:r>
            <a:endParaRPr lang="en-US" dirty="0" smtClean="0"/>
          </a:p>
          <a:p>
            <a:pPr marL="346672" indent="-346672">
              <a:buFont typeface="+mj-lt"/>
              <a:buAutoNum type="arabicPeriod"/>
            </a:pPr>
            <a:endParaRPr lang="en-US" dirty="0" smtClean="0"/>
          </a:p>
          <a:p>
            <a:pPr marL="0" indent="0">
              <a:buFont typeface="+mj-lt"/>
              <a:buNone/>
            </a:pPr>
            <a:r>
              <a:rPr lang="en-US" dirty="0" smtClean="0"/>
              <a:t>2. Identify and test the explicit mechanisms  of the intervention. We’re going to talk</a:t>
            </a:r>
            <a:r>
              <a:rPr lang="en-US" baseline="0" dirty="0" smtClean="0"/>
              <a:t> more about this in a minute. We are calling folks to develop very </a:t>
            </a:r>
            <a:r>
              <a:rPr lang="en-US" dirty="0" smtClean="0"/>
              <a:t>clear theories of change that identify</a:t>
            </a:r>
            <a:r>
              <a:rPr lang="en-US" baseline="0" dirty="0" smtClean="0"/>
              <a:t> the outcomes at the skills and behavior level you seeking. Articulating what skills and behaviors your intervention are directly going to target. Labeling the casual pathway about what your intervention will do, what it will change, and what outcome that should yield. GIVE EXAMPLES.</a:t>
            </a:r>
            <a:endParaRPr lang="en-US" dirty="0" smtClean="0"/>
          </a:p>
          <a:p>
            <a:pPr marL="346672" indent="-346672">
              <a:buFont typeface="+mj-lt"/>
              <a:buAutoNum type="arabicPeriod"/>
            </a:pPr>
            <a:endParaRPr lang="en-US" dirty="0" smtClean="0"/>
          </a:p>
          <a:p>
            <a:pPr marL="0" indent="0">
              <a:buFont typeface="+mj-lt"/>
              <a:buNone/>
            </a:pPr>
            <a:r>
              <a:rPr lang="en-US" dirty="0" smtClean="0"/>
              <a:t>3. Pay</a:t>
            </a:r>
            <a:r>
              <a:rPr lang="en-US" baseline="0" dirty="0" smtClean="0"/>
              <a:t> attention to what</a:t>
            </a:r>
            <a:r>
              <a:rPr lang="en-US" dirty="0" smtClean="0"/>
              <a:t> works for whom and how so? This to us is also</a:t>
            </a:r>
            <a:r>
              <a:rPr lang="en-US" baseline="0" dirty="0" smtClean="0"/>
              <a:t> a clear differentiator from business as usual….</a:t>
            </a:r>
            <a:endParaRPr lang="en-US" dirty="0" smtClean="0"/>
          </a:p>
          <a:p>
            <a:pPr marL="808901" lvl="1" indent="-346672">
              <a:buFont typeface="+mj-lt"/>
              <a:buAutoNum type="arabicPeriod"/>
            </a:pPr>
            <a:r>
              <a:rPr lang="en-US" dirty="0" smtClean="0"/>
              <a:t>For the population it works for, scale it</a:t>
            </a:r>
          </a:p>
          <a:p>
            <a:pPr marL="808901" lvl="1" indent="-346672">
              <a:buFont typeface="+mj-lt"/>
              <a:buAutoNum type="arabicPeriod"/>
            </a:pPr>
            <a:r>
              <a:rPr lang="en-US" dirty="0" smtClean="0"/>
              <a:t>If not working for some, why?</a:t>
            </a:r>
          </a:p>
          <a:p>
            <a:pPr marL="346672" indent="-346672">
              <a:buFont typeface="+mj-lt"/>
              <a:buAutoNum type="arabicPeriod"/>
            </a:pPr>
            <a:endParaRPr lang="en-US" dirty="0" smtClean="0"/>
          </a:p>
          <a:p>
            <a:pPr marL="0" indent="0">
              <a:buFont typeface="+mj-lt"/>
              <a:buNone/>
            </a:pPr>
            <a:r>
              <a:rPr lang="en-US" dirty="0" smtClean="0"/>
              <a:t>4. Engage in a Learning network. What</a:t>
            </a:r>
            <a:r>
              <a:rPr lang="en-US" baseline="0" dirty="0" smtClean="0"/>
              <a:t> we know from innovation science is that you will get to better outcomes faster if you can share your learnings and learn from others. Within the learning network, we recommend going so far as to have a s</a:t>
            </a:r>
            <a:r>
              <a:rPr lang="en-US" dirty="0" smtClean="0"/>
              <a:t>hared database for results, working under aligned theories of change/goals so that</a:t>
            </a:r>
            <a:r>
              <a:rPr lang="en-US" baseline="0" dirty="0" smtClean="0"/>
              <a:t> you can see if someone else is targeting the same skill or behavior as you. Also using similar measurement tools can facilitate shared learning.</a:t>
            </a:r>
            <a:endParaRPr lang="en-US" dirty="0" smtClean="0"/>
          </a:p>
          <a:p>
            <a:pPr marL="346672" indent="-346672">
              <a:buFont typeface="+mj-lt"/>
              <a:buAutoNum type="arabicPeriod"/>
            </a:pPr>
            <a:endParaRPr lang="en-US" dirty="0" smtClean="0"/>
          </a:p>
          <a:p>
            <a:pPr marL="0" indent="0">
              <a:buFont typeface="+mj-lt"/>
              <a:buNone/>
            </a:pPr>
            <a:r>
              <a:rPr lang="en-US" dirty="0" smtClean="0"/>
              <a:t>5. Lastly, fail fast. It is completely</a:t>
            </a:r>
            <a:r>
              <a:rPr lang="en-US" baseline="0" dirty="0" smtClean="0"/>
              <a:t> counter to most of the cultures that each of us operate in every day, but failing and learning from it is a key to getting to innovation. E</a:t>
            </a:r>
            <a:r>
              <a:rPr lang="en-US" dirty="0" smtClean="0"/>
              <a:t>ven non results are good, because they teach us something. </a:t>
            </a:r>
          </a:p>
        </p:txBody>
      </p:sp>
      <p:sp>
        <p:nvSpPr>
          <p:cNvPr id="4" name="Slide Number Placeholder 3"/>
          <p:cNvSpPr>
            <a:spLocks noGrp="1"/>
          </p:cNvSpPr>
          <p:nvPr>
            <p:ph type="sldNum" sz="quarter" idx="10"/>
          </p:nvPr>
        </p:nvSpPr>
        <p:spPr/>
        <p:txBody>
          <a:bodyPr/>
          <a:lstStyle/>
          <a:p>
            <a:fld id="{C0F8D787-0EBA-B84B-B38B-2DA7D6095485}" type="slidenum">
              <a:rPr lang="en-US" smtClean="0"/>
              <a:t>12</a:t>
            </a:fld>
            <a:endParaRPr lang="en-US"/>
          </a:p>
        </p:txBody>
      </p:sp>
    </p:spTree>
    <p:extLst>
      <p:ext uri="{BB962C8B-B14F-4D97-AF65-F5344CB8AC3E}">
        <p14:creationId xmlns:p14="http://schemas.microsoft.com/office/powerpoint/2010/main" val="3757691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220">
              <a:defRPr/>
            </a:pPr>
            <a:r>
              <a:rPr lang="en-US" u="sng" dirty="0" smtClean="0">
                <a:ea typeface="Calibri"/>
                <a:cs typeface="Times New Roman"/>
              </a:rPr>
              <a:t>So for these</a:t>
            </a:r>
            <a:r>
              <a:rPr lang="en-US" u="sng" baseline="0" dirty="0" smtClean="0">
                <a:ea typeface="Calibri"/>
                <a:cs typeface="Times New Roman"/>
              </a:rPr>
              <a:t> next couple slides, we’re going to get more detailed and I’m going to provide some guiding questions and advice for if you’re interested in engaging in this type of process.</a:t>
            </a:r>
            <a:endParaRPr lang="en-US" dirty="0" smtClean="0">
              <a:solidFill>
                <a:srgbClr val="4F81BD"/>
              </a:solidFill>
              <a:ea typeface="Calibri"/>
              <a:cs typeface="Times New Roman"/>
            </a:endParaRPr>
          </a:p>
          <a:p>
            <a:endParaRPr lang="en-US" dirty="0" smtClean="0"/>
          </a:p>
          <a:p>
            <a:r>
              <a:rPr lang="en-US" dirty="0" smtClean="0"/>
              <a:t>What would a researcher and practitioner consider together as</a:t>
            </a:r>
            <a:r>
              <a:rPr lang="en-US" baseline="0" dirty="0" smtClean="0"/>
              <a:t> they seek to answer what’s the problem we’re going to address?</a:t>
            </a:r>
            <a:endParaRPr lang="en-US" dirty="0" smtClean="0"/>
          </a:p>
          <a:p>
            <a:endParaRPr lang="en-US" dirty="0" smtClean="0"/>
          </a:p>
          <a:p>
            <a:pPr marL="288887" indent="-288887" defTabSz="924439">
              <a:lnSpc>
                <a:spcPct val="115000"/>
              </a:lnSpc>
              <a:buFont typeface="Arial" panose="020B0604020202020204" pitchFamily="34" charset="0"/>
              <a:buChar char="•"/>
              <a:tabLst>
                <a:tab pos="2205174" algn="l"/>
              </a:tabLst>
            </a:pPr>
            <a:r>
              <a:rPr lang="en-US" dirty="0" smtClean="0">
                <a:ea typeface="Calibri"/>
                <a:cs typeface="Times New Roman"/>
              </a:rPr>
              <a:t>The</a:t>
            </a:r>
            <a:r>
              <a:rPr lang="en-US" baseline="0" dirty="0" smtClean="0">
                <a:ea typeface="Calibri"/>
                <a:cs typeface="Times New Roman"/>
              </a:rPr>
              <a:t> site or agency brings knowledge about </a:t>
            </a:r>
            <a:r>
              <a:rPr lang="en-US" dirty="0" smtClean="0">
                <a:ea typeface="Calibri"/>
                <a:cs typeface="Times New Roman"/>
              </a:rPr>
              <a:t>for whom are current services working well and for whom could they be working better? What skills or behaviors are those who are successful demonstrating, and what skills or behaviors are getting in the way of success?</a:t>
            </a:r>
          </a:p>
          <a:p>
            <a:pPr marL="288887" indent="-288887" defTabSz="924439">
              <a:lnSpc>
                <a:spcPct val="115000"/>
              </a:lnSpc>
              <a:buFont typeface="Arial" panose="020B0604020202020204" pitchFamily="34" charset="0"/>
              <a:buChar char="•"/>
              <a:tabLst>
                <a:tab pos="2205174" algn="l"/>
              </a:tabLst>
            </a:pPr>
            <a:endParaRPr lang="en-US" dirty="0" smtClean="0">
              <a:ea typeface="Calibri"/>
              <a:cs typeface="Times New Roman"/>
            </a:endParaRPr>
          </a:p>
          <a:p>
            <a:pPr marL="288887" indent="-288887" defTabSz="924439">
              <a:lnSpc>
                <a:spcPct val="115000"/>
              </a:lnSpc>
              <a:buFont typeface="Arial" panose="020B0604020202020204" pitchFamily="34" charset="0"/>
              <a:buChar char="•"/>
              <a:tabLst>
                <a:tab pos="2205174" algn="l"/>
              </a:tabLst>
            </a:pPr>
            <a:r>
              <a:rPr lang="en-US" dirty="0" smtClean="0">
                <a:ea typeface="Calibri"/>
                <a:cs typeface="Times New Roman"/>
              </a:rPr>
              <a:t>The researcher-developer brings - what does science say that could be relevant to these populations, and the skills and/or behaviors,</a:t>
            </a:r>
            <a:r>
              <a:rPr lang="en-US" baseline="0" dirty="0" smtClean="0">
                <a:ea typeface="Calibri"/>
                <a:cs typeface="Times New Roman"/>
              </a:rPr>
              <a:t> </a:t>
            </a:r>
            <a:r>
              <a:rPr lang="en-US" dirty="0" smtClean="0">
                <a:ea typeface="Calibri"/>
                <a:cs typeface="Times New Roman"/>
              </a:rPr>
              <a:t>identified?</a:t>
            </a:r>
          </a:p>
          <a:p>
            <a:pPr marL="288887" indent="-288887" defTabSz="924439">
              <a:lnSpc>
                <a:spcPct val="115000"/>
              </a:lnSpc>
              <a:buFont typeface="Arial" panose="020B0604020202020204" pitchFamily="34" charset="0"/>
              <a:buChar char="•"/>
              <a:tabLst>
                <a:tab pos="2205174" algn="l"/>
              </a:tabLst>
            </a:pPr>
            <a:endParaRPr lang="en-US" dirty="0" smtClean="0">
              <a:cs typeface="Times New Roman"/>
            </a:endParaRPr>
          </a:p>
          <a:p>
            <a:pPr marL="288887" indent="-288887" defTabSz="924439">
              <a:lnSpc>
                <a:spcPct val="115000"/>
              </a:lnSpc>
              <a:buFont typeface="Arial" panose="020B0604020202020204" pitchFamily="34" charset="0"/>
              <a:buChar char="•"/>
              <a:tabLst>
                <a:tab pos="2205174" algn="l"/>
              </a:tabLst>
            </a:pPr>
            <a:r>
              <a:rPr lang="en-US" dirty="0" smtClean="0">
                <a:cs typeface="Times New Roman"/>
              </a:rPr>
              <a:t>Then a newer technique</a:t>
            </a:r>
            <a:r>
              <a:rPr lang="en-US" baseline="0" dirty="0" smtClean="0">
                <a:cs typeface="Times New Roman"/>
              </a:rPr>
              <a:t> we’ve been exploring is to adopt </a:t>
            </a:r>
            <a:r>
              <a:rPr lang="en-US" dirty="0" smtClean="0"/>
              <a:t>human-centered design techniques to “look” with clients about their experience. Human-centered design is a methodology</a:t>
            </a:r>
            <a:r>
              <a:rPr lang="en-US" baseline="0" dirty="0" smtClean="0"/>
              <a:t> that provides tools to really find out about users experiences, and to harvest insights from that, and to keep the clients, the humans, at the center of the design process. If you’re interested in learning more </a:t>
            </a:r>
            <a:r>
              <a:rPr lang="en-US" i="1" dirty="0" smtClean="0"/>
              <a:t>See LUMA for more ideas on techniques</a:t>
            </a:r>
            <a:r>
              <a:rPr lang="en-US" i="0" dirty="0" smtClean="0"/>
              <a:t>. The</a:t>
            </a:r>
            <a:r>
              <a:rPr lang="en-US" i="0" baseline="0" dirty="0" smtClean="0"/>
              <a:t> website is on the screen.</a:t>
            </a:r>
            <a:endParaRPr lang="en-US" i="0" dirty="0" smtClean="0"/>
          </a:p>
        </p:txBody>
      </p:sp>
      <p:sp>
        <p:nvSpPr>
          <p:cNvPr id="4" name="Slide Number Placeholder 3"/>
          <p:cNvSpPr>
            <a:spLocks noGrp="1"/>
          </p:cNvSpPr>
          <p:nvPr>
            <p:ph type="sldNum" sz="quarter" idx="10"/>
          </p:nvPr>
        </p:nvSpPr>
        <p:spPr/>
        <p:txBody>
          <a:bodyPr/>
          <a:lstStyle/>
          <a:p>
            <a:fld id="{C0F8D787-0EBA-B84B-B38B-2DA7D6095485}" type="slidenum">
              <a:rPr lang="en-US" smtClean="0"/>
              <a:t>13</a:t>
            </a:fld>
            <a:endParaRPr lang="en-US"/>
          </a:p>
        </p:txBody>
      </p:sp>
    </p:spTree>
    <p:extLst>
      <p:ext uri="{BB962C8B-B14F-4D97-AF65-F5344CB8AC3E}">
        <p14:creationId xmlns:p14="http://schemas.microsoft.com/office/powerpoint/2010/main" val="1435292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220">
              <a:defRPr/>
            </a:pPr>
            <a:r>
              <a:rPr lang="en-US" baseline="0" dirty="0" smtClean="0">
                <a:solidFill>
                  <a:srgbClr val="4F81BD"/>
                </a:solidFill>
                <a:ea typeface="Calibri"/>
                <a:cs typeface="Times New Roman"/>
              </a:rPr>
              <a:t>The next set of questions is about, so what exactly do you want to see change in your clients skills and behaviors to get to better outcomes. </a:t>
            </a:r>
          </a:p>
          <a:p>
            <a:pPr defTabSz="462220">
              <a:defRPr/>
            </a:pPr>
            <a:endParaRPr lang="en-US" baseline="0" dirty="0" smtClean="0">
              <a:solidFill>
                <a:srgbClr val="4F81BD"/>
              </a:solidFill>
              <a:ea typeface="Calibri"/>
              <a:cs typeface="Times New Roman"/>
            </a:endParaRPr>
          </a:p>
          <a:p>
            <a:pPr defTabSz="462220">
              <a:defRPr/>
            </a:pPr>
            <a:r>
              <a:rPr lang="en-US" baseline="0" dirty="0" smtClean="0">
                <a:solidFill>
                  <a:srgbClr val="4F81BD"/>
                </a:solidFill>
                <a:ea typeface="Calibri"/>
                <a:cs typeface="Times New Roman"/>
              </a:rPr>
              <a:t>First start by asking: </a:t>
            </a:r>
            <a:r>
              <a:rPr lang="en-US" dirty="0" smtClean="0">
                <a:ea typeface="Calibri"/>
                <a:cs typeface="Times New Roman"/>
              </a:rPr>
              <a:t>What are the outcomes that you hope to impact in adults?</a:t>
            </a:r>
            <a:r>
              <a:rPr lang="en-US" baseline="0" dirty="0" smtClean="0">
                <a:ea typeface="Calibri"/>
                <a:cs typeface="Times New Roman"/>
              </a:rPr>
              <a:t> (Give examples)</a:t>
            </a:r>
          </a:p>
          <a:p>
            <a:pPr defTabSz="462220">
              <a:defRPr/>
            </a:pPr>
            <a:endParaRPr lang="en-US" baseline="0" dirty="0" smtClean="0">
              <a:ea typeface="Calibri"/>
              <a:cs typeface="Times New Roman"/>
            </a:endParaRPr>
          </a:p>
          <a:p>
            <a:pPr defTabSz="462220">
              <a:defRPr/>
            </a:pPr>
            <a:r>
              <a:rPr lang="en-US" baseline="0" dirty="0" smtClean="0">
                <a:ea typeface="Calibri"/>
                <a:cs typeface="Times New Roman"/>
              </a:rPr>
              <a:t>Then you go backwards and ask, very specifically, if those are the outcomes I want to see then w</a:t>
            </a:r>
            <a:r>
              <a:rPr lang="en-US" dirty="0" smtClean="0">
                <a:ea typeface="Calibri"/>
                <a:cs typeface="Times New Roman"/>
              </a:rPr>
              <a:t>hat are the skills and behaviors that the intervention needs to directly try to change in adults? (Give examples) As</a:t>
            </a:r>
            <a:r>
              <a:rPr lang="en-US" baseline="0" dirty="0" smtClean="0">
                <a:ea typeface="Calibri"/>
                <a:cs typeface="Times New Roman"/>
              </a:rPr>
              <a:t> you can see, these should tie back to the science. Based on what is known from the science, how do I generate the best hypothesis possible about what I need to target that might be getting in the way of my clients success?</a:t>
            </a:r>
            <a:endParaRPr lang="en-US" dirty="0" smtClean="0">
              <a:ea typeface="Calibri"/>
              <a:cs typeface="Times New Roman"/>
            </a:endParaRPr>
          </a:p>
          <a:p>
            <a:pPr marL="288893" indent="-288893" defTabSz="924458">
              <a:lnSpc>
                <a:spcPct val="115000"/>
              </a:lnSpc>
              <a:buFont typeface="Arial" panose="020B0604020202020204" pitchFamily="34" charset="0"/>
              <a:buChar char="•"/>
              <a:tabLst>
                <a:tab pos="2205218" algn="l"/>
              </a:tabLst>
            </a:pPr>
            <a:endParaRPr lang="en-US" dirty="0" smtClean="0">
              <a:ea typeface="Calibri"/>
              <a:cs typeface="Times New Roman"/>
            </a:endParaRPr>
          </a:p>
          <a:p>
            <a:pPr defTabSz="924458">
              <a:lnSpc>
                <a:spcPct val="115000"/>
              </a:lnSpc>
              <a:tabLst>
                <a:tab pos="2205218" algn="l"/>
              </a:tabLst>
            </a:pPr>
            <a:r>
              <a:rPr lang="en-US" sz="500" dirty="0">
                <a:ea typeface="Calibri"/>
                <a:cs typeface="Times New Roman"/>
              </a:rPr>
              <a:t>Lastly, you want to reflect on, are </a:t>
            </a:r>
            <a:r>
              <a:rPr lang="en-US" dirty="0" smtClean="0">
                <a:ea typeface="Calibri"/>
                <a:cs typeface="Times New Roman"/>
              </a:rPr>
              <a:t>there factors you think could affect which participants might benefit more from the intervention, and which participants might benefit less or not at all? (Give examples)</a:t>
            </a:r>
          </a:p>
          <a:p>
            <a:pPr defTabSz="462220">
              <a:defRPr/>
            </a:pPr>
            <a:endParaRPr lang="en-US" baseline="0" dirty="0" smtClean="0">
              <a:solidFill>
                <a:srgbClr val="4F81BD"/>
              </a:solidFill>
              <a:ea typeface="Calibri"/>
              <a:cs typeface="Times New Roman"/>
            </a:endParaRPr>
          </a:p>
          <a:p>
            <a:pPr defTabSz="462220">
              <a:defRPr/>
            </a:pPr>
            <a:r>
              <a:rPr lang="en-US" baseline="0" dirty="0" smtClean="0">
                <a:solidFill>
                  <a:srgbClr val="4F81BD"/>
                </a:solidFill>
                <a:ea typeface="Calibri"/>
                <a:cs typeface="Times New Roman"/>
              </a:rPr>
              <a:t>Example of FIND</a:t>
            </a:r>
          </a:p>
          <a:p>
            <a:pPr defTabSz="462220">
              <a:defRPr/>
            </a:pPr>
            <a:r>
              <a:rPr lang="en-US" baseline="0" dirty="0" smtClean="0">
                <a:solidFill>
                  <a:srgbClr val="4F81BD"/>
                </a:solidFill>
                <a:ea typeface="Calibri"/>
                <a:cs typeface="Times New Roman"/>
              </a:rPr>
              <a:t>Video coaching model</a:t>
            </a:r>
          </a:p>
          <a:p>
            <a:pPr defTabSz="462220">
              <a:defRPr/>
            </a:pPr>
            <a:r>
              <a:rPr lang="en-US" baseline="0" dirty="0" smtClean="0">
                <a:solidFill>
                  <a:srgbClr val="4F81BD"/>
                </a:solidFill>
                <a:ea typeface="Calibri"/>
                <a:cs typeface="Times New Roman"/>
              </a:rPr>
              <a:t>Outcomes:</a:t>
            </a:r>
          </a:p>
          <a:p>
            <a:pPr marL="171450" indent="-171450" defTabSz="462220">
              <a:buFontTx/>
              <a:buChar char="-"/>
              <a:defRPr/>
            </a:pPr>
            <a:r>
              <a:rPr lang="en-US" baseline="0" dirty="0" smtClean="0">
                <a:solidFill>
                  <a:srgbClr val="4F81BD"/>
                </a:solidFill>
                <a:ea typeface="Calibri"/>
                <a:cs typeface="Times New Roman"/>
              </a:rPr>
              <a:t>father’s involvement in parenting</a:t>
            </a:r>
          </a:p>
          <a:p>
            <a:pPr marL="171450" indent="-171450" defTabSz="462220">
              <a:buFontTx/>
              <a:buChar char="-"/>
              <a:defRPr/>
            </a:pPr>
            <a:r>
              <a:rPr lang="en-US" baseline="0" dirty="0" smtClean="0">
                <a:solidFill>
                  <a:srgbClr val="4F81BD"/>
                </a:solidFill>
                <a:ea typeface="Calibri"/>
                <a:cs typeface="Times New Roman"/>
              </a:rPr>
              <a:t>Parenting stress</a:t>
            </a:r>
          </a:p>
          <a:p>
            <a:pPr marL="171450" indent="-171450" defTabSz="462220">
              <a:buFontTx/>
              <a:buChar char="-"/>
              <a:defRPr/>
            </a:pPr>
            <a:endParaRPr lang="en-US" baseline="0" dirty="0" smtClean="0">
              <a:solidFill>
                <a:srgbClr val="4F81BD"/>
              </a:solidFill>
              <a:ea typeface="Calibri"/>
              <a:cs typeface="Times New Roman"/>
            </a:endParaRPr>
          </a:p>
          <a:p>
            <a:pPr marL="0" indent="0" defTabSz="462220">
              <a:buFontTx/>
              <a:buNone/>
              <a:defRPr/>
            </a:pPr>
            <a:r>
              <a:rPr lang="en-US" baseline="0" dirty="0" smtClean="0">
                <a:solidFill>
                  <a:srgbClr val="4F81BD"/>
                </a:solidFill>
                <a:ea typeface="Calibri"/>
                <a:cs typeface="Times New Roman"/>
              </a:rPr>
              <a:t>Behaviors:</a:t>
            </a:r>
          </a:p>
          <a:p>
            <a:pPr marL="171450" indent="-171450" defTabSz="462220">
              <a:buFontTx/>
              <a:buChar char="-"/>
              <a:defRPr/>
            </a:pPr>
            <a:r>
              <a:rPr lang="en-US" baseline="0" dirty="0" smtClean="0">
                <a:solidFill>
                  <a:srgbClr val="4F81BD"/>
                </a:solidFill>
                <a:ea typeface="Calibri"/>
                <a:cs typeface="Times New Roman"/>
              </a:rPr>
              <a:t>Use of descriptive language</a:t>
            </a:r>
          </a:p>
          <a:p>
            <a:pPr marL="171450" indent="-171450" defTabSz="462220">
              <a:buFontTx/>
              <a:buChar char="-"/>
              <a:defRPr/>
            </a:pPr>
            <a:r>
              <a:rPr lang="en-US" baseline="0" dirty="0" smtClean="0">
                <a:solidFill>
                  <a:srgbClr val="4F81BD"/>
                </a:solidFill>
                <a:ea typeface="Calibri"/>
                <a:cs typeface="Times New Roman"/>
              </a:rPr>
              <a:t>Noticing and accurately interpreting children’s cues</a:t>
            </a:r>
          </a:p>
          <a:p>
            <a:pPr marL="171450" indent="-171450" defTabSz="462220">
              <a:buFontTx/>
              <a:buChar char="-"/>
              <a:defRPr/>
            </a:pPr>
            <a:endParaRPr lang="en-US" baseline="0" dirty="0" smtClean="0">
              <a:solidFill>
                <a:srgbClr val="4F81BD"/>
              </a:solidFill>
              <a:ea typeface="Calibri"/>
              <a:cs typeface="Times New Roman"/>
            </a:endParaRPr>
          </a:p>
          <a:p>
            <a:pPr marL="0" indent="0" defTabSz="462220">
              <a:buFontTx/>
              <a:buNone/>
              <a:defRPr/>
            </a:pPr>
            <a:r>
              <a:rPr lang="en-US" baseline="0" dirty="0" smtClean="0">
                <a:solidFill>
                  <a:srgbClr val="4F81BD"/>
                </a:solidFill>
                <a:ea typeface="Calibri"/>
                <a:cs typeface="Times New Roman"/>
              </a:rPr>
              <a:t>Moderators:</a:t>
            </a:r>
          </a:p>
          <a:p>
            <a:pPr marL="171450" indent="-171450" defTabSz="462220">
              <a:buFontTx/>
              <a:buChar char="-"/>
              <a:defRPr/>
            </a:pPr>
            <a:r>
              <a:rPr lang="en-US" baseline="0" dirty="0" smtClean="0">
                <a:solidFill>
                  <a:srgbClr val="4F81BD"/>
                </a:solidFill>
                <a:ea typeface="Calibri"/>
                <a:cs typeface="Times New Roman"/>
              </a:rPr>
              <a:t>Time father spends with child</a:t>
            </a:r>
          </a:p>
          <a:p>
            <a:pPr marL="171450" indent="-171450" defTabSz="462220">
              <a:buFontTx/>
              <a:buChar char="-"/>
              <a:defRPr/>
            </a:pPr>
            <a:r>
              <a:rPr lang="en-US" baseline="0" dirty="0" smtClean="0">
                <a:solidFill>
                  <a:srgbClr val="4F81BD"/>
                </a:solidFill>
                <a:ea typeface="Calibri"/>
                <a:cs typeface="Times New Roman"/>
              </a:rPr>
              <a:t>Father’s ACES</a:t>
            </a:r>
          </a:p>
          <a:p>
            <a:pPr marL="171450" indent="-171450" defTabSz="462220">
              <a:buFontTx/>
              <a:buChar char="-"/>
              <a:defRPr/>
            </a:pPr>
            <a:r>
              <a:rPr lang="en-US" baseline="0" dirty="0" smtClean="0">
                <a:solidFill>
                  <a:srgbClr val="4F81BD"/>
                </a:solidFill>
                <a:ea typeface="Calibri"/>
                <a:cs typeface="Times New Roman"/>
              </a:rPr>
              <a:t>Intervention fidelity</a:t>
            </a:r>
          </a:p>
          <a:p>
            <a:pPr defTabSz="462220">
              <a:defRPr/>
            </a:pPr>
            <a:endParaRPr lang="en-US" baseline="0" dirty="0" smtClean="0">
              <a:solidFill>
                <a:srgbClr val="4F81BD"/>
              </a:solidFill>
              <a:ea typeface="Calibri"/>
              <a:cs typeface="Times New Roman"/>
            </a:endParaRPr>
          </a:p>
          <a:p>
            <a:pPr defTabSz="462220">
              <a:defRPr/>
            </a:pPr>
            <a:endParaRPr lang="en-US" baseline="0" dirty="0" smtClean="0">
              <a:solidFill>
                <a:srgbClr val="4F81BD"/>
              </a:solidFill>
              <a:ea typeface="Calibri"/>
              <a:cs typeface="Times New Roman"/>
            </a:endParaRPr>
          </a:p>
          <a:p>
            <a:pPr defTabSz="462220">
              <a:defRPr/>
            </a:pPr>
            <a:r>
              <a:rPr lang="en-US" dirty="0" smtClean="0">
                <a:solidFill>
                  <a:srgbClr val="4F81BD"/>
                </a:solidFill>
                <a:ea typeface="Calibri"/>
                <a:cs typeface="Times New Roman"/>
              </a:rPr>
              <a:t>Document the answers to these. These become your Theory</a:t>
            </a:r>
            <a:r>
              <a:rPr lang="en-US" baseline="0" dirty="0" smtClean="0">
                <a:solidFill>
                  <a:srgbClr val="4F81BD"/>
                </a:solidFill>
                <a:ea typeface="Calibri"/>
                <a:cs typeface="Times New Roman"/>
              </a:rPr>
              <a:t> of Change. You will be constantly revisiting them as the process unfolds, as you begin trying out your ideas with real people, getting results in, and learning.</a:t>
            </a:r>
            <a:endParaRPr lang="en-US" dirty="0" smtClean="0">
              <a:solidFill>
                <a:srgbClr val="4F81BD"/>
              </a:solidFill>
              <a:ea typeface="Calibri"/>
              <a:cs typeface="Times New Roman"/>
            </a:endParaRPr>
          </a:p>
        </p:txBody>
      </p:sp>
      <p:sp>
        <p:nvSpPr>
          <p:cNvPr id="4" name="Slide Number Placeholder 3"/>
          <p:cNvSpPr>
            <a:spLocks noGrp="1"/>
          </p:cNvSpPr>
          <p:nvPr>
            <p:ph type="sldNum" sz="quarter" idx="10"/>
          </p:nvPr>
        </p:nvSpPr>
        <p:spPr/>
        <p:txBody>
          <a:bodyPr/>
          <a:lstStyle/>
          <a:p>
            <a:fld id="{C0F8D787-0EBA-B84B-B38B-2DA7D6095485}" type="slidenum">
              <a:rPr lang="en-US" smtClean="0"/>
              <a:t>14</a:t>
            </a:fld>
            <a:endParaRPr lang="en-US"/>
          </a:p>
        </p:txBody>
      </p:sp>
    </p:spTree>
    <p:extLst>
      <p:ext uri="{BB962C8B-B14F-4D97-AF65-F5344CB8AC3E}">
        <p14:creationId xmlns:p14="http://schemas.microsoft.com/office/powerpoint/2010/main" val="1435292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8887" indent="-288887" defTabSz="924439">
              <a:lnSpc>
                <a:spcPct val="115000"/>
              </a:lnSpc>
              <a:buFont typeface="Arial" panose="020B0604020202020204" pitchFamily="34" charset="0"/>
              <a:buChar char="•"/>
              <a:tabLst>
                <a:tab pos="2205174" algn="l"/>
              </a:tabLst>
            </a:pPr>
            <a:r>
              <a:rPr lang="en-US" dirty="0" smtClean="0">
                <a:solidFill>
                  <a:srgbClr val="4F81BD"/>
                </a:solidFill>
                <a:ea typeface="Calibri"/>
                <a:cs typeface="Times New Roman"/>
              </a:rPr>
              <a:t>Here’s where your researcher-partner takes the lead… valuable but don’t worry</a:t>
            </a:r>
            <a:r>
              <a:rPr lang="en-US" baseline="0" dirty="0" smtClean="0">
                <a:solidFill>
                  <a:srgbClr val="4F81BD"/>
                </a:solidFill>
                <a:ea typeface="Calibri"/>
                <a:cs typeface="Times New Roman"/>
              </a:rPr>
              <a:t> so much about the details.</a:t>
            </a:r>
            <a:endParaRPr lang="en-US" dirty="0" smtClean="0">
              <a:solidFill>
                <a:srgbClr val="4F81BD"/>
              </a:solidFill>
              <a:ea typeface="Calibri"/>
              <a:cs typeface="Times New Roman"/>
            </a:endParaRPr>
          </a:p>
          <a:p>
            <a:pPr marL="288887" indent="-288887" defTabSz="924439">
              <a:lnSpc>
                <a:spcPct val="115000"/>
              </a:lnSpc>
              <a:buFont typeface="Arial" panose="020B0604020202020204" pitchFamily="34" charset="0"/>
              <a:buChar char="•"/>
              <a:tabLst>
                <a:tab pos="2205174" algn="l"/>
              </a:tabLst>
            </a:pPr>
            <a:endParaRPr lang="en-US" dirty="0" smtClean="0">
              <a:solidFill>
                <a:srgbClr val="4F81BD"/>
              </a:solidFill>
              <a:ea typeface="Calibri"/>
              <a:cs typeface="Times New Roman"/>
            </a:endParaRPr>
          </a:p>
          <a:p>
            <a:pPr marL="288887" indent="-288887" defTabSz="924439">
              <a:lnSpc>
                <a:spcPct val="115000"/>
              </a:lnSpc>
              <a:buFont typeface="Arial" panose="020B0604020202020204" pitchFamily="34" charset="0"/>
              <a:buChar char="•"/>
              <a:tabLst>
                <a:tab pos="2205174" algn="l"/>
              </a:tabLst>
            </a:pPr>
            <a:r>
              <a:rPr lang="en-US" dirty="0" smtClean="0">
                <a:ea typeface="Calibri"/>
                <a:cs typeface="Times New Roman"/>
              </a:rPr>
              <a:t>So now you have your theory</a:t>
            </a:r>
            <a:r>
              <a:rPr lang="en-US" baseline="0" dirty="0" smtClean="0">
                <a:ea typeface="Calibri"/>
                <a:cs typeface="Times New Roman"/>
              </a:rPr>
              <a:t> of change. </a:t>
            </a:r>
          </a:p>
          <a:p>
            <a:pPr marL="288887" indent="-288887" defTabSz="924439">
              <a:lnSpc>
                <a:spcPct val="115000"/>
              </a:lnSpc>
              <a:buFont typeface="Arial" panose="020B0604020202020204" pitchFamily="34" charset="0"/>
              <a:buChar char="•"/>
              <a:tabLst>
                <a:tab pos="2205174" algn="l"/>
              </a:tabLst>
            </a:pPr>
            <a:endParaRPr lang="en-US" dirty="0" smtClean="0">
              <a:ea typeface="Calibri"/>
              <a:cs typeface="Times New Roman"/>
            </a:endParaRPr>
          </a:p>
          <a:p>
            <a:pPr marL="288887" indent="-288887" defTabSz="924439">
              <a:lnSpc>
                <a:spcPct val="115000"/>
              </a:lnSpc>
              <a:buFont typeface="Arial" panose="020B0604020202020204" pitchFamily="34" charset="0"/>
              <a:buChar char="•"/>
              <a:tabLst>
                <a:tab pos="2205174" algn="l"/>
              </a:tabLst>
            </a:pPr>
            <a:r>
              <a:rPr lang="en-US" dirty="0" smtClean="0">
                <a:ea typeface="Calibri"/>
                <a:cs typeface="Times New Roman"/>
              </a:rPr>
              <a:t>The next step is to develop your intervention materials.</a:t>
            </a:r>
          </a:p>
          <a:p>
            <a:pPr marL="288887" indent="-288887" defTabSz="924439">
              <a:lnSpc>
                <a:spcPct val="115000"/>
              </a:lnSpc>
              <a:buFont typeface="Arial" panose="020B0604020202020204" pitchFamily="34" charset="0"/>
              <a:buChar char="•"/>
              <a:tabLst>
                <a:tab pos="2205174" algn="l"/>
              </a:tabLst>
            </a:pPr>
            <a:endParaRPr lang="en-US" dirty="0" smtClean="0">
              <a:ea typeface="Calibri"/>
              <a:cs typeface="Times New Roman"/>
            </a:endParaRPr>
          </a:p>
          <a:p>
            <a:pPr marL="288887" indent="-288887" defTabSz="924439">
              <a:lnSpc>
                <a:spcPct val="115000"/>
              </a:lnSpc>
              <a:buFont typeface="Arial" panose="020B0604020202020204" pitchFamily="34" charset="0"/>
              <a:buChar char="•"/>
              <a:tabLst>
                <a:tab pos="2205174" algn="l"/>
              </a:tabLst>
            </a:pPr>
            <a:r>
              <a:rPr lang="en-US" dirty="0" smtClean="0">
                <a:ea typeface="Calibri"/>
                <a:cs typeface="Times New Roman"/>
              </a:rPr>
              <a:t>Third</a:t>
            </a:r>
            <a:r>
              <a:rPr lang="en-US" baseline="0" dirty="0" smtClean="0">
                <a:ea typeface="Calibri"/>
                <a:cs typeface="Times New Roman"/>
              </a:rPr>
              <a:t>, is developing your </a:t>
            </a:r>
            <a:r>
              <a:rPr lang="en-US" dirty="0" smtClean="0">
                <a:ea typeface="Calibri"/>
                <a:cs typeface="Times New Roman"/>
              </a:rPr>
              <a:t>Evaluation Plan. This should tie to the theory of change. And here you’re being intention about ensuring that you are measuring the outcomes that you’re interested</a:t>
            </a:r>
            <a:r>
              <a:rPr lang="en-US" baseline="0" dirty="0" smtClean="0">
                <a:ea typeface="Calibri"/>
                <a:cs typeface="Times New Roman"/>
              </a:rPr>
              <a:t> in.</a:t>
            </a:r>
            <a:endParaRPr lang="en-US" dirty="0" smtClean="0">
              <a:ea typeface="Calibri"/>
              <a:cs typeface="Times New Roman"/>
            </a:endParaRPr>
          </a:p>
        </p:txBody>
      </p:sp>
      <p:sp>
        <p:nvSpPr>
          <p:cNvPr id="4" name="Slide Number Placeholder 3"/>
          <p:cNvSpPr>
            <a:spLocks noGrp="1"/>
          </p:cNvSpPr>
          <p:nvPr>
            <p:ph type="sldNum" sz="quarter" idx="10"/>
          </p:nvPr>
        </p:nvSpPr>
        <p:spPr/>
        <p:txBody>
          <a:bodyPr/>
          <a:lstStyle/>
          <a:p>
            <a:fld id="{C0F8D787-0EBA-B84B-B38B-2DA7D6095485}" type="slidenum">
              <a:rPr lang="en-US" smtClean="0"/>
              <a:t>15</a:t>
            </a:fld>
            <a:endParaRPr lang="en-US"/>
          </a:p>
        </p:txBody>
      </p:sp>
    </p:spTree>
    <p:extLst>
      <p:ext uri="{BB962C8B-B14F-4D97-AF65-F5344CB8AC3E}">
        <p14:creationId xmlns:p14="http://schemas.microsoft.com/office/powerpoint/2010/main" val="1435292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Innovation mind-set. Permission</a:t>
            </a:r>
            <a:r>
              <a:rPr lang="en-US" baseline="0" dirty="0" smtClean="0"/>
              <a:t> to try things out and do lots of little experiments, before trying to create the thing that you’re going to scale everywhere.</a:t>
            </a:r>
            <a:endParaRPr lang="en-US" dirty="0" smtClean="0"/>
          </a:p>
          <a:p>
            <a:endParaRPr lang="en-US" dirty="0" smtClean="0"/>
          </a:p>
          <a:p>
            <a:r>
              <a:rPr lang="en-US" dirty="0" smtClean="0"/>
              <a:t>*****</a:t>
            </a:r>
          </a:p>
          <a:p>
            <a:r>
              <a:rPr lang="en-US" dirty="0" smtClean="0"/>
              <a:t>Ok, so, you have your intervention or strategy!</a:t>
            </a:r>
            <a:r>
              <a:rPr lang="en-US" baseline="0" dirty="0" smtClean="0"/>
              <a:t> Now what? It’s time to start implementing it and fast-cycle learning.</a:t>
            </a:r>
          </a:p>
          <a:p>
            <a:endParaRPr lang="en-US" dirty="0" smtClean="0"/>
          </a:p>
          <a:p>
            <a:r>
              <a:rPr lang="en-US" dirty="0" smtClean="0"/>
              <a:t>The basic</a:t>
            </a:r>
            <a:r>
              <a:rPr lang="en-US" baseline="0" dirty="0" smtClean="0"/>
              <a:t> gist here is: </a:t>
            </a:r>
            <a:r>
              <a:rPr lang="en-US" b="1" dirty="0" smtClean="0"/>
              <a:t>Implement. Learn. Adapt. Repeat.</a:t>
            </a:r>
          </a:p>
          <a:p>
            <a:pPr marL="288893" indent="-288893">
              <a:buFont typeface="Arial" panose="020B0604020202020204" pitchFamily="34" charset="0"/>
              <a:buChar char="•"/>
            </a:pPr>
            <a:endParaRPr lang="en-US" b="1" dirty="0" smtClean="0"/>
          </a:p>
          <a:p>
            <a:r>
              <a:rPr lang="en-US" b="0" dirty="0" smtClean="0"/>
              <a:t>A highly</a:t>
            </a:r>
            <a:r>
              <a:rPr lang="en-US" b="0" baseline="0" dirty="0" smtClean="0"/>
              <a:t> encouraged first step for doing this is. </a:t>
            </a:r>
            <a:r>
              <a:rPr lang="en-US" b="1" dirty="0" smtClean="0"/>
              <a:t>Do a road-test. </a:t>
            </a:r>
            <a:r>
              <a:rPr lang="en-US" dirty="0" smtClean="0"/>
              <a:t>Does it work in reality like it does in your head? You had a concept of how people would learn things, how quickly</a:t>
            </a:r>
            <a:r>
              <a:rPr lang="en-US" baseline="0" dirty="0" smtClean="0"/>
              <a:t> they could acquire new skills, whether a group format vs. individual format would work. It is all a working hypothesis in your head, that first should be tested in a low-stakes way. Do a road-test. It can be small – just 5 participants. Get feedback from them. Tweak the materials, tweak the flow of the intervention. Figure out why it worked for some and not others. Generate a learning agenda for yourself during the road-test. T</a:t>
            </a:r>
            <a:r>
              <a:rPr lang="en-US" dirty="0" smtClean="0"/>
              <a:t>hen increase the number of participants. </a:t>
            </a:r>
          </a:p>
          <a:p>
            <a:pPr marL="288893" indent="-288893">
              <a:buFont typeface="Arial" panose="020B0604020202020204" pitchFamily="34" charset="0"/>
              <a:buChar char="•"/>
            </a:pPr>
            <a:endParaRPr lang="en-US" dirty="0" smtClean="0"/>
          </a:p>
          <a:p>
            <a:r>
              <a:rPr lang="en-US" b="1" dirty="0" smtClean="0"/>
              <a:t>Revisit your theory of change. </a:t>
            </a:r>
            <a:r>
              <a:rPr lang="en-US" dirty="0" smtClean="0"/>
              <a:t>Update it based on new information.</a:t>
            </a:r>
          </a:p>
          <a:p>
            <a:pPr marL="288893" indent="-288893">
              <a:buFont typeface="Arial" panose="020B0604020202020204" pitchFamily="34" charset="0"/>
              <a:buChar char="•"/>
            </a:pPr>
            <a:endParaRPr lang="en-US" dirty="0" smtClean="0"/>
          </a:p>
          <a:p>
            <a:r>
              <a:rPr lang="en-US" dirty="0" smtClean="0"/>
              <a:t>Find others to share learnings with. Help to build the usable knowledge.</a:t>
            </a:r>
          </a:p>
          <a:p>
            <a:endParaRPr lang="en-US" dirty="0" smtClean="0"/>
          </a:p>
        </p:txBody>
      </p:sp>
      <p:sp>
        <p:nvSpPr>
          <p:cNvPr id="4" name="Slide Number Placeholder 3"/>
          <p:cNvSpPr>
            <a:spLocks noGrp="1"/>
          </p:cNvSpPr>
          <p:nvPr>
            <p:ph type="sldNum" sz="quarter" idx="10"/>
          </p:nvPr>
        </p:nvSpPr>
        <p:spPr/>
        <p:txBody>
          <a:bodyPr/>
          <a:lstStyle/>
          <a:p>
            <a:fld id="{C0F8D787-0EBA-B84B-B38B-2DA7D6095485}" type="slidenum">
              <a:rPr lang="en-US" smtClean="0"/>
              <a:t>16</a:t>
            </a:fld>
            <a:endParaRPr lang="en-US"/>
          </a:p>
        </p:txBody>
      </p:sp>
    </p:spTree>
    <p:extLst>
      <p:ext uri="{BB962C8B-B14F-4D97-AF65-F5344CB8AC3E}">
        <p14:creationId xmlns:p14="http://schemas.microsoft.com/office/powerpoint/2010/main" val="1512702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220">
              <a:defRPr/>
            </a:pPr>
            <a:r>
              <a:rPr lang="en-US" dirty="0" smtClean="0">
                <a:latin typeface="Verdana"/>
                <a:cs typeface="Verdana"/>
              </a:rPr>
              <a:t>DEPENDING ON TIME –</a:t>
            </a:r>
            <a:r>
              <a:rPr lang="en-US" baseline="0" dirty="0" smtClean="0">
                <a:latin typeface="Verdana"/>
                <a:cs typeface="Verdana"/>
              </a:rPr>
              <a:t> MAY CUT b/c have used enough examples earlier.</a:t>
            </a:r>
            <a:endParaRPr lang="en-US" dirty="0" smtClean="0">
              <a:latin typeface="Verdana"/>
              <a:cs typeface="Verdana"/>
            </a:endParaRPr>
          </a:p>
          <a:p>
            <a:pPr defTabSz="462220">
              <a:defRPr/>
            </a:pPr>
            <a:endParaRPr lang="en-US" dirty="0" smtClean="0">
              <a:latin typeface="Verdana"/>
              <a:cs typeface="Verdana"/>
            </a:endParaRPr>
          </a:p>
          <a:p>
            <a:pPr defTabSz="462220">
              <a:defRPr/>
            </a:pPr>
            <a:r>
              <a:rPr lang="en-US" dirty="0" smtClean="0">
                <a:latin typeface="Verdana"/>
                <a:cs typeface="Verdana"/>
              </a:rPr>
              <a:t>So,</a:t>
            </a:r>
            <a:r>
              <a:rPr lang="en-US" baseline="0" dirty="0" smtClean="0">
                <a:latin typeface="Verdana"/>
                <a:cs typeface="Verdana"/>
              </a:rPr>
              <a:t> now I wanted to talk thru a quick example to pull together all the components we’ve been talking about.</a:t>
            </a:r>
          </a:p>
          <a:p>
            <a:pPr defTabSz="462220">
              <a:defRPr/>
            </a:pPr>
            <a:endParaRPr lang="en-US" baseline="0" dirty="0" smtClean="0">
              <a:latin typeface="Verdana"/>
              <a:cs typeface="Verdana"/>
            </a:endParaRPr>
          </a:p>
          <a:p>
            <a:pPr defTabSz="462220">
              <a:defRPr/>
            </a:pPr>
            <a:r>
              <a:rPr lang="en-US" baseline="0" dirty="0" smtClean="0">
                <a:latin typeface="Verdana"/>
                <a:cs typeface="Verdana"/>
              </a:rPr>
              <a:t>Mobility Mentoring is a model some of you might be familiar with. It’s an ….. </a:t>
            </a:r>
          </a:p>
          <a:p>
            <a:pPr defTabSz="462220">
              <a:defRPr/>
            </a:pPr>
            <a:r>
              <a:rPr lang="en-US" baseline="0" dirty="0" smtClean="0">
                <a:latin typeface="Verdana"/>
                <a:cs typeface="Verdana"/>
              </a:rPr>
              <a:t>They had the observation from their experience and wondered if they worked with all of the members of the family, could they accelerate progress for the whole family. </a:t>
            </a:r>
            <a:r>
              <a:rPr lang="en-US" dirty="0" smtClean="0">
                <a:latin typeface="Verdana"/>
                <a:cs typeface="Verdana"/>
              </a:rPr>
              <a:t>It is based on the hypothesis that working in a coordinated way with each family member toward key goals will help the whole family achieve sustainable economic stability and positive developmental outcomes.</a:t>
            </a:r>
          </a:p>
          <a:p>
            <a:pPr defTabSz="462220">
              <a:defRPr/>
            </a:pPr>
            <a:endParaRPr lang="en-US" baseline="0" dirty="0" smtClean="0">
              <a:latin typeface="Verdana"/>
              <a:cs typeface="Verdana"/>
            </a:endParaRPr>
          </a:p>
          <a:p>
            <a:pPr defTabSz="462220">
              <a:defRPr/>
            </a:pPr>
            <a:r>
              <a:rPr lang="en-US" baseline="0" dirty="0" smtClean="0">
                <a:latin typeface="Verdana"/>
                <a:cs typeface="Verdana"/>
              </a:rPr>
              <a:t>So they developed a theory of change about what they were hoping to change in adults and kids (FIND EXAMPLES). They </a:t>
            </a:r>
            <a:r>
              <a:rPr lang="en-US" baseline="0" dirty="0" err="1" smtClean="0">
                <a:latin typeface="Verdana"/>
                <a:cs typeface="Verdana"/>
              </a:rPr>
              <a:t>they</a:t>
            </a:r>
            <a:r>
              <a:rPr lang="en-US" baseline="0" dirty="0" smtClean="0">
                <a:latin typeface="Verdana"/>
                <a:cs typeface="Verdana"/>
              </a:rPr>
              <a:t> created materials. If </a:t>
            </a:r>
            <a:r>
              <a:rPr lang="en-US" baseline="0" dirty="0" err="1" smtClean="0">
                <a:latin typeface="Verdana"/>
                <a:cs typeface="Verdana"/>
              </a:rPr>
              <a:t>your’e</a:t>
            </a:r>
            <a:r>
              <a:rPr lang="en-US" baseline="0" dirty="0" smtClean="0">
                <a:latin typeface="Verdana"/>
                <a:cs typeface="Verdana"/>
              </a:rPr>
              <a:t> familiar with their model, they have the Bridge to Self-Sufficiency. They drafted a Child Bridge, and a Family Diamond Lane Tool. They decided to road-test it with 5 </a:t>
            </a:r>
            <a:r>
              <a:rPr lang="en-US" baseline="0" dirty="0" err="1" smtClean="0">
                <a:latin typeface="Verdana"/>
                <a:cs typeface="Verdana"/>
              </a:rPr>
              <a:t>famlies</a:t>
            </a:r>
            <a:r>
              <a:rPr lang="en-US" baseline="0" dirty="0" smtClean="0">
                <a:latin typeface="Verdana"/>
                <a:cs typeface="Verdana"/>
              </a:rPr>
              <a:t>. They have been doing focus groups with the </a:t>
            </a:r>
            <a:r>
              <a:rPr lang="en-US" baseline="0" dirty="0" err="1" smtClean="0">
                <a:latin typeface="Verdana"/>
                <a:cs typeface="Verdana"/>
              </a:rPr>
              <a:t>famileis</a:t>
            </a:r>
            <a:r>
              <a:rPr lang="en-US" baseline="0" dirty="0" smtClean="0">
                <a:latin typeface="Verdana"/>
                <a:cs typeface="Verdana"/>
              </a:rPr>
              <a:t> to see how it’s going. They ask the participants for feedback on the forms and are constantly refining them. Now getting ready to enroll next 10 families. The first 5 haven’t finished, but b/c it’s a longer intervention. They’re thru the first phase.</a:t>
            </a:r>
          </a:p>
          <a:p>
            <a:pPr defTabSz="462220">
              <a:defRPr/>
            </a:pPr>
            <a:endParaRPr lang="en-US" baseline="0" dirty="0" smtClean="0">
              <a:latin typeface="Verdana"/>
              <a:cs typeface="Verdana"/>
            </a:endParaRPr>
          </a:p>
          <a:p>
            <a:pPr defTabSz="462220">
              <a:defRPr/>
            </a:pPr>
            <a:r>
              <a:rPr lang="en-US" baseline="0" dirty="0" smtClean="0">
                <a:latin typeface="Verdana"/>
                <a:cs typeface="Verdana"/>
              </a:rPr>
              <a:t>CONCLUSION</a:t>
            </a:r>
          </a:p>
          <a:p>
            <a:pPr defTabSz="462220">
              <a:defRPr/>
            </a:pPr>
            <a:endParaRPr lang="en-US" baseline="0" dirty="0" smtClean="0">
              <a:latin typeface="Verdana"/>
              <a:cs typeface="Verdana"/>
            </a:endParaRPr>
          </a:p>
          <a:p>
            <a:pPr defTabSz="462220">
              <a:defRPr/>
            </a:pPr>
            <a:r>
              <a:rPr lang="en-US" i="1" dirty="0" smtClean="0">
                <a:latin typeface="Verdana"/>
                <a:cs typeface="Verdana"/>
              </a:rPr>
              <a:t>Old notes:</a:t>
            </a:r>
          </a:p>
          <a:p>
            <a:pPr defTabSz="462220">
              <a:defRPr/>
            </a:pPr>
            <a:r>
              <a:rPr lang="en-US" i="1" dirty="0" smtClean="0">
                <a:latin typeface="Verdana"/>
                <a:cs typeface="Verdana"/>
              </a:rPr>
              <a:t>The Family Mobility Project is</a:t>
            </a:r>
            <a:r>
              <a:rPr lang="en-US" i="1" baseline="0" dirty="0" smtClean="0">
                <a:latin typeface="Verdana"/>
                <a:cs typeface="Verdana"/>
              </a:rPr>
              <a:t> a</a:t>
            </a:r>
            <a:r>
              <a:rPr lang="en-US" i="1" dirty="0" smtClean="0">
                <a:latin typeface="Verdana"/>
                <a:cs typeface="Verdana"/>
              </a:rPr>
              <a:t> joint venture to design and test an innovative, intergenerational strategy to significantly improve the life prospects of young children and families facing the burdens of poverty.</a:t>
            </a:r>
          </a:p>
          <a:p>
            <a:pPr defTabSz="462220">
              <a:defRPr/>
            </a:pPr>
            <a:endParaRPr lang="en-US" i="1" dirty="0" smtClean="0">
              <a:latin typeface="Verdana"/>
              <a:cs typeface="Verdana"/>
            </a:endParaRPr>
          </a:p>
          <a:p>
            <a:pPr defTabSz="462220">
              <a:defRPr/>
            </a:pPr>
            <a:r>
              <a:rPr lang="en-US" i="1" dirty="0" smtClean="0"/>
              <a:t>CWU’s </a:t>
            </a:r>
            <a:r>
              <a:rPr lang="en-US" i="1" dirty="0"/>
              <a:t>model of goal-setting and coaching for women living in poverty. Our aim is to develop, refine, and scale a hybridized intervention strategy that focuses on the common foundational capabilities of successful parenting and economic self-sufficiency by supporting families to set and attain educational, financial, and career-related goals.</a:t>
            </a:r>
            <a:endParaRPr lang="en-US" i="1" dirty="0" smtClean="0">
              <a:effectLst/>
            </a:endParaRPr>
          </a:p>
          <a:p>
            <a:endParaRPr lang="en-US" i="1" dirty="0" smtClean="0"/>
          </a:p>
          <a:p>
            <a:r>
              <a:rPr lang="en-US" i="1" dirty="0"/>
              <a:t>The project will begin with a pilot testing phase with a small number of families which will incorporate feedback from both parents and front line staff before proceeding to replication. Using “design-test-iterate” as an accelerated method to develop and scale new interventions, preliminary approaches will be co-developed by a team of key stakeholders (including service providers, content experts, and participating parents), piloted in a real world setting, modified based on experience, and tested again with a larger group</a:t>
            </a:r>
            <a:r>
              <a:rPr lang="en-US" dirty="0"/>
              <a:t>.</a:t>
            </a:r>
          </a:p>
        </p:txBody>
      </p:sp>
      <p:sp>
        <p:nvSpPr>
          <p:cNvPr id="4" name="Slide Number Placeholder 3"/>
          <p:cNvSpPr>
            <a:spLocks noGrp="1"/>
          </p:cNvSpPr>
          <p:nvPr>
            <p:ph type="sldNum" sz="quarter" idx="10"/>
          </p:nvPr>
        </p:nvSpPr>
        <p:spPr/>
        <p:txBody>
          <a:bodyPr/>
          <a:lstStyle/>
          <a:p>
            <a:fld id="{62B27AE5-02D8-6A4A-8FA7-130189659603}"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2099534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charset="0"/>
            </a:endParaRPr>
          </a:p>
          <a:p>
            <a:r>
              <a:rPr lang="en-US" dirty="0" smtClean="0">
                <a:latin typeface="Calibri" charset="0"/>
              </a:rPr>
              <a:t>So, in sum,</a:t>
            </a:r>
            <a:r>
              <a:rPr lang="en-US" baseline="0" dirty="0" smtClean="0">
                <a:latin typeface="Calibri" charset="0"/>
              </a:rPr>
              <a:t> what we’ve covered today.</a:t>
            </a:r>
          </a:p>
          <a:p>
            <a:endParaRPr lang="en-US" baseline="0" dirty="0" smtClean="0">
              <a:latin typeface="Calibri" charset="0"/>
            </a:endParaRPr>
          </a:p>
          <a:p>
            <a:r>
              <a:rPr lang="en-US" baseline="0" dirty="0" smtClean="0">
                <a:latin typeface="Calibri" charset="0"/>
              </a:rPr>
              <a:t>Looking for people who are also constructively dissatisfied with the status quo to work with us on this. Looking for change agents!</a:t>
            </a:r>
            <a:endParaRPr lang="en-US" dirty="0">
              <a:latin typeface="Calibri" charset="0"/>
            </a:endParaRPr>
          </a:p>
        </p:txBody>
      </p:sp>
      <p:sp>
        <p:nvSpPr>
          <p:cNvPr id="53251" name="Slide Number Placeholder 3"/>
          <p:cNvSpPr txBox="1">
            <a:spLocks noGrp="1"/>
          </p:cNvSpPr>
          <p:nvPr/>
        </p:nvSpPr>
        <p:spPr bwMode="auto">
          <a:xfrm>
            <a:off x="3898501" y="8829429"/>
            <a:ext cx="2982119"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5" tIns="46218" rIns="92435" bIns="46218" anchor="b"/>
          <a:lstStyle>
            <a:lvl1pPr eaLnBrk="0" hangingPunct="0">
              <a:defRPr sz="1600" b="1">
                <a:solidFill>
                  <a:srgbClr val="CC3300"/>
                </a:solidFill>
                <a:latin typeface="Verdana" charset="0"/>
                <a:ea typeface="ＭＳ Ｐゴシック" charset="0"/>
                <a:cs typeface="ＭＳ Ｐゴシック" charset="0"/>
              </a:defRPr>
            </a:lvl1pPr>
            <a:lvl2pPr marL="742950" indent="-285750" eaLnBrk="0" hangingPunct="0">
              <a:defRPr sz="1600" b="1">
                <a:solidFill>
                  <a:srgbClr val="CC3300"/>
                </a:solidFill>
                <a:latin typeface="Verdana" charset="0"/>
                <a:ea typeface="ＭＳ Ｐゴシック" charset="0"/>
              </a:defRPr>
            </a:lvl2pPr>
            <a:lvl3pPr marL="1143000" indent="-228600" eaLnBrk="0" hangingPunct="0">
              <a:defRPr sz="1600" b="1">
                <a:solidFill>
                  <a:srgbClr val="CC3300"/>
                </a:solidFill>
                <a:latin typeface="Verdana" charset="0"/>
                <a:ea typeface="ＭＳ Ｐゴシック" charset="0"/>
              </a:defRPr>
            </a:lvl3pPr>
            <a:lvl4pPr marL="1600200" indent="-228600" eaLnBrk="0" hangingPunct="0">
              <a:defRPr sz="1600" b="1">
                <a:solidFill>
                  <a:srgbClr val="CC3300"/>
                </a:solidFill>
                <a:latin typeface="Verdana" charset="0"/>
                <a:ea typeface="ＭＳ Ｐゴシック" charset="0"/>
              </a:defRPr>
            </a:lvl4pPr>
            <a:lvl5pPr marL="2057400" indent="-228600" eaLnBrk="0" hangingPunct="0">
              <a:defRPr sz="1600" b="1">
                <a:solidFill>
                  <a:srgbClr val="CC3300"/>
                </a:solidFill>
                <a:latin typeface="Verdana" charset="0"/>
                <a:ea typeface="ＭＳ Ｐゴシック" charset="0"/>
              </a:defRPr>
            </a:lvl5pPr>
            <a:lvl6pPr marL="2514600" indent="-228600" eaLnBrk="0" fontAlgn="base" hangingPunct="0">
              <a:spcBef>
                <a:spcPct val="0"/>
              </a:spcBef>
              <a:spcAft>
                <a:spcPct val="0"/>
              </a:spcAft>
              <a:defRPr sz="1600" b="1">
                <a:solidFill>
                  <a:srgbClr val="CC3300"/>
                </a:solidFill>
                <a:latin typeface="Verdana" charset="0"/>
                <a:ea typeface="ＭＳ Ｐゴシック" charset="0"/>
              </a:defRPr>
            </a:lvl6pPr>
            <a:lvl7pPr marL="2971800" indent="-228600" eaLnBrk="0" fontAlgn="base" hangingPunct="0">
              <a:spcBef>
                <a:spcPct val="0"/>
              </a:spcBef>
              <a:spcAft>
                <a:spcPct val="0"/>
              </a:spcAft>
              <a:defRPr sz="1600" b="1">
                <a:solidFill>
                  <a:srgbClr val="CC3300"/>
                </a:solidFill>
                <a:latin typeface="Verdana" charset="0"/>
                <a:ea typeface="ＭＳ Ｐゴシック" charset="0"/>
              </a:defRPr>
            </a:lvl7pPr>
            <a:lvl8pPr marL="3429000" indent="-228600" eaLnBrk="0" fontAlgn="base" hangingPunct="0">
              <a:spcBef>
                <a:spcPct val="0"/>
              </a:spcBef>
              <a:spcAft>
                <a:spcPct val="0"/>
              </a:spcAft>
              <a:defRPr sz="1600" b="1">
                <a:solidFill>
                  <a:srgbClr val="CC3300"/>
                </a:solidFill>
                <a:latin typeface="Verdana" charset="0"/>
                <a:ea typeface="ＭＳ Ｐゴシック" charset="0"/>
              </a:defRPr>
            </a:lvl8pPr>
            <a:lvl9pPr marL="3886200" indent="-228600" eaLnBrk="0" fontAlgn="base" hangingPunct="0">
              <a:spcBef>
                <a:spcPct val="0"/>
              </a:spcBef>
              <a:spcAft>
                <a:spcPct val="0"/>
              </a:spcAft>
              <a:defRPr sz="1600" b="1">
                <a:solidFill>
                  <a:srgbClr val="CC3300"/>
                </a:solidFill>
                <a:latin typeface="Verdana" charset="0"/>
                <a:ea typeface="ＭＳ Ｐゴシック" charset="0"/>
              </a:defRPr>
            </a:lvl9pPr>
          </a:lstStyle>
          <a:p>
            <a:pPr algn="r" defTabSz="924439" eaLnBrk="1" fontAlgn="base" hangingPunct="1">
              <a:spcBef>
                <a:spcPct val="0"/>
              </a:spcBef>
              <a:spcAft>
                <a:spcPct val="0"/>
              </a:spcAft>
            </a:pPr>
            <a:fld id="{3D9BF71A-CB2A-5B45-80CC-EAACC976E958}" type="slidenum">
              <a:rPr lang="en-US" sz="1200">
                <a:latin typeface="Calibri" charset="0"/>
                <a:cs typeface="MS PGothic" charset="0"/>
              </a:rPr>
              <a:pPr algn="r" defTabSz="924439" eaLnBrk="1" fontAlgn="base" hangingPunct="1">
                <a:spcBef>
                  <a:spcPct val="0"/>
                </a:spcBef>
                <a:spcAft>
                  <a:spcPct val="0"/>
                </a:spcAft>
              </a:pPr>
              <a:t>18</a:t>
            </a:fld>
            <a:endParaRPr lang="en-US" sz="1200">
              <a:latin typeface="Calibri" charset="0"/>
              <a:cs typeface="MS PGothic" charset="0"/>
            </a:endParaRPr>
          </a:p>
        </p:txBody>
      </p:sp>
    </p:spTree>
    <p:extLst>
      <p:ext uri="{BB962C8B-B14F-4D97-AF65-F5344CB8AC3E}">
        <p14:creationId xmlns:p14="http://schemas.microsoft.com/office/powerpoint/2010/main" val="1425504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my contact information. And with that, thank you for your time and I’d like to open it up for questions.</a:t>
            </a:r>
            <a:endParaRPr lang="en-US" dirty="0"/>
          </a:p>
        </p:txBody>
      </p:sp>
      <p:sp>
        <p:nvSpPr>
          <p:cNvPr id="4" name="Slide Number Placeholder 3"/>
          <p:cNvSpPr>
            <a:spLocks noGrp="1"/>
          </p:cNvSpPr>
          <p:nvPr>
            <p:ph type="sldNum" sz="quarter" idx="10"/>
          </p:nvPr>
        </p:nvSpPr>
        <p:spPr/>
        <p:txBody>
          <a:bodyPr/>
          <a:lstStyle/>
          <a:p>
            <a:fld id="{62B27AE5-02D8-6A4A-8FA7-130189659603}" type="slidenum">
              <a:rPr lang="en-US" smtClean="0"/>
              <a:t>19</a:t>
            </a:fld>
            <a:endParaRPr lang="en-US"/>
          </a:p>
        </p:txBody>
      </p:sp>
    </p:spTree>
    <p:extLst>
      <p:ext uri="{BB962C8B-B14F-4D97-AF65-F5344CB8AC3E}">
        <p14:creationId xmlns:p14="http://schemas.microsoft.com/office/powerpoint/2010/main" val="2099534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ln/>
        </p:spPr>
      </p:sp>
      <p:sp>
        <p:nvSpPr>
          <p:cNvPr id="634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sz="1200" dirty="0">
                <a:latin typeface="+mn-lt"/>
                <a:ea typeface="ＭＳ Ｐゴシック" charset="0"/>
              </a:rPr>
              <a:t>So first off, who is the Center on the Developing Child?</a:t>
            </a:r>
          </a:p>
          <a:p>
            <a:pPr>
              <a:lnSpc>
                <a:spcPct val="80000"/>
              </a:lnSpc>
            </a:pPr>
            <a:endParaRPr lang="en-US" sz="1200" dirty="0">
              <a:latin typeface="+mn-lt"/>
              <a:ea typeface="ＭＳ Ｐゴシック" charset="0"/>
            </a:endParaRPr>
          </a:p>
          <a:p>
            <a:pPr marL="171450" indent="-171450">
              <a:lnSpc>
                <a:spcPct val="80000"/>
              </a:lnSpc>
              <a:buFont typeface="Arial" panose="020B0604020202020204" pitchFamily="34" charset="0"/>
              <a:buChar char="•"/>
            </a:pPr>
            <a:r>
              <a:rPr lang="en-US" sz="1200" dirty="0">
                <a:latin typeface="+mn-lt"/>
                <a:ea typeface="ＭＳ Ｐゴシック" charset="0"/>
              </a:rPr>
              <a:t>The Center was established in 2006. It started with a mission </a:t>
            </a:r>
            <a:r>
              <a:rPr lang="en-US" sz="1200" dirty="0">
                <a:latin typeface="+mn-lt"/>
              </a:rPr>
              <a:t>to generate, translate, and apply scientific knowledge in the service of closing the gap between what we know and what we do to improve life outcomes for children living in adverse circumstances. </a:t>
            </a:r>
            <a:endParaRPr lang="en-US" sz="1200" dirty="0" smtClean="0">
              <a:latin typeface="+mn-lt"/>
            </a:endParaRPr>
          </a:p>
          <a:p>
            <a:pPr marL="171450" indent="-171450">
              <a:lnSpc>
                <a:spcPct val="80000"/>
              </a:lnSpc>
              <a:buFont typeface="Arial" panose="020B0604020202020204" pitchFamily="34" charset="0"/>
              <a:buChar char="•"/>
            </a:pPr>
            <a:r>
              <a:rPr lang="en-US" sz="1200" dirty="0" smtClean="0">
                <a:latin typeface="+mn-lt"/>
              </a:rPr>
              <a:t>Our </a:t>
            </a:r>
            <a:r>
              <a:rPr lang="en-US" sz="1200" dirty="0">
                <a:latin typeface="+mn-lt"/>
              </a:rPr>
              <a:t>initial strategy was to use existing knowledge about early childhood development to educate policymakers and build broad-based support for effective </a:t>
            </a:r>
            <a:r>
              <a:rPr lang="en-US" sz="1200" dirty="0" smtClean="0">
                <a:latin typeface="+mn-lt"/>
              </a:rPr>
              <a:t>programs. In that vein, we have the National Scientific Council on the Developing</a:t>
            </a:r>
            <a:r>
              <a:rPr lang="en-US" sz="1200" baseline="0" dirty="0" smtClean="0">
                <a:latin typeface="+mn-lt"/>
              </a:rPr>
              <a:t> Child. We have a set of scientific working papers on topics from the foundations of resilience to workforce development, welfare reform and child well-being.</a:t>
            </a:r>
            <a:endParaRPr lang="en-US" sz="1200" dirty="0" smtClean="0">
              <a:latin typeface="+mn-lt"/>
            </a:endParaRPr>
          </a:p>
          <a:p>
            <a:pPr marL="171450" indent="-171450">
              <a:lnSpc>
                <a:spcPct val="80000"/>
              </a:lnSpc>
              <a:buFont typeface="Arial" panose="020B0604020202020204" pitchFamily="34" charset="0"/>
              <a:buChar char="•"/>
            </a:pPr>
            <a:r>
              <a:rPr lang="en-US" sz="1200" dirty="0" smtClean="0">
                <a:latin typeface="+mn-lt"/>
              </a:rPr>
              <a:t>Over </a:t>
            </a:r>
            <a:r>
              <a:rPr lang="en-US" sz="1200" dirty="0">
                <a:latin typeface="+mn-lt"/>
              </a:rPr>
              <a:t>time, as the message about the importance of investing in the early years took hold, we became increasingly struck by the limits of state-of-the-art programs and turned to science as a source of new </a:t>
            </a:r>
            <a:r>
              <a:rPr lang="en-US" sz="1200" dirty="0" smtClean="0">
                <a:latin typeface="+mn-lt"/>
              </a:rPr>
              <a:t>ideas.</a:t>
            </a:r>
          </a:p>
          <a:p>
            <a:pPr marL="171450" indent="-171450">
              <a:lnSpc>
                <a:spcPct val="80000"/>
              </a:lnSpc>
              <a:buFont typeface="Arial" panose="020B0604020202020204" pitchFamily="34" charset="0"/>
              <a:buChar char="•"/>
            </a:pPr>
            <a:r>
              <a:rPr lang="en-US" sz="1200" dirty="0" smtClean="0">
                <a:latin typeface="+mn-lt"/>
              </a:rPr>
              <a:t>We </a:t>
            </a:r>
            <a:r>
              <a:rPr lang="en-US" sz="1200" dirty="0">
                <a:latin typeface="+mn-lt"/>
              </a:rPr>
              <a:t>now view current best practices as a starting point, not a solution, and </a:t>
            </a:r>
            <a:r>
              <a:rPr lang="en-US" sz="1200" b="1" dirty="0">
                <a:latin typeface="+mn-lt"/>
              </a:rPr>
              <a:t>our mission is to drive science-based innovation that achieves breakthrough outcomes for children facing adversity.</a:t>
            </a:r>
            <a:r>
              <a:rPr lang="en-US" sz="1200" dirty="0">
                <a:latin typeface="+mn-lt"/>
              </a:rPr>
              <a:t> </a:t>
            </a:r>
          </a:p>
          <a:p>
            <a:pPr marL="171450" indent="-171450">
              <a:lnSpc>
                <a:spcPct val="80000"/>
              </a:lnSpc>
              <a:buFont typeface="Arial" panose="020B0604020202020204" pitchFamily="34" charset="0"/>
              <a:buChar char="•"/>
            </a:pPr>
            <a:endParaRPr lang="en-US" sz="1200" dirty="0">
              <a:latin typeface="+mn-lt"/>
            </a:endParaRPr>
          </a:p>
          <a:p>
            <a:pPr>
              <a:lnSpc>
                <a:spcPct val="80000"/>
              </a:lnSpc>
            </a:pPr>
            <a:r>
              <a:rPr lang="en-US" sz="1200" dirty="0">
                <a:latin typeface="+mn-lt"/>
              </a:rPr>
              <a:t>Our work then is focused on two main objectives: </a:t>
            </a:r>
          </a:p>
          <a:p>
            <a:pPr>
              <a:lnSpc>
                <a:spcPct val="80000"/>
              </a:lnSpc>
            </a:pPr>
            <a:r>
              <a:rPr lang="en-US" sz="1200" dirty="0">
                <a:latin typeface="+mn-lt"/>
                <a:ea typeface="ＭＳ Ｐゴシック" charset="0"/>
              </a:rPr>
              <a:t>1) Building a research and development platform to foster and support the development of new intervention strategies, and</a:t>
            </a:r>
          </a:p>
          <a:p>
            <a:pPr>
              <a:lnSpc>
                <a:spcPct val="80000"/>
              </a:lnSpc>
            </a:pPr>
            <a:r>
              <a:rPr lang="en-US" sz="1200" dirty="0">
                <a:latin typeface="+mn-lt"/>
                <a:ea typeface="ＭＳ Ｐゴシック" charset="0"/>
              </a:rPr>
              <a:t>2) Transforming the policy, practice and research landscape to support and drive change.</a:t>
            </a:r>
          </a:p>
        </p:txBody>
      </p:sp>
      <p:sp>
        <p:nvSpPr>
          <p:cNvPr id="634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rgbClr val="CC3300"/>
                </a:solidFill>
                <a:latin typeface="Verdana" charset="0"/>
                <a:ea typeface="ＭＳ Ｐゴシック" charset="0"/>
                <a:cs typeface="ＭＳ Ｐゴシック" charset="0"/>
              </a:defRPr>
            </a:lvl1pPr>
            <a:lvl2pPr marL="751039" indent="-288861" eaLnBrk="0" hangingPunct="0">
              <a:defRPr sz="1600" b="1">
                <a:solidFill>
                  <a:srgbClr val="CC3300"/>
                </a:solidFill>
                <a:latin typeface="Verdana" charset="0"/>
                <a:ea typeface="ＭＳ Ｐゴシック" charset="0"/>
              </a:defRPr>
            </a:lvl2pPr>
            <a:lvl3pPr marL="1155444" indent="-231088" eaLnBrk="0" hangingPunct="0">
              <a:defRPr sz="1600" b="1">
                <a:solidFill>
                  <a:srgbClr val="CC3300"/>
                </a:solidFill>
                <a:latin typeface="Verdana" charset="0"/>
                <a:ea typeface="ＭＳ Ｐゴシック" charset="0"/>
              </a:defRPr>
            </a:lvl3pPr>
            <a:lvl4pPr marL="1617622" indent="-231088" eaLnBrk="0" hangingPunct="0">
              <a:defRPr sz="1600" b="1">
                <a:solidFill>
                  <a:srgbClr val="CC3300"/>
                </a:solidFill>
                <a:latin typeface="Verdana" charset="0"/>
                <a:ea typeface="ＭＳ Ｐゴシック" charset="0"/>
              </a:defRPr>
            </a:lvl4pPr>
            <a:lvl5pPr marL="2079798" indent="-231088" eaLnBrk="0" hangingPunct="0">
              <a:defRPr sz="1600" b="1">
                <a:solidFill>
                  <a:srgbClr val="CC3300"/>
                </a:solidFill>
                <a:latin typeface="Verdana" charset="0"/>
                <a:ea typeface="ＭＳ Ｐゴシック" charset="0"/>
              </a:defRPr>
            </a:lvl5pPr>
            <a:lvl6pPr marL="2541975" indent="-231088" eaLnBrk="0" fontAlgn="base" hangingPunct="0">
              <a:spcBef>
                <a:spcPct val="0"/>
              </a:spcBef>
              <a:spcAft>
                <a:spcPct val="0"/>
              </a:spcAft>
              <a:defRPr sz="1600" b="1">
                <a:solidFill>
                  <a:srgbClr val="CC3300"/>
                </a:solidFill>
                <a:latin typeface="Verdana" charset="0"/>
                <a:ea typeface="ＭＳ Ｐゴシック" charset="0"/>
              </a:defRPr>
            </a:lvl6pPr>
            <a:lvl7pPr marL="3004152" indent="-231088" eaLnBrk="0" fontAlgn="base" hangingPunct="0">
              <a:spcBef>
                <a:spcPct val="0"/>
              </a:spcBef>
              <a:spcAft>
                <a:spcPct val="0"/>
              </a:spcAft>
              <a:defRPr sz="1600" b="1">
                <a:solidFill>
                  <a:srgbClr val="CC3300"/>
                </a:solidFill>
                <a:latin typeface="Verdana" charset="0"/>
                <a:ea typeface="ＭＳ Ｐゴシック" charset="0"/>
              </a:defRPr>
            </a:lvl7pPr>
            <a:lvl8pPr marL="3466331" indent="-231088" eaLnBrk="0" fontAlgn="base" hangingPunct="0">
              <a:spcBef>
                <a:spcPct val="0"/>
              </a:spcBef>
              <a:spcAft>
                <a:spcPct val="0"/>
              </a:spcAft>
              <a:defRPr sz="1600" b="1">
                <a:solidFill>
                  <a:srgbClr val="CC3300"/>
                </a:solidFill>
                <a:latin typeface="Verdana" charset="0"/>
                <a:ea typeface="ＭＳ Ｐゴシック" charset="0"/>
              </a:defRPr>
            </a:lvl8pPr>
            <a:lvl9pPr marL="3928507" indent="-231088" eaLnBrk="0" fontAlgn="base" hangingPunct="0">
              <a:spcBef>
                <a:spcPct val="0"/>
              </a:spcBef>
              <a:spcAft>
                <a:spcPct val="0"/>
              </a:spcAft>
              <a:defRPr sz="1600" b="1">
                <a:solidFill>
                  <a:srgbClr val="CC3300"/>
                </a:solidFill>
                <a:latin typeface="Verdana" charset="0"/>
                <a:ea typeface="ＭＳ Ｐゴシック" charset="0"/>
              </a:defRPr>
            </a:lvl9pPr>
          </a:lstStyle>
          <a:p>
            <a:fld id="{3FE27B3F-DA87-424B-AD48-4DE68866FDF4}" type="slidenum">
              <a:rPr lang="en-US" sz="1200" b="0">
                <a:solidFill>
                  <a:srgbClr val="000000"/>
                </a:solidFill>
                <a:latin typeface="Times" charset="0"/>
              </a:rPr>
              <a:pPr/>
              <a:t>2</a:t>
            </a:fld>
            <a:endParaRPr lang="en-US" sz="1200" b="0">
              <a:solidFill>
                <a:srgbClr val="000000"/>
              </a:solidFill>
              <a:latin typeface="Times" charset="0"/>
            </a:endParaRPr>
          </a:p>
        </p:txBody>
      </p:sp>
    </p:spTree>
    <p:extLst>
      <p:ext uri="{BB962C8B-B14F-4D97-AF65-F5344CB8AC3E}">
        <p14:creationId xmlns:p14="http://schemas.microsoft.com/office/powerpoint/2010/main" val="2637605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noTextEdit="1"/>
          </p:cNvSpPr>
          <p:nvPr>
            <p:ph type="sldImg"/>
          </p:nvPr>
        </p:nvSpPr>
        <p:spPr>
          <a:ln/>
        </p:spPr>
      </p:sp>
      <p:sp>
        <p:nvSpPr>
          <p:cNvPr id="17305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62220">
              <a:defRPr/>
            </a:pPr>
            <a:r>
              <a:rPr lang="en-US" baseline="0" dirty="0" smtClean="0"/>
              <a:t>I work on the team that is called </a:t>
            </a:r>
            <a:r>
              <a:rPr lang="en-US" dirty="0" smtClean="0"/>
              <a:t>Frontiers</a:t>
            </a:r>
            <a:r>
              <a:rPr lang="en-US" baseline="0" dirty="0" smtClean="0"/>
              <a:t> of Innovation.</a:t>
            </a:r>
          </a:p>
          <a:p>
            <a:pPr defTabSz="462220">
              <a:defRPr/>
            </a:pPr>
            <a:endParaRPr lang="en-US" baseline="0" dirty="0" smtClean="0"/>
          </a:p>
          <a:p>
            <a:pPr defTabSz="462220">
              <a:defRPr/>
            </a:pPr>
            <a:r>
              <a:rPr lang="en-US" dirty="0" smtClean="0">
                <a:solidFill>
                  <a:srgbClr val="000000"/>
                </a:solidFill>
                <a:latin typeface="Arial"/>
                <a:ea typeface="MS PGothic" charset="0"/>
                <a:cs typeface="Arial"/>
              </a:rPr>
              <a:t>In short, within</a:t>
            </a:r>
            <a:r>
              <a:rPr lang="en-US" baseline="0" dirty="0" smtClean="0">
                <a:solidFill>
                  <a:srgbClr val="000000"/>
                </a:solidFill>
                <a:latin typeface="Arial"/>
                <a:ea typeface="MS PGothic" charset="0"/>
                <a:cs typeface="Arial"/>
              </a:rPr>
              <a:t> the Center there is a team who works with researchers to translate the science and generate the related working papers. Then there is a group of us who works on figuring out so now that you know that, how and what could you do</a:t>
            </a:r>
            <a:endParaRPr lang="en-US" baseline="0" dirty="0" smtClean="0"/>
          </a:p>
          <a:p>
            <a:pPr defTabSz="462220">
              <a:defRPr/>
            </a:pPr>
            <a:endParaRPr lang="en-US" baseline="0" dirty="0" smtClean="0"/>
          </a:p>
          <a:p>
            <a:pPr defTabSz="462220">
              <a:defRPr/>
            </a:pPr>
            <a:r>
              <a:rPr lang="en-US" baseline="0" dirty="0" smtClean="0"/>
              <a:t>FOI is the network of practitioners, researchers and policymakers who are committed to using the science to design, implement, and evaluate innovative practice models through a range of on-the-ground projects</a:t>
            </a:r>
            <a:r>
              <a:rPr lang="en-US" baseline="0" dirty="0" smtClean="0">
                <a:solidFill>
                  <a:srgbClr val="000000"/>
                </a:solidFill>
                <a:latin typeface="Arial"/>
                <a:ea typeface="MS PGothic" charset="0"/>
                <a:cs typeface="Arial"/>
              </a:rPr>
              <a:t>.</a:t>
            </a:r>
            <a:endParaRPr lang="en-US" dirty="0">
              <a:solidFill>
                <a:srgbClr val="000000"/>
              </a:solidFill>
              <a:latin typeface="Arial"/>
              <a:ea typeface="MS PGothic" charset="0"/>
              <a:cs typeface="Arial"/>
            </a:endParaRPr>
          </a:p>
        </p:txBody>
      </p:sp>
      <p:sp>
        <p:nvSpPr>
          <p:cNvPr id="173059" name="Slide Number Placeholder 3"/>
          <p:cNvSpPr txBox="1">
            <a:spLocks noGrp="1"/>
          </p:cNvSpPr>
          <p:nvPr/>
        </p:nvSpPr>
        <p:spPr bwMode="auto">
          <a:xfrm>
            <a:off x="3898103" y="8829822"/>
            <a:ext cx="2982119" cy="464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9" tIns="46220" rIns="92439" bIns="46220"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24439" eaLnBrk="1" hangingPunct="1"/>
            <a:fld id="{37B3032E-1ECE-42EC-B4FD-76780511302B}" type="slidenum">
              <a:rPr lang="en-US" altLang="en-US" sz="1200" b="1">
                <a:solidFill>
                  <a:srgbClr val="CC3300"/>
                </a:solidFill>
                <a:latin typeface="Calibri" pitchFamily="34" charset="0"/>
              </a:rPr>
              <a:pPr algn="r" defTabSz="924439" eaLnBrk="1" hangingPunct="1"/>
              <a:t>3</a:t>
            </a:fld>
            <a:endParaRPr lang="en-US" altLang="en-US" sz="1200" b="1">
              <a:solidFill>
                <a:srgbClr val="CC3300"/>
              </a:solidFill>
              <a:latin typeface="Calibri" pitchFamily="34" charset="0"/>
            </a:endParaRPr>
          </a:p>
        </p:txBody>
      </p:sp>
    </p:spTree>
    <p:extLst>
      <p:ext uri="{BB962C8B-B14F-4D97-AF65-F5344CB8AC3E}">
        <p14:creationId xmlns:p14="http://schemas.microsoft.com/office/powerpoint/2010/main" val="1080544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Today I’m going to talk about 3</a:t>
            </a:r>
            <a:r>
              <a:rPr lang="en-US" baseline="0" dirty="0" smtClean="0"/>
              <a:t> things:</a:t>
            </a:r>
          </a:p>
          <a:p>
            <a:endParaRPr lang="en-US" baseline="0" dirty="0" smtClean="0">
              <a:latin typeface="Calibri" charset="0"/>
            </a:endParaRPr>
          </a:p>
          <a:p>
            <a:r>
              <a:rPr lang="en-US" baseline="0" dirty="0" smtClean="0">
                <a:latin typeface="Calibri" charset="0"/>
              </a:rPr>
              <a:t>Science as a new way of thinking</a:t>
            </a:r>
          </a:p>
          <a:p>
            <a:endParaRPr lang="en-US" baseline="0" dirty="0" smtClean="0">
              <a:latin typeface="Calibri" charset="0"/>
            </a:endParaRPr>
          </a:p>
          <a:p>
            <a:r>
              <a:rPr lang="en-US" baseline="0" dirty="0" smtClean="0">
                <a:latin typeface="Calibri" charset="0"/>
              </a:rPr>
              <a:t>Innovation as a new way of working</a:t>
            </a:r>
          </a:p>
          <a:p>
            <a:endParaRPr lang="en-US" baseline="0" dirty="0" smtClean="0">
              <a:latin typeface="Calibri" charset="0"/>
            </a:endParaRPr>
          </a:p>
          <a:p>
            <a:r>
              <a:rPr lang="en-US" baseline="0" dirty="0" smtClean="0">
                <a:latin typeface="Calibri" charset="0"/>
              </a:rPr>
              <a:t>And third distributed leadership.</a:t>
            </a:r>
          </a:p>
          <a:p>
            <a:endParaRPr lang="en-US" baseline="0" dirty="0" smtClean="0">
              <a:latin typeface="Calibri" charset="0"/>
            </a:endParaRPr>
          </a:p>
          <a:p>
            <a:r>
              <a:rPr lang="en-US" baseline="0" dirty="0" smtClean="0">
                <a:latin typeface="Calibri" charset="0"/>
              </a:rPr>
              <a:t>We’ll plan to have time at the end for questions.</a:t>
            </a:r>
            <a:endParaRPr lang="en-US" dirty="0">
              <a:latin typeface="Calibri" charset="0"/>
            </a:endParaRPr>
          </a:p>
        </p:txBody>
      </p:sp>
      <p:sp>
        <p:nvSpPr>
          <p:cNvPr id="53251" name="Slide Number Placeholder 3"/>
          <p:cNvSpPr txBox="1">
            <a:spLocks noGrp="1"/>
          </p:cNvSpPr>
          <p:nvPr/>
        </p:nvSpPr>
        <p:spPr bwMode="auto">
          <a:xfrm>
            <a:off x="3898500" y="8829429"/>
            <a:ext cx="2982119"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nchor="b"/>
          <a:lstStyle>
            <a:lvl1pPr eaLnBrk="0" hangingPunct="0">
              <a:defRPr sz="1600" b="1">
                <a:solidFill>
                  <a:srgbClr val="CC3300"/>
                </a:solidFill>
                <a:latin typeface="Verdana" charset="0"/>
                <a:ea typeface="ＭＳ Ｐゴシック" charset="0"/>
                <a:cs typeface="ＭＳ Ｐゴシック" charset="0"/>
              </a:defRPr>
            </a:lvl1pPr>
            <a:lvl2pPr marL="742950" indent="-285750" eaLnBrk="0" hangingPunct="0">
              <a:defRPr sz="1600" b="1">
                <a:solidFill>
                  <a:srgbClr val="CC3300"/>
                </a:solidFill>
                <a:latin typeface="Verdana" charset="0"/>
                <a:ea typeface="ＭＳ Ｐゴシック" charset="0"/>
              </a:defRPr>
            </a:lvl2pPr>
            <a:lvl3pPr marL="1143000" indent="-228600" eaLnBrk="0" hangingPunct="0">
              <a:defRPr sz="1600" b="1">
                <a:solidFill>
                  <a:srgbClr val="CC3300"/>
                </a:solidFill>
                <a:latin typeface="Verdana" charset="0"/>
                <a:ea typeface="ＭＳ Ｐゴシック" charset="0"/>
              </a:defRPr>
            </a:lvl3pPr>
            <a:lvl4pPr marL="1600200" indent="-228600" eaLnBrk="0" hangingPunct="0">
              <a:defRPr sz="1600" b="1">
                <a:solidFill>
                  <a:srgbClr val="CC3300"/>
                </a:solidFill>
                <a:latin typeface="Verdana" charset="0"/>
                <a:ea typeface="ＭＳ Ｐゴシック" charset="0"/>
              </a:defRPr>
            </a:lvl4pPr>
            <a:lvl5pPr marL="2057400" indent="-228600" eaLnBrk="0" hangingPunct="0">
              <a:defRPr sz="1600" b="1">
                <a:solidFill>
                  <a:srgbClr val="CC3300"/>
                </a:solidFill>
                <a:latin typeface="Verdana" charset="0"/>
                <a:ea typeface="ＭＳ Ｐゴシック" charset="0"/>
              </a:defRPr>
            </a:lvl5pPr>
            <a:lvl6pPr marL="2514600" indent="-228600" eaLnBrk="0" fontAlgn="base" hangingPunct="0">
              <a:spcBef>
                <a:spcPct val="0"/>
              </a:spcBef>
              <a:spcAft>
                <a:spcPct val="0"/>
              </a:spcAft>
              <a:defRPr sz="1600" b="1">
                <a:solidFill>
                  <a:srgbClr val="CC3300"/>
                </a:solidFill>
                <a:latin typeface="Verdana" charset="0"/>
                <a:ea typeface="ＭＳ Ｐゴシック" charset="0"/>
              </a:defRPr>
            </a:lvl6pPr>
            <a:lvl7pPr marL="2971800" indent="-228600" eaLnBrk="0" fontAlgn="base" hangingPunct="0">
              <a:spcBef>
                <a:spcPct val="0"/>
              </a:spcBef>
              <a:spcAft>
                <a:spcPct val="0"/>
              </a:spcAft>
              <a:defRPr sz="1600" b="1">
                <a:solidFill>
                  <a:srgbClr val="CC3300"/>
                </a:solidFill>
                <a:latin typeface="Verdana" charset="0"/>
                <a:ea typeface="ＭＳ Ｐゴシック" charset="0"/>
              </a:defRPr>
            </a:lvl7pPr>
            <a:lvl8pPr marL="3429000" indent="-228600" eaLnBrk="0" fontAlgn="base" hangingPunct="0">
              <a:spcBef>
                <a:spcPct val="0"/>
              </a:spcBef>
              <a:spcAft>
                <a:spcPct val="0"/>
              </a:spcAft>
              <a:defRPr sz="1600" b="1">
                <a:solidFill>
                  <a:srgbClr val="CC3300"/>
                </a:solidFill>
                <a:latin typeface="Verdana" charset="0"/>
                <a:ea typeface="ＭＳ Ｐゴシック" charset="0"/>
              </a:defRPr>
            </a:lvl8pPr>
            <a:lvl9pPr marL="3886200" indent="-228600" eaLnBrk="0" fontAlgn="base" hangingPunct="0">
              <a:spcBef>
                <a:spcPct val="0"/>
              </a:spcBef>
              <a:spcAft>
                <a:spcPct val="0"/>
              </a:spcAft>
              <a:defRPr sz="1600" b="1">
                <a:solidFill>
                  <a:srgbClr val="CC3300"/>
                </a:solidFill>
                <a:latin typeface="Verdana" charset="0"/>
                <a:ea typeface="ＭＳ Ｐゴシック" charset="0"/>
              </a:defRPr>
            </a:lvl9pPr>
          </a:lstStyle>
          <a:p>
            <a:pPr algn="r" defTabSz="924458" eaLnBrk="1" fontAlgn="base" hangingPunct="1">
              <a:spcBef>
                <a:spcPct val="0"/>
              </a:spcBef>
              <a:spcAft>
                <a:spcPct val="0"/>
              </a:spcAft>
            </a:pPr>
            <a:fld id="{3D9BF71A-CB2A-5B45-80CC-EAACC976E958}" type="slidenum">
              <a:rPr lang="en-US" sz="1200">
                <a:latin typeface="Calibri" charset="0"/>
                <a:cs typeface="MS PGothic" charset="0"/>
              </a:rPr>
              <a:pPr algn="r" defTabSz="924458" eaLnBrk="1" fontAlgn="base" hangingPunct="1">
                <a:spcBef>
                  <a:spcPct val="0"/>
                </a:spcBef>
                <a:spcAft>
                  <a:spcPct val="0"/>
                </a:spcAft>
              </a:pPr>
              <a:t>4</a:t>
            </a:fld>
            <a:endParaRPr lang="en-US" sz="1200">
              <a:latin typeface="Calibri" charset="0"/>
              <a:cs typeface="MS PGothic" charset="0"/>
            </a:endParaRPr>
          </a:p>
        </p:txBody>
      </p:sp>
    </p:spTree>
    <p:extLst>
      <p:ext uri="{BB962C8B-B14F-4D97-AF65-F5344CB8AC3E}">
        <p14:creationId xmlns:p14="http://schemas.microsoft.com/office/powerpoint/2010/main" val="111287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So I'm going to start by talking about the science, as for us, this is the inspiration for why we believe there are new and better ways to reach breakthrough outcomes for children and families</a:t>
            </a:r>
            <a:r>
              <a:rPr lang="en-US" dirty="0" smtClean="0"/>
              <a:t>. Let me acknowledge that I am going to start telling this story from a point in early childhood, but stick with me, I am quickly going to get to what's happening with adults.</a:t>
            </a:r>
            <a:endParaRPr lang="en-US" dirty="0"/>
          </a:p>
          <a:p>
            <a:endParaRPr lang="en-US" dirty="0" smtClean="0"/>
          </a:p>
          <a:p>
            <a:r>
              <a:rPr lang="en-US" dirty="0" smtClean="0"/>
              <a:t>Also, I want to say that I think understanding how the brain develops is relevant if you working with children or adults, as it helps to understand the client or participant in front of you.</a:t>
            </a:r>
          </a:p>
          <a:p>
            <a:endParaRPr lang="en-US" dirty="0"/>
          </a:p>
          <a:p>
            <a:r>
              <a:rPr lang="en-US" dirty="0"/>
              <a:t>Over the past several decades there has been an explosion in neuroscience and other fields, about what we now know about how the brain works; how it develops; and how it develops over time. Yet there are many reasons, why this knowledge has yet to reach and impact how we provide so many social services.</a:t>
            </a:r>
          </a:p>
          <a:p>
            <a:endParaRPr lang="en-US" dirty="0"/>
          </a:p>
          <a:p>
            <a:r>
              <a:rPr lang="en-US" dirty="0"/>
              <a:t>So there are three core concepts of human development that are useful to know and understand</a:t>
            </a:r>
            <a:r>
              <a:rPr lang="en-US" dirty="0" smtClean="0"/>
              <a:t>. </a:t>
            </a:r>
            <a:endParaRPr lang="en-US" dirty="0"/>
          </a:p>
          <a:p>
            <a:endParaRPr lang="en-US" dirty="0" smtClean="0"/>
          </a:p>
          <a:p>
            <a:r>
              <a:rPr lang="en-US" dirty="0" smtClean="0"/>
              <a:t>So the first concept</a:t>
            </a:r>
            <a:r>
              <a:rPr lang="en-US" baseline="0" dirty="0" smtClean="0"/>
              <a:t> -</a:t>
            </a:r>
            <a:r>
              <a:rPr lang="en-US" dirty="0" smtClean="0"/>
              <a:t> </a:t>
            </a:r>
            <a:r>
              <a:rPr lang="en-US" dirty="0"/>
              <a:t>is that it all begins with building brains. The architecture of the human brain is constructed through an ongoing process that begins at birth. Think of it like building a home. There is a sequence. Just as the building of a home follows a sequence (foundation, framing, wiring…) building a strong foundation in the brain early in life affects everything that comes later. A strong foundation early on increases the likelihood of positive </a:t>
            </a:r>
            <a:r>
              <a:rPr lang="en-US" dirty="0" smtClean="0"/>
              <a:t>life</a:t>
            </a:r>
            <a:r>
              <a:rPr lang="en-US" baseline="0" dirty="0" smtClean="0"/>
              <a:t> </a:t>
            </a:r>
            <a:r>
              <a:rPr lang="en-US" dirty="0" smtClean="0"/>
              <a:t>outcomes</a:t>
            </a:r>
            <a:r>
              <a:rPr lang="en-US" dirty="0"/>
              <a:t>.</a:t>
            </a:r>
          </a:p>
          <a:p>
            <a:endParaRPr lang="en-US" dirty="0"/>
          </a:p>
          <a:p>
            <a:r>
              <a:rPr lang="en-US" dirty="0"/>
              <a:t>So then, how do brains get built? Brain architecture is built and shaped by early experiences. Just like a game of tennis or volleyball, there is a back and forth between young children and their parents, caregivers and community that “wires” their brains. If babies and children reach out and are consistently not responded to, the process is incomplete and there are negative implications for later learning.</a:t>
            </a:r>
          </a:p>
          <a:p>
            <a:endParaRPr lang="en-US" dirty="0"/>
          </a:p>
          <a:p>
            <a:r>
              <a:rPr lang="en-US" dirty="0" smtClean="0"/>
              <a:t>What </a:t>
            </a:r>
            <a:r>
              <a:rPr lang="en-US" dirty="0"/>
              <a:t>disrupts the development of healthy brain architecture? “Toxic Stress” disrupts the development of brain architecture. Stress is a hormone that our body emits in response to well, stressful, situations. </a:t>
            </a:r>
            <a:endParaRPr lang="en-US" dirty="0" smtClean="0"/>
          </a:p>
          <a:p>
            <a:pPr marL="171450" indent="-171450">
              <a:buFont typeface="Arial" panose="020B0604020202020204" pitchFamily="34" charset="0"/>
              <a:buChar char="•"/>
            </a:pPr>
            <a:r>
              <a:rPr lang="en-US" dirty="0" smtClean="0"/>
              <a:t>Some </a:t>
            </a:r>
            <a:r>
              <a:rPr lang="en-US" dirty="0"/>
              <a:t>stress is ok in the developing body. A toddler can't have the cookie she wants. While this is quite stressful in the moment, if there is an available caregiver who can respond and help calm the </a:t>
            </a:r>
            <a:r>
              <a:rPr lang="en-US" dirty="0" smtClean="0"/>
              <a:t>toddler </a:t>
            </a:r>
            <a:r>
              <a:rPr lang="en-US" dirty="0"/>
              <a:t>down, this can become positive stress. Out of this experience the toddler learns some about emotions, and begins to work on developing self-regulation related to those </a:t>
            </a:r>
            <a:r>
              <a:rPr lang="en-US" dirty="0" smtClean="0"/>
              <a:t>emotions.</a:t>
            </a:r>
          </a:p>
          <a:p>
            <a:pPr marL="171450" indent="-171450">
              <a:buFont typeface="Arial" panose="020B0604020202020204" pitchFamily="34" charset="0"/>
              <a:buChar char="•"/>
            </a:pPr>
            <a:r>
              <a:rPr lang="en-US" dirty="0" smtClean="0"/>
              <a:t>At </a:t>
            </a:r>
            <a:r>
              <a:rPr lang="en-US" dirty="0"/>
              <a:t>the next level though, there are stressful events that are quite serious, all the way up to the loss of a parent, but if there again an available caregiver who can support the child through their emotions and responses to the situation this can become </a:t>
            </a:r>
            <a:r>
              <a:rPr lang="en-US" dirty="0" smtClean="0"/>
              <a:t>what’s called tolerable stress.</a:t>
            </a:r>
          </a:p>
          <a:p>
            <a:pPr marL="171450" indent="-171450">
              <a:buFont typeface="Arial" panose="020B0604020202020204" pitchFamily="34" charset="0"/>
              <a:buChar char="•"/>
            </a:pPr>
            <a:r>
              <a:rPr lang="en-US" dirty="0" smtClean="0"/>
              <a:t>The </a:t>
            </a:r>
            <a:r>
              <a:rPr lang="en-US" dirty="0"/>
              <a:t>threshold for when stress begins to become toxic is when young children experience chronic, stressful conditions in early development such as extreme poverty, abuse or maternal depression. The three critical components here of crossing into toxic stress are that the situation is chronic, its prompting the child's fight or flight response, our natural reaction to stress, and that there is no available adult caregiver to regularly help calm the child </a:t>
            </a:r>
            <a:r>
              <a:rPr lang="en-US" dirty="0" smtClean="0"/>
              <a:t>down.</a:t>
            </a:r>
          </a:p>
          <a:p>
            <a:pPr marL="171450" indent="-171450">
              <a:buFont typeface="Arial" panose="020B0604020202020204" pitchFamily="34" charset="0"/>
              <a:buChar char="•"/>
            </a:pPr>
            <a:r>
              <a:rPr lang="en-US" dirty="0" smtClean="0"/>
              <a:t>When </a:t>
            </a:r>
            <a:r>
              <a:rPr lang="en-US" dirty="0"/>
              <a:t>the developing brain always has its fight or flight system turned on, it literally starts to rewire itself. It becomes more easily triggered by certain things, it effects how new situations are perceived, what is noticed in situations. In short, being in a toxic stress situation can lead to </a:t>
            </a:r>
            <a:r>
              <a:rPr lang="en-US" b="1" dirty="0"/>
              <a:t>lifelong</a:t>
            </a:r>
            <a:r>
              <a:rPr lang="en-US" dirty="0"/>
              <a:t> difficulties in learning, memory and self regulation and lead to chronic health conditions. The brain’s response to toxic stress never goes away, with costly consequences for both children and society.</a:t>
            </a:r>
          </a:p>
          <a:p>
            <a:endParaRPr lang="en-US" dirty="0"/>
          </a:p>
          <a:p>
            <a:r>
              <a:rPr lang="en-US" dirty="0"/>
              <a:t>So knowing this, part of the response is to say we need to intervene early in children's lives, because what happens then sets a foundation for a lifetime of learning and health.</a:t>
            </a:r>
          </a:p>
        </p:txBody>
      </p:sp>
      <p:sp>
        <p:nvSpPr>
          <p:cNvPr id="4" name="Slide Number Placeholder 3"/>
          <p:cNvSpPr>
            <a:spLocks noGrp="1"/>
          </p:cNvSpPr>
          <p:nvPr>
            <p:ph type="sldNum" sz="quarter" idx="10"/>
          </p:nvPr>
        </p:nvSpPr>
        <p:spPr/>
        <p:txBody>
          <a:bodyPr/>
          <a:lstStyle/>
          <a:p>
            <a:fld id="{3D6FEAA6-7F05-5940-9722-DCFB10955297}"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2410115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rgbClr val="CC3300"/>
                </a:solidFill>
                <a:latin typeface="Verdana" charset="0"/>
                <a:ea typeface="ＭＳ Ｐゴシック" charset="0"/>
                <a:cs typeface="ＭＳ Ｐゴシック" charset="0"/>
              </a:defRPr>
            </a:lvl1pPr>
            <a:lvl2pPr marL="737062" indent="-283484" eaLnBrk="0" hangingPunct="0">
              <a:defRPr sz="1600" b="1">
                <a:solidFill>
                  <a:srgbClr val="CC3300"/>
                </a:solidFill>
                <a:latin typeface="Verdana" charset="0"/>
                <a:ea typeface="ＭＳ Ｐゴシック" charset="0"/>
              </a:defRPr>
            </a:lvl2pPr>
            <a:lvl3pPr marL="1133942" indent="-226789" eaLnBrk="0" hangingPunct="0">
              <a:defRPr sz="1600" b="1">
                <a:solidFill>
                  <a:srgbClr val="CC3300"/>
                </a:solidFill>
                <a:latin typeface="Verdana" charset="0"/>
                <a:ea typeface="ＭＳ Ｐゴシック" charset="0"/>
              </a:defRPr>
            </a:lvl3pPr>
            <a:lvl4pPr marL="1587518" indent="-226789" eaLnBrk="0" hangingPunct="0">
              <a:defRPr sz="1600" b="1">
                <a:solidFill>
                  <a:srgbClr val="CC3300"/>
                </a:solidFill>
                <a:latin typeface="Verdana" charset="0"/>
                <a:ea typeface="ＭＳ Ｐゴシック" charset="0"/>
              </a:defRPr>
            </a:lvl4pPr>
            <a:lvl5pPr marL="2041095" indent="-226789" eaLnBrk="0" hangingPunct="0">
              <a:defRPr sz="1600" b="1">
                <a:solidFill>
                  <a:srgbClr val="CC3300"/>
                </a:solidFill>
                <a:latin typeface="Verdana" charset="0"/>
                <a:ea typeface="ＭＳ Ｐゴシック" charset="0"/>
              </a:defRPr>
            </a:lvl5pPr>
            <a:lvl6pPr marL="2494671" indent="-226789" eaLnBrk="0" fontAlgn="base" hangingPunct="0">
              <a:spcBef>
                <a:spcPct val="0"/>
              </a:spcBef>
              <a:spcAft>
                <a:spcPct val="0"/>
              </a:spcAft>
              <a:defRPr sz="1600" b="1">
                <a:solidFill>
                  <a:srgbClr val="CC3300"/>
                </a:solidFill>
                <a:latin typeface="Verdana" charset="0"/>
                <a:ea typeface="ＭＳ Ｐゴシック" charset="0"/>
              </a:defRPr>
            </a:lvl6pPr>
            <a:lvl7pPr marL="2948246" indent="-226789" eaLnBrk="0" fontAlgn="base" hangingPunct="0">
              <a:spcBef>
                <a:spcPct val="0"/>
              </a:spcBef>
              <a:spcAft>
                <a:spcPct val="0"/>
              </a:spcAft>
              <a:defRPr sz="1600" b="1">
                <a:solidFill>
                  <a:srgbClr val="CC3300"/>
                </a:solidFill>
                <a:latin typeface="Verdana" charset="0"/>
                <a:ea typeface="ＭＳ Ｐゴシック" charset="0"/>
              </a:defRPr>
            </a:lvl7pPr>
            <a:lvl8pPr marL="3401824" indent="-226789" eaLnBrk="0" fontAlgn="base" hangingPunct="0">
              <a:spcBef>
                <a:spcPct val="0"/>
              </a:spcBef>
              <a:spcAft>
                <a:spcPct val="0"/>
              </a:spcAft>
              <a:defRPr sz="1600" b="1">
                <a:solidFill>
                  <a:srgbClr val="CC3300"/>
                </a:solidFill>
                <a:latin typeface="Verdana" charset="0"/>
                <a:ea typeface="ＭＳ Ｐゴシック" charset="0"/>
              </a:defRPr>
            </a:lvl8pPr>
            <a:lvl9pPr marL="3855400" indent="-226789" eaLnBrk="0" fontAlgn="base" hangingPunct="0">
              <a:spcBef>
                <a:spcPct val="0"/>
              </a:spcBef>
              <a:spcAft>
                <a:spcPct val="0"/>
              </a:spcAft>
              <a:defRPr sz="1600" b="1">
                <a:solidFill>
                  <a:srgbClr val="CC3300"/>
                </a:solidFill>
                <a:latin typeface="Verdana" charset="0"/>
                <a:ea typeface="ＭＳ Ｐゴシック" charset="0"/>
              </a:defRPr>
            </a:lvl9pPr>
          </a:lstStyle>
          <a:p>
            <a:fld id="{44A3A9BC-5624-BE41-98F9-037418F36236}" type="slidenum">
              <a:rPr lang="en-US" sz="1200" b="0">
                <a:solidFill>
                  <a:srgbClr val="000000"/>
                </a:solidFill>
                <a:latin typeface="Times" charset="0"/>
              </a:rPr>
              <a:pPr/>
              <a:t>6</a:t>
            </a:fld>
            <a:endParaRPr lang="en-US" sz="1200" b="0">
              <a:solidFill>
                <a:srgbClr val="000000"/>
              </a:solidFill>
              <a:latin typeface="Times" charset="0"/>
            </a:endParaRPr>
          </a:p>
        </p:txBody>
      </p:sp>
      <p:sp>
        <p:nvSpPr>
          <p:cNvPr id="61442"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ln/>
          <a:extLst/>
        </p:spPr>
        <p:txBody>
          <a:bodyPr/>
          <a:lstStyle/>
          <a:p>
            <a:r>
              <a:rPr lang="en-US" dirty="0" smtClean="0"/>
              <a:t>Based</a:t>
            </a:r>
            <a:r>
              <a:rPr lang="en-US" baseline="0" dirty="0" smtClean="0"/>
              <a:t> on this science, it becomes clear that:</a:t>
            </a:r>
          </a:p>
          <a:p>
            <a:r>
              <a:rPr lang="en-US" dirty="0"/>
              <a:t> </a:t>
            </a:r>
          </a:p>
          <a:p>
            <a:r>
              <a:rPr lang="en-US" dirty="0"/>
              <a:t>- The adults need a set of core skills to provide protection and enrichment to children.</a:t>
            </a:r>
          </a:p>
          <a:p>
            <a:endParaRPr lang="en-US" dirty="0" smtClean="0"/>
          </a:p>
          <a:p>
            <a:r>
              <a:rPr lang="en-US" dirty="0" smtClean="0"/>
              <a:t>- </a:t>
            </a:r>
            <a:r>
              <a:rPr lang="en-US" dirty="0"/>
              <a:t>Interestingly, it turns out at the root, that by focusing on adults' capacities, the skills needed to be a capable parent turn out to be very similar to the skills needed to be a productive and successful member of the workforce.</a:t>
            </a:r>
          </a:p>
          <a:p>
            <a:endParaRPr lang="en-US" dirty="0" smtClean="0"/>
          </a:p>
          <a:p>
            <a:r>
              <a:rPr lang="en-US" dirty="0" smtClean="0"/>
              <a:t>- </a:t>
            </a:r>
            <a:r>
              <a:rPr lang="en-US" dirty="0"/>
              <a:t>Third, children grow up within communities, and communities have a huge role to play in protecting them and in supporting the adults whom they rely upon.</a:t>
            </a:r>
          </a:p>
          <a:p>
            <a:endParaRPr lang="en-US" dirty="0" smtClean="0"/>
          </a:p>
          <a:p>
            <a:r>
              <a:rPr lang="en-US" dirty="0" smtClean="0"/>
              <a:t>In short achieving breakthrough outcomes… </a:t>
            </a:r>
          </a:p>
          <a:p>
            <a:endParaRPr lang="en-US" dirty="0" smtClean="0"/>
          </a:p>
          <a:p>
            <a:r>
              <a:rPr lang="en-US" dirty="0" smtClean="0"/>
              <a:t>So </a:t>
            </a:r>
            <a:r>
              <a:rPr lang="en-US" dirty="0"/>
              <a:t>now this is where my world, starts to overlap with yours and Donna’s.</a:t>
            </a:r>
          </a:p>
          <a:p>
            <a:endParaRPr lang="en-US" dirty="0"/>
          </a:p>
        </p:txBody>
      </p:sp>
    </p:spTree>
    <p:extLst>
      <p:ext uri="{BB962C8B-B14F-4D97-AF65-F5344CB8AC3E}">
        <p14:creationId xmlns:p14="http://schemas.microsoft.com/office/powerpoint/2010/main" val="571615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37062" indent="-283484" eaLnBrk="0" hangingPunct="0">
              <a:defRPr sz="2400">
                <a:solidFill>
                  <a:schemeClr val="tx1"/>
                </a:solidFill>
                <a:latin typeface="Arial" charset="0"/>
                <a:ea typeface="ＭＳ Ｐゴシック" charset="0"/>
              </a:defRPr>
            </a:lvl2pPr>
            <a:lvl3pPr marL="1133942" indent="-226789" eaLnBrk="0" hangingPunct="0">
              <a:defRPr sz="2400">
                <a:solidFill>
                  <a:schemeClr val="tx1"/>
                </a:solidFill>
                <a:latin typeface="Arial" charset="0"/>
                <a:ea typeface="ＭＳ Ｐゴシック" charset="0"/>
              </a:defRPr>
            </a:lvl3pPr>
            <a:lvl4pPr marL="1587518" indent="-226789" eaLnBrk="0" hangingPunct="0">
              <a:defRPr sz="2400">
                <a:solidFill>
                  <a:schemeClr val="tx1"/>
                </a:solidFill>
                <a:latin typeface="Arial" charset="0"/>
                <a:ea typeface="ＭＳ Ｐゴシック" charset="0"/>
              </a:defRPr>
            </a:lvl4pPr>
            <a:lvl5pPr marL="2041095" indent="-226789" eaLnBrk="0" hangingPunct="0">
              <a:defRPr sz="2400">
                <a:solidFill>
                  <a:schemeClr val="tx1"/>
                </a:solidFill>
                <a:latin typeface="Arial" charset="0"/>
                <a:ea typeface="ＭＳ Ｐゴシック" charset="0"/>
              </a:defRPr>
            </a:lvl5pPr>
            <a:lvl6pPr marL="2494671" indent="-226789" eaLnBrk="0" fontAlgn="base" hangingPunct="0">
              <a:spcBef>
                <a:spcPct val="0"/>
              </a:spcBef>
              <a:spcAft>
                <a:spcPct val="0"/>
              </a:spcAft>
              <a:defRPr sz="2400">
                <a:solidFill>
                  <a:schemeClr val="tx1"/>
                </a:solidFill>
                <a:latin typeface="Arial" charset="0"/>
                <a:ea typeface="ＭＳ Ｐゴシック" charset="0"/>
              </a:defRPr>
            </a:lvl6pPr>
            <a:lvl7pPr marL="2948246" indent="-226789" eaLnBrk="0" fontAlgn="base" hangingPunct="0">
              <a:spcBef>
                <a:spcPct val="0"/>
              </a:spcBef>
              <a:spcAft>
                <a:spcPct val="0"/>
              </a:spcAft>
              <a:defRPr sz="2400">
                <a:solidFill>
                  <a:schemeClr val="tx1"/>
                </a:solidFill>
                <a:latin typeface="Arial" charset="0"/>
                <a:ea typeface="ＭＳ Ｐゴシック" charset="0"/>
              </a:defRPr>
            </a:lvl7pPr>
            <a:lvl8pPr marL="3401824" indent="-226789" eaLnBrk="0" fontAlgn="base" hangingPunct="0">
              <a:spcBef>
                <a:spcPct val="0"/>
              </a:spcBef>
              <a:spcAft>
                <a:spcPct val="0"/>
              </a:spcAft>
              <a:defRPr sz="2400">
                <a:solidFill>
                  <a:schemeClr val="tx1"/>
                </a:solidFill>
                <a:latin typeface="Arial" charset="0"/>
                <a:ea typeface="ＭＳ Ｐゴシック" charset="0"/>
              </a:defRPr>
            </a:lvl8pPr>
            <a:lvl9pPr marL="3855400" indent="-226789" eaLnBrk="0" fontAlgn="base" hangingPunct="0">
              <a:spcBef>
                <a:spcPct val="0"/>
              </a:spcBef>
              <a:spcAft>
                <a:spcPct val="0"/>
              </a:spcAft>
              <a:defRPr sz="2400">
                <a:solidFill>
                  <a:schemeClr val="tx1"/>
                </a:solidFill>
                <a:latin typeface="Arial" charset="0"/>
                <a:ea typeface="ＭＳ Ｐゴシック" charset="0"/>
              </a:defRPr>
            </a:lvl9pPr>
          </a:lstStyle>
          <a:p>
            <a:fld id="{673EABEA-4991-C14D-ABC3-5A4B15AD2887}" type="slidenum">
              <a:rPr lang="en-US" sz="1200">
                <a:solidFill>
                  <a:srgbClr val="000000"/>
                </a:solidFill>
                <a:latin typeface="Times" charset="0"/>
                <a:cs typeface="Arial" charset="0"/>
              </a:rPr>
              <a:pPr/>
              <a:t>7</a:t>
            </a:fld>
            <a:endParaRPr lang="en-US" sz="1200">
              <a:solidFill>
                <a:srgbClr val="000000"/>
              </a:solidFill>
              <a:latin typeface="Times" charset="0"/>
              <a:cs typeface="Arial"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smtClean="0"/>
              <a:t>This </a:t>
            </a:r>
            <a:r>
              <a:rPr lang="en-US" dirty="0"/>
              <a:t>is a video we've made which describes everything I've just told you over the last 10 minutes in a succinct and visually interesting way. Given the technology, the video sound doesn't work to do it via this webinar, but I've provided the link on the screen and would encourage you to go watch it.</a:t>
            </a:r>
          </a:p>
        </p:txBody>
      </p:sp>
    </p:spTree>
    <p:extLst>
      <p:ext uri="{BB962C8B-B14F-4D97-AF65-F5344CB8AC3E}">
        <p14:creationId xmlns:p14="http://schemas.microsoft.com/office/powerpoint/2010/main" val="2413317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37062" indent="-283484" eaLnBrk="0" hangingPunct="0">
              <a:defRPr sz="2400">
                <a:solidFill>
                  <a:schemeClr val="tx1"/>
                </a:solidFill>
                <a:latin typeface="Arial" charset="0"/>
                <a:ea typeface="ＭＳ Ｐゴシック" charset="0"/>
              </a:defRPr>
            </a:lvl2pPr>
            <a:lvl3pPr marL="1133942" indent="-226789" eaLnBrk="0" hangingPunct="0">
              <a:defRPr sz="2400">
                <a:solidFill>
                  <a:schemeClr val="tx1"/>
                </a:solidFill>
                <a:latin typeface="Arial" charset="0"/>
                <a:ea typeface="ＭＳ Ｐゴシック" charset="0"/>
              </a:defRPr>
            </a:lvl3pPr>
            <a:lvl4pPr marL="1587518" indent="-226789" eaLnBrk="0" hangingPunct="0">
              <a:defRPr sz="2400">
                <a:solidFill>
                  <a:schemeClr val="tx1"/>
                </a:solidFill>
                <a:latin typeface="Arial" charset="0"/>
                <a:ea typeface="ＭＳ Ｐゴシック" charset="0"/>
              </a:defRPr>
            </a:lvl4pPr>
            <a:lvl5pPr marL="2041095" indent="-226789" eaLnBrk="0" hangingPunct="0">
              <a:defRPr sz="2400">
                <a:solidFill>
                  <a:schemeClr val="tx1"/>
                </a:solidFill>
                <a:latin typeface="Arial" charset="0"/>
                <a:ea typeface="ＭＳ Ｐゴシック" charset="0"/>
              </a:defRPr>
            </a:lvl5pPr>
            <a:lvl6pPr marL="2494671" indent="-226789" eaLnBrk="0" fontAlgn="base" hangingPunct="0">
              <a:spcBef>
                <a:spcPct val="0"/>
              </a:spcBef>
              <a:spcAft>
                <a:spcPct val="0"/>
              </a:spcAft>
              <a:defRPr sz="2400">
                <a:solidFill>
                  <a:schemeClr val="tx1"/>
                </a:solidFill>
                <a:latin typeface="Arial" charset="0"/>
                <a:ea typeface="ＭＳ Ｐゴシック" charset="0"/>
              </a:defRPr>
            </a:lvl6pPr>
            <a:lvl7pPr marL="2948246" indent="-226789" eaLnBrk="0" fontAlgn="base" hangingPunct="0">
              <a:spcBef>
                <a:spcPct val="0"/>
              </a:spcBef>
              <a:spcAft>
                <a:spcPct val="0"/>
              </a:spcAft>
              <a:defRPr sz="2400">
                <a:solidFill>
                  <a:schemeClr val="tx1"/>
                </a:solidFill>
                <a:latin typeface="Arial" charset="0"/>
                <a:ea typeface="ＭＳ Ｐゴシック" charset="0"/>
              </a:defRPr>
            </a:lvl7pPr>
            <a:lvl8pPr marL="3401824" indent="-226789" eaLnBrk="0" fontAlgn="base" hangingPunct="0">
              <a:spcBef>
                <a:spcPct val="0"/>
              </a:spcBef>
              <a:spcAft>
                <a:spcPct val="0"/>
              </a:spcAft>
              <a:defRPr sz="2400">
                <a:solidFill>
                  <a:schemeClr val="tx1"/>
                </a:solidFill>
                <a:latin typeface="Arial" charset="0"/>
                <a:ea typeface="ＭＳ Ｐゴシック" charset="0"/>
              </a:defRPr>
            </a:lvl8pPr>
            <a:lvl9pPr marL="3855400" indent="-226789" eaLnBrk="0" fontAlgn="base" hangingPunct="0">
              <a:spcBef>
                <a:spcPct val="0"/>
              </a:spcBef>
              <a:spcAft>
                <a:spcPct val="0"/>
              </a:spcAft>
              <a:defRPr sz="2400">
                <a:solidFill>
                  <a:schemeClr val="tx1"/>
                </a:solidFill>
                <a:latin typeface="Arial" charset="0"/>
                <a:ea typeface="ＭＳ Ｐゴシック" charset="0"/>
              </a:defRPr>
            </a:lvl9pPr>
          </a:lstStyle>
          <a:p>
            <a:fld id="{673EABEA-4991-C14D-ABC3-5A4B15AD2887}" type="slidenum">
              <a:rPr lang="en-US" sz="1200">
                <a:solidFill>
                  <a:srgbClr val="000000"/>
                </a:solidFill>
                <a:latin typeface="Times" charset="0"/>
                <a:cs typeface="Arial" charset="0"/>
              </a:rPr>
              <a:pPr/>
              <a:t>8</a:t>
            </a:fld>
            <a:endParaRPr lang="en-US" sz="1200">
              <a:solidFill>
                <a:srgbClr val="000000"/>
              </a:solidFill>
              <a:latin typeface="Times" charset="0"/>
              <a:cs typeface="Arial"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fontAlgn="base">
              <a:spcBef>
                <a:spcPct val="0"/>
              </a:spcBef>
              <a:spcAft>
                <a:spcPts val="1213"/>
              </a:spcAft>
            </a:pPr>
            <a:r>
              <a:rPr lang="en-US" dirty="0" smtClean="0">
                <a:solidFill>
                  <a:srgbClr val="000000"/>
                </a:solidFill>
                <a:latin typeface="Verdana" charset="0"/>
              </a:rPr>
              <a:t>What are the foundational capabilities adults need to be successful parents, workers, and citizens?</a:t>
            </a:r>
          </a:p>
          <a:p>
            <a:pPr fontAlgn="base">
              <a:spcBef>
                <a:spcPct val="0"/>
              </a:spcBef>
              <a:spcAft>
                <a:spcPts val="1213"/>
              </a:spcAft>
            </a:pPr>
            <a:endParaRPr lang="en-US" dirty="0" smtClean="0">
              <a:solidFill>
                <a:srgbClr val="000000"/>
              </a:solidFill>
              <a:latin typeface="Verdana" charset="0"/>
            </a:endParaRPr>
          </a:p>
          <a:p>
            <a:pPr fontAlgn="base">
              <a:spcBef>
                <a:spcPct val="0"/>
              </a:spcBef>
              <a:spcAft>
                <a:spcPts val="1213"/>
              </a:spcAft>
            </a:pPr>
            <a:r>
              <a:rPr lang="en-US" dirty="0" smtClean="0">
                <a:solidFill>
                  <a:srgbClr val="000000"/>
                </a:solidFill>
                <a:latin typeface="Verdana" charset="0"/>
              </a:rPr>
              <a:t>What do we know from different sources about how to strengthen those capabilities?</a:t>
            </a:r>
          </a:p>
          <a:p>
            <a:pPr eaLnBrk="1" fontAlgn="base" hangingPunct="1">
              <a:spcBef>
                <a:spcPct val="0"/>
              </a:spcBef>
              <a:spcAft>
                <a:spcPct val="0"/>
              </a:spcAft>
            </a:pPr>
            <a:endParaRPr lang="en-US" sz="1400" dirty="0">
              <a:solidFill>
                <a:srgbClr val="000000"/>
              </a:solidFill>
              <a:latin typeface="Verdana" charset="0"/>
            </a:endParaRPr>
          </a:p>
          <a:p>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731192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679" eaLnBrk="0" hangingPunct="0">
              <a:defRPr sz="1600" b="1">
                <a:solidFill>
                  <a:srgbClr val="CC3300"/>
                </a:solidFill>
                <a:latin typeface="Verdana" charset="0"/>
                <a:ea typeface="ＭＳ Ｐゴシック" charset="0"/>
                <a:cs typeface="ＭＳ Ｐゴシック" charset="0"/>
              </a:defRPr>
            </a:lvl1pPr>
            <a:lvl2pPr marL="748704" indent="-287963" defTabSz="940679" eaLnBrk="0" hangingPunct="0">
              <a:defRPr sz="1600" b="1">
                <a:solidFill>
                  <a:srgbClr val="CC3300"/>
                </a:solidFill>
                <a:latin typeface="Verdana" charset="0"/>
                <a:ea typeface="ＭＳ Ｐゴシック" charset="0"/>
              </a:defRPr>
            </a:lvl2pPr>
            <a:lvl3pPr marL="1151853" indent="-230371" defTabSz="940679" eaLnBrk="0" hangingPunct="0">
              <a:defRPr sz="1600" b="1">
                <a:solidFill>
                  <a:srgbClr val="CC3300"/>
                </a:solidFill>
                <a:latin typeface="Verdana" charset="0"/>
                <a:ea typeface="ＭＳ Ｐゴシック" charset="0"/>
              </a:defRPr>
            </a:lvl3pPr>
            <a:lvl4pPr marL="1612593" indent="-230371" defTabSz="940679" eaLnBrk="0" hangingPunct="0">
              <a:defRPr sz="1600" b="1">
                <a:solidFill>
                  <a:srgbClr val="CC3300"/>
                </a:solidFill>
                <a:latin typeface="Verdana" charset="0"/>
                <a:ea typeface="ＭＳ Ｐゴシック" charset="0"/>
              </a:defRPr>
            </a:lvl4pPr>
            <a:lvl5pPr marL="2073334" indent="-230371" defTabSz="940679" eaLnBrk="0" hangingPunct="0">
              <a:defRPr sz="1600" b="1">
                <a:solidFill>
                  <a:srgbClr val="CC3300"/>
                </a:solidFill>
                <a:latin typeface="Verdana" charset="0"/>
                <a:ea typeface="ＭＳ Ｐゴシック" charset="0"/>
              </a:defRPr>
            </a:lvl5pPr>
            <a:lvl6pPr marL="2534075" indent="-230371" defTabSz="940679" eaLnBrk="0" fontAlgn="base" hangingPunct="0">
              <a:spcBef>
                <a:spcPct val="0"/>
              </a:spcBef>
              <a:spcAft>
                <a:spcPct val="0"/>
              </a:spcAft>
              <a:defRPr sz="1600" b="1">
                <a:solidFill>
                  <a:srgbClr val="CC3300"/>
                </a:solidFill>
                <a:latin typeface="Verdana" charset="0"/>
                <a:ea typeface="ＭＳ Ｐゴシック" charset="0"/>
              </a:defRPr>
            </a:lvl6pPr>
            <a:lvl7pPr marL="2994816" indent="-230371" defTabSz="940679" eaLnBrk="0" fontAlgn="base" hangingPunct="0">
              <a:spcBef>
                <a:spcPct val="0"/>
              </a:spcBef>
              <a:spcAft>
                <a:spcPct val="0"/>
              </a:spcAft>
              <a:defRPr sz="1600" b="1">
                <a:solidFill>
                  <a:srgbClr val="CC3300"/>
                </a:solidFill>
                <a:latin typeface="Verdana" charset="0"/>
                <a:ea typeface="ＭＳ Ｐゴシック" charset="0"/>
              </a:defRPr>
            </a:lvl7pPr>
            <a:lvl8pPr marL="3455557" indent="-230371" defTabSz="940679" eaLnBrk="0" fontAlgn="base" hangingPunct="0">
              <a:spcBef>
                <a:spcPct val="0"/>
              </a:spcBef>
              <a:spcAft>
                <a:spcPct val="0"/>
              </a:spcAft>
              <a:defRPr sz="1600" b="1">
                <a:solidFill>
                  <a:srgbClr val="CC3300"/>
                </a:solidFill>
                <a:latin typeface="Verdana" charset="0"/>
                <a:ea typeface="ＭＳ Ｐゴシック" charset="0"/>
              </a:defRPr>
            </a:lvl8pPr>
            <a:lvl9pPr marL="3916298" indent="-230371" defTabSz="940679" eaLnBrk="0" fontAlgn="base" hangingPunct="0">
              <a:spcBef>
                <a:spcPct val="0"/>
              </a:spcBef>
              <a:spcAft>
                <a:spcPct val="0"/>
              </a:spcAft>
              <a:defRPr sz="1600" b="1">
                <a:solidFill>
                  <a:srgbClr val="CC3300"/>
                </a:solidFill>
                <a:latin typeface="Verdana" charset="0"/>
                <a:ea typeface="ＭＳ Ｐゴシック" charset="0"/>
              </a:defRPr>
            </a:lvl9pPr>
          </a:lstStyle>
          <a:p>
            <a:fld id="{BEC365F5-BCB4-A84E-8F89-B73A71230153}" type="slidenum">
              <a:rPr lang="en-US" sz="1200" b="0">
                <a:solidFill>
                  <a:srgbClr val="000000"/>
                </a:solidFill>
                <a:latin typeface="Times" charset="0"/>
              </a:rPr>
              <a:pPr/>
              <a:t>9</a:t>
            </a:fld>
            <a:endParaRPr lang="en-US" sz="1200" b="0">
              <a:solidFill>
                <a:srgbClr val="000000"/>
              </a:solidFill>
              <a:latin typeface="Times" charset="0"/>
            </a:endParaRPr>
          </a:p>
        </p:txBody>
      </p:sp>
      <p:sp>
        <p:nvSpPr>
          <p:cNvPr id="73730" name="Rectangle 7"/>
          <p:cNvSpPr txBox="1">
            <a:spLocks noGrp="1" noChangeArrowheads="1"/>
          </p:cNvSpPr>
          <p:nvPr/>
        </p:nvSpPr>
        <p:spPr bwMode="auto">
          <a:xfrm>
            <a:off x="3898246" y="8830312"/>
            <a:ext cx="2983571" cy="466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36" tIns="48219" rIns="96436" bIns="48219" anchor="b"/>
          <a:lstStyle>
            <a:lvl1pPr defTabSz="933450" eaLnBrk="0" hangingPunct="0">
              <a:defRPr sz="1600" b="1">
                <a:solidFill>
                  <a:srgbClr val="CC3300"/>
                </a:solidFill>
                <a:latin typeface="Verdana" charset="0"/>
                <a:ea typeface="ＭＳ Ｐゴシック" charset="0"/>
                <a:cs typeface="ＭＳ Ｐゴシック" charset="0"/>
              </a:defRPr>
            </a:lvl1pPr>
            <a:lvl2pPr marL="742950" indent="-285750" defTabSz="933450" eaLnBrk="0" hangingPunct="0">
              <a:defRPr sz="1600" b="1">
                <a:solidFill>
                  <a:srgbClr val="CC3300"/>
                </a:solidFill>
                <a:latin typeface="Verdana" charset="0"/>
                <a:ea typeface="ＭＳ Ｐゴシック" charset="0"/>
              </a:defRPr>
            </a:lvl2pPr>
            <a:lvl3pPr marL="1143000" indent="-228600" defTabSz="933450" eaLnBrk="0" hangingPunct="0">
              <a:defRPr sz="1600" b="1">
                <a:solidFill>
                  <a:srgbClr val="CC3300"/>
                </a:solidFill>
                <a:latin typeface="Verdana" charset="0"/>
                <a:ea typeface="ＭＳ Ｐゴシック" charset="0"/>
              </a:defRPr>
            </a:lvl3pPr>
            <a:lvl4pPr marL="1600200" indent="-228600" defTabSz="933450" eaLnBrk="0" hangingPunct="0">
              <a:defRPr sz="1600" b="1">
                <a:solidFill>
                  <a:srgbClr val="CC3300"/>
                </a:solidFill>
                <a:latin typeface="Verdana" charset="0"/>
                <a:ea typeface="ＭＳ Ｐゴシック" charset="0"/>
              </a:defRPr>
            </a:lvl4pPr>
            <a:lvl5pPr marL="2057400" indent="-228600" defTabSz="933450" eaLnBrk="0" hangingPunct="0">
              <a:defRPr sz="1600" b="1">
                <a:solidFill>
                  <a:srgbClr val="CC3300"/>
                </a:solidFill>
                <a:latin typeface="Verdana" charset="0"/>
                <a:ea typeface="ＭＳ Ｐゴシック" charset="0"/>
              </a:defRPr>
            </a:lvl5pPr>
            <a:lvl6pPr marL="2514600" indent="-228600" defTabSz="933450" eaLnBrk="0" fontAlgn="base" hangingPunct="0">
              <a:spcBef>
                <a:spcPct val="0"/>
              </a:spcBef>
              <a:spcAft>
                <a:spcPct val="0"/>
              </a:spcAft>
              <a:defRPr sz="1600" b="1">
                <a:solidFill>
                  <a:srgbClr val="CC3300"/>
                </a:solidFill>
                <a:latin typeface="Verdana" charset="0"/>
                <a:ea typeface="ＭＳ Ｐゴシック" charset="0"/>
              </a:defRPr>
            </a:lvl6pPr>
            <a:lvl7pPr marL="2971800" indent="-228600" defTabSz="933450" eaLnBrk="0" fontAlgn="base" hangingPunct="0">
              <a:spcBef>
                <a:spcPct val="0"/>
              </a:spcBef>
              <a:spcAft>
                <a:spcPct val="0"/>
              </a:spcAft>
              <a:defRPr sz="1600" b="1">
                <a:solidFill>
                  <a:srgbClr val="CC3300"/>
                </a:solidFill>
                <a:latin typeface="Verdana" charset="0"/>
                <a:ea typeface="ＭＳ Ｐゴシック" charset="0"/>
              </a:defRPr>
            </a:lvl7pPr>
            <a:lvl8pPr marL="3429000" indent="-228600" defTabSz="933450" eaLnBrk="0" fontAlgn="base" hangingPunct="0">
              <a:spcBef>
                <a:spcPct val="0"/>
              </a:spcBef>
              <a:spcAft>
                <a:spcPct val="0"/>
              </a:spcAft>
              <a:defRPr sz="1600" b="1">
                <a:solidFill>
                  <a:srgbClr val="CC3300"/>
                </a:solidFill>
                <a:latin typeface="Verdana" charset="0"/>
                <a:ea typeface="ＭＳ Ｐゴシック" charset="0"/>
              </a:defRPr>
            </a:lvl8pPr>
            <a:lvl9pPr marL="3886200" indent="-228600" defTabSz="933450" eaLnBrk="0" fontAlgn="base" hangingPunct="0">
              <a:spcBef>
                <a:spcPct val="0"/>
              </a:spcBef>
              <a:spcAft>
                <a:spcPct val="0"/>
              </a:spcAft>
              <a:defRPr sz="1600" b="1">
                <a:solidFill>
                  <a:srgbClr val="CC3300"/>
                </a:solidFill>
                <a:latin typeface="Verdana" charset="0"/>
                <a:ea typeface="ＭＳ Ｐゴシック" charset="0"/>
              </a:defRPr>
            </a:lvl9pPr>
          </a:lstStyle>
          <a:p>
            <a:pPr algn="r" fontAlgn="base">
              <a:spcBef>
                <a:spcPct val="0"/>
              </a:spcBef>
              <a:spcAft>
                <a:spcPct val="0"/>
              </a:spcAft>
            </a:pPr>
            <a:fld id="{EC8D4195-7DE1-D041-958E-C778B929DA3A}" type="slidenum">
              <a:rPr lang="en-US" sz="1200" b="0">
                <a:solidFill>
                  <a:srgbClr val="000000"/>
                </a:solidFill>
                <a:latin typeface="Times" charset="0"/>
              </a:rPr>
              <a:pPr algn="r" fontAlgn="base">
                <a:spcBef>
                  <a:spcPct val="0"/>
                </a:spcBef>
                <a:spcAft>
                  <a:spcPct val="0"/>
                </a:spcAft>
              </a:pPr>
              <a:t>9</a:t>
            </a:fld>
            <a:endParaRPr lang="en-US" sz="1200" b="0">
              <a:solidFill>
                <a:srgbClr val="000000"/>
              </a:solidFill>
              <a:latin typeface="Times" charset="0"/>
            </a:endParaRPr>
          </a:p>
        </p:txBody>
      </p:sp>
      <p:sp>
        <p:nvSpPr>
          <p:cNvPr id="73731" name="Rectangle 2"/>
          <p:cNvSpPr>
            <a:spLocks noGrp="1" noRot="1" noChangeAspect="1" noChangeArrowheads="1" noTextEdit="1"/>
          </p:cNvSpPr>
          <p:nvPr>
            <p:ph type="sldImg"/>
          </p:nvPr>
        </p:nvSpPr>
        <p:spPr>
          <a:xfrm>
            <a:off x="1119188" y="700088"/>
            <a:ext cx="4646612" cy="3486150"/>
          </a:xfrm>
          <a:solidFill>
            <a:srgbClr val="FFFFFF"/>
          </a:solidFill>
          <a:ln/>
        </p:spPr>
      </p:sp>
      <p:sp>
        <p:nvSpPr>
          <p:cNvPr id="73732" name="Rectangle 3"/>
          <p:cNvSpPr>
            <a:spLocks noGrp="1" noChangeArrowheads="1"/>
          </p:cNvSpPr>
          <p:nvPr>
            <p:ph type="body" idx="1"/>
          </p:nvPr>
        </p:nvSpPr>
        <p:spPr>
          <a:xfrm>
            <a:off x="917786" y="4416742"/>
            <a:ext cx="5046248" cy="4180527"/>
          </a:xfrm>
          <a:solidFill>
            <a:srgbClr val="FFFFFF"/>
          </a:solidFill>
          <a:ln>
            <a:solidFill>
              <a:srgbClr val="000000"/>
            </a:solidFill>
          </a:ln>
          <a:extLst>
            <a:ext uri="{FAA26D3D-D897-4be2-8F04-BA451C77F1D7}">
              <ma14:placeholderFlag xmlns:ma14="http://schemas.microsoft.com/office/mac/drawingml/2011/main" xmlns="" val="1"/>
            </a:ext>
          </a:extLst>
        </p:spPr>
        <p:txBody>
          <a:bodyPr lIns="96436" tIns="48219" rIns="96436" bIns="48219"/>
          <a:lstStyle/>
          <a:p>
            <a:pPr eaLnBrk="1" hangingPunct="1"/>
            <a:r>
              <a:rPr lang="en-US" dirty="0" smtClean="0">
                <a:latin typeface="Times" charset="0"/>
                <a:ea typeface="ＭＳ Ｐゴシック" charset="0"/>
                <a:cs typeface="ＭＳ Ｐゴシック" charset="0"/>
              </a:rPr>
              <a:t>What</a:t>
            </a:r>
            <a:r>
              <a:rPr lang="en-US" baseline="0" dirty="0" smtClean="0">
                <a:latin typeface="Times" charset="0"/>
                <a:ea typeface="ＭＳ Ｐゴシック" charset="0"/>
                <a:cs typeface="ＭＳ Ｐゴシック" charset="0"/>
              </a:rPr>
              <a:t> do these skills look like in adults? One particular salient set of skills are grouped together and called Executive Function skills. </a:t>
            </a:r>
          </a:p>
          <a:p>
            <a:pPr eaLnBrk="1" hangingPunct="1"/>
            <a:endParaRPr lang="en-US" baseline="0" dirty="0" smtClean="0">
              <a:latin typeface="Times" charset="0"/>
              <a:ea typeface="ＭＳ Ｐゴシック" charset="0"/>
              <a:cs typeface="ＭＳ Ｐゴシック" charset="0"/>
            </a:endParaRPr>
          </a:p>
          <a:p>
            <a:pPr eaLnBrk="1" hangingPunct="1"/>
            <a:r>
              <a:rPr lang="en-US" baseline="0" dirty="0" smtClean="0">
                <a:latin typeface="Times" charset="0"/>
                <a:ea typeface="ＭＳ Ｐゴシック" charset="0"/>
                <a:cs typeface="ＭＳ Ｐゴシック" charset="0"/>
              </a:rPr>
              <a:t>This was the focus of last month’s webinar by Silvia </a:t>
            </a:r>
            <a:r>
              <a:rPr lang="en-US" baseline="0" dirty="0" err="1" smtClean="0">
                <a:latin typeface="Times" charset="0"/>
                <a:ea typeface="ＭＳ Ｐゴシック" charset="0"/>
                <a:cs typeface="ＭＳ Ｐゴシック" charset="0"/>
              </a:rPr>
              <a:t>Bungue</a:t>
            </a:r>
            <a:r>
              <a:rPr lang="en-US" baseline="0" dirty="0" smtClean="0">
                <a:latin typeface="Times" charset="0"/>
                <a:ea typeface="ＭＳ Ｐゴシック" charset="0"/>
                <a:cs typeface="ＭＳ Ｐゴシック" charset="0"/>
              </a:rPr>
              <a:t>, so I’m just going to quickly recap. Let me acknowledge that if you listened to Silvia’s presentation last month, how I will use a slightly different frame to EF than she did.  This is an artifact of how the science translates science.</a:t>
            </a:r>
          </a:p>
          <a:p>
            <a:pPr eaLnBrk="1" hangingPunct="1"/>
            <a:endParaRPr lang="en-US" baseline="0" dirty="0" smtClean="0">
              <a:latin typeface="Times" charset="0"/>
              <a:ea typeface="ＭＳ Ｐゴシック" charset="0"/>
              <a:cs typeface="ＭＳ Ｐゴシック" charset="0"/>
            </a:endParaRPr>
          </a:p>
          <a:p>
            <a:pPr eaLnBrk="1" hangingPunct="1"/>
            <a:r>
              <a:rPr lang="en-US" baseline="0" dirty="0" smtClean="0">
                <a:latin typeface="Times" charset="0"/>
                <a:ea typeface="ＭＳ Ｐゴシック" charset="0"/>
                <a:cs typeface="ＭＳ Ｐゴシック" charset="0"/>
              </a:rPr>
              <a:t>So we note that there are three key skills, within the group of Executive Function skills</a:t>
            </a:r>
          </a:p>
          <a:p>
            <a:pPr marL="173336" indent="-173336">
              <a:buFontTx/>
              <a:buChar char="-"/>
            </a:pPr>
            <a:r>
              <a:rPr lang="en-US" baseline="0" dirty="0" smtClean="0">
                <a:latin typeface="Times" charset="0"/>
                <a:ea typeface="ＭＳ Ｐゴシック" charset="0"/>
                <a:cs typeface="ＭＳ Ｐゴシック" charset="0"/>
              </a:rPr>
              <a:t>Inhibitory Control…</a:t>
            </a:r>
          </a:p>
          <a:p>
            <a:pPr marL="173336" indent="-173336">
              <a:buFontTx/>
              <a:buChar char="-"/>
            </a:pPr>
            <a:r>
              <a:rPr lang="en-US" baseline="0" dirty="0" smtClean="0">
                <a:latin typeface="Times" charset="0"/>
                <a:ea typeface="ＭＳ Ｐゴシック" charset="0"/>
                <a:cs typeface="ＭＳ Ｐゴシック" charset="0"/>
              </a:rPr>
              <a:t>Working Memory…</a:t>
            </a:r>
          </a:p>
          <a:p>
            <a:pPr marL="173336" indent="-173336">
              <a:buFontTx/>
              <a:buChar char="-"/>
            </a:pPr>
            <a:r>
              <a:rPr lang="en-US" baseline="0" dirty="0" smtClean="0">
                <a:latin typeface="Times" charset="0"/>
                <a:ea typeface="ＭＳ Ｐゴシック" charset="0"/>
                <a:cs typeface="ＭＳ Ｐゴシック" charset="0"/>
              </a:rPr>
              <a:t>Mental Flexibility…</a:t>
            </a:r>
          </a:p>
          <a:p>
            <a:pPr marL="173336" indent="-173336">
              <a:buFontTx/>
              <a:buChar char="-"/>
            </a:pPr>
            <a:endParaRPr lang="en-US" baseline="0" dirty="0" smtClean="0">
              <a:latin typeface="Times" charset="0"/>
              <a:ea typeface="ＭＳ Ｐゴシック" charset="0"/>
              <a:cs typeface="ＭＳ Ｐゴシック" charset="0"/>
            </a:endParaRPr>
          </a:p>
          <a:p>
            <a:pPr marL="0" indent="0">
              <a:buFontTx/>
              <a:buNone/>
            </a:pPr>
            <a:r>
              <a:rPr lang="en-US" baseline="0" dirty="0" smtClean="0">
                <a:latin typeface="Times" charset="0"/>
                <a:ea typeface="ＭＳ Ｐゴシック" charset="0"/>
                <a:cs typeface="ＭＳ Ｐゴシック" charset="0"/>
              </a:rPr>
              <a:t>These capacities become the skills:</a:t>
            </a:r>
          </a:p>
          <a:p>
            <a:pPr marL="171450" indent="-171450">
              <a:buFont typeface="Arial" panose="020B0604020202020204" pitchFamily="34" charset="0"/>
              <a:buChar char="•"/>
            </a:pPr>
            <a:r>
              <a:rPr lang="en-US" baseline="0" dirty="0" smtClean="0">
                <a:latin typeface="Times" charset="0"/>
                <a:ea typeface="ＭＳ Ｐゴシック" charset="0"/>
                <a:cs typeface="ＭＳ Ｐゴシック" charset="0"/>
              </a:rPr>
              <a:t>Remember</a:t>
            </a:r>
          </a:p>
          <a:p>
            <a:pPr marL="171450" indent="-171450">
              <a:buFont typeface="Arial" panose="020B0604020202020204" pitchFamily="34" charset="0"/>
              <a:buChar char="•"/>
            </a:pPr>
            <a:r>
              <a:rPr lang="en-US" baseline="0" dirty="0" smtClean="0">
                <a:latin typeface="Times" charset="0"/>
                <a:ea typeface="ＭＳ Ｐゴシック" charset="0"/>
                <a:cs typeface="ＭＳ Ｐゴシック" charset="0"/>
              </a:rPr>
              <a:t>Filter</a:t>
            </a:r>
          </a:p>
          <a:p>
            <a:pPr marL="171450" indent="-171450">
              <a:buFont typeface="Arial" panose="020B0604020202020204" pitchFamily="34" charset="0"/>
              <a:buChar char="•"/>
            </a:pPr>
            <a:r>
              <a:rPr lang="en-US" baseline="0" dirty="0" smtClean="0">
                <a:latin typeface="Times" charset="0"/>
                <a:ea typeface="ＭＳ Ｐゴシック" charset="0"/>
                <a:cs typeface="ＭＳ Ｐゴシック" charset="0"/>
              </a:rPr>
              <a:t>Focus</a:t>
            </a:r>
          </a:p>
          <a:p>
            <a:pPr marL="171450" indent="-171450">
              <a:buFont typeface="Arial" panose="020B0604020202020204" pitchFamily="34" charset="0"/>
              <a:buChar char="•"/>
            </a:pPr>
            <a:r>
              <a:rPr lang="en-US" baseline="0" dirty="0" smtClean="0">
                <a:latin typeface="Times" charset="0"/>
                <a:ea typeface="ＭＳ Ｐゴシック" charset="0"/>
                <a:cs typeface="ＭＳ Ｐゴシック" charset="0"/>
              </a:rPr>
              <a:t>Plan</a:t>
            </a:r>
          </a:p>
          <a:p>
            <a:pPr marL="171450" indent="-171450">
              <a:buFont typeface="Arial" panose="020B0604020202020204" pitchFamily="34" charset="0"/>
              <a:buChar char="•"/>
            </a:pPr>
            <a:r>
              <a:rPr lang="en-US" baseline="0" dirty="0" smtClean="0">
                <a:latin typeface="Times" charset="0"/>
                <a:ea typeface="ＭＳ Ｐゴシック" charset="0"/>
                <a:cs typeface="ＭＳ Ｐゴシック" charset="0"/>
              </a:rPr>
              <a:t>Monitor</a:t>
            </a:r>
          </a:p>
          <a:p>
            <a:pPr marL="171450" indent="-171450">
              <a:buFont typeface="Arial" panose="020B0604020202020204" pitchFamily="34" charset="0"/>
              <a:buChar char="•"/>
            </a:pPr>
            <a:r>
              <a:rPr lang="en-US" baseline="0" dirty="0" smtClean="0">
                <a:latin typeface="Times" charset="0"/>
                <a:ea typeface="ＭＳ Ｐゴシック" charset="0"/>
                <a:cs typeface="ＭＳ Ｐゴシック" charset="0"/>
              </a:rPr>
              <a:t>Adjust</a:t>
            </a:r>
          </a:p>
          <a:p>
            <a:pPr marL="171450" indent="-171450">
              <a:buFont typeface="Arial" panose="020B0604020202020204" pitchFamily="34" charset="0"/>
              <a:buChar char="•"/>
            </a:pPr>
            <a:r>
              <a:rPr lang="en-US" baseline="0" dirty="0" smtClean="0">
                <a:latin typeface="Times" charset="0"/>
                <a:ea typeface="ＭＳ Ｐゴシック" charset="0"/>
                <a:cs typeface="ＭＳ Ｐゴシック" charset="0"/>
              </a:rPr>
              <a:t>Resist</a:t>
            </a:r>
          </a:p>
          <a:p>
            <a:pPr marL="171450" indent="-171450">
              <a:buFont typeface="Arial" panose="020B0604020202020204" pitchFamily="34" charset="0"/>
              <a:buChar char="•"/>
            </a:pPr>
            <a:r>
              <a:rPr lang="en-US" baseline="0" dirty="0" smtClean="0">
                <a:latin typeface="Times" charset="0"/>
                <a:ea typeface="ＭＳ Ｐゴシック" charset="0"/>
                <a:cs typeface="ＭＳ Ｐゴシック" charset="0"/>
              </a:rPr>
              <a:t>Persevere</a:t>
            </a:r>
          </a:p>
          <a:p>
            <a:pPr marL="171450" indent="-171450">
              <a:buFont typeface="Arial" panose="020B0604020202020204" pitchFamily="34" charset="0"/>
              <a:buChar char="•"/>
            </a:pPr>
            <a:endParaRPr lang="en-US" baseline="0" dirty="0" smtClean="0">
              <a:latin typeface="Times" charset="0"/>
              <a:ea typeface="ＭＳ Ｐゴシック" charset="0"/>
              <a:cs typeface="ＭＳ Ｐゴシック" charset="0"/>
            </a:endParaRPr>
          </a:p>
          <a:p>
            <a:pPr marL="0" indent="0">
              <a:buFont typeface="Arial" panose="020B0604020202020204" pitchFamily="34" charset="0"/>
              <a:buNone/>
            </a:pPr>
            <a:r>
              <a:rPr lang="en-US" baseline="0" dirty="0" smtClean="0">
                <a:latin typeface="Times" charset="0"/>
                <a:ea typeface="ＭＳ Ｐゴシック" charset="0"/>
                <a:cs typeface="ＭＳ Ｐゴシック" charset="0"/>
              </a:rPr>
              <a:t>Which leads to outcomes in:</a:t>
            </a:r>
          </a:p>
          <a:p>
            <a:pPr>
              <a:spcAft>
                <a:spcPts val="300"/>
              </a:spcAft>
              <a:defRPr/>
            </a:pPr>
            <a:r>
              <a:rPr lang="en-US" sz="1200" b="1" dirty="0" smtClean="0">
                <a:solidFill>
                  <a:srgbClr val="000000"/>
                </a:solidFill>
                <a:latin typeface="Verdana"/>
                <a:ea typeface="ＭＳ 明朝"/>
                <a:cs typeface="Times New Roman"/>
              </a:rPr>
              <a:t>Learning &amp; Work</a:t>
            </a:r>
            <a:endParaRPr lang="en-US" sz="1200" dirty="0" smtClean="0">
              <a:solidFill>
                <a:srgbClr val="000000"/>
              </a:solidFill>
              <a:latin typeface="Verdana"/>
              <a:ea typeface="ＭＳ 明朝"/>
              <a:cs typeface="Times New Roman"/>
            </a:endParaRPr>
          </a:p>
          <a:p>
            <a:pPr marL="342900" indent="-342900">
              <a:buFont typeface="Wingdings"/>
              <a:buChar char=""/>
              <a:tabLst>
                <a:tab pos="182880" algn="l"/>
              </a:tabLst>
              <a:defRPr/>
            </a:pPr>
            <a:r>
              <a:rPr lang="en-US" sz="1200" dirty="0" smtClean="0">
                <a:solidFill>
                  <a:srgbClr val="000000"/>
                </a:solidFill>
                <a:latin typeface="Verdana"/>
                <a:ea typeface="ＭＳ 明朝"/>
                <a:cs typeface="Times New Roman"/>
              </a:rPr>
              <a:t>Follow multi-step instructions </a:t>
            </a:r>
          </a:p>
          <a:p>
            <a:pPr marL="342900" indent="-342900">
              <a:buFont typeface="Wingdings"/>
              <a:buChar char=""/>
              <a:tabLst>
                <a:tab pos="182880" algn="l"/>
              </a:tabLst>
              <a:defRPr/>
            </a:pPr>
            <a:r>
              <a:rPr lang="en-US" sz="1200" dirty="0" smtClean="0">
                <a:solidFill>
                  <a:srgbClr val="000000"/>
                </a:solidFill>
                <a:latin typeface="Verdana"/>
                <a:ea typeface="ＭＳ 明朝"/>
                <a:cs typeface="Times New Roman"/>
              </a:rPr>
              <a:t>Avoid distractions</a:t>
            </a:r>
          </a:p>
          <a:p>
            <a:pPr marL="342900" indent="-342900">
              <a:buFont typeface="Wingdings"/>
              <a:buChar char=""/>
              <a:tabLst>
                <a:tab pos="182880" algn="l"/>
              </a:tabLst>
              <a:defRPr/>
            </a:pPr>
            <a:r>
              <a:rPr lang="en-US" sz="1200" dirty="0" smtClean="0">
                <a:solidFill>
                  <a:srgbClr val="000000"/>
                </a:solidFill>
                <a:latin typeface="Verdana"/>
                <a:ea typeface="ＭＳ 明朝"/>
                <a:cs typeface="Times New Roman"/>
              </a:rPr>
              <a:t>Plan &amp; execute</a:t>
            </a:r>
          </a:p>
          <a:p>
            <a:pPr marL="342900" indent="-342900">
              <a:buFont typeface="Wingdings"/>
              <a:buChar char=""/>
              <a:tabLst>
                <a:tab pos="182880" algn="l"/>
              </a:tabLst>
              <a:defRPr/>
            </a:pPr>
            <a:r>
              <a:rPr lang="en-US" sz="1200" dirty="0" smtClean="0">
                <a:solidFill>
                  <a:srgbClr val="000000"/>
                </a:solidFill>
                <a:latin typeface="Verdana"/>
                <a:ea typeface="ＭＳ 明朝"/>
                <a:cs typeface="Times New Roman"/>
              </a:rPr>
              <a:t>Manage long-term assignments</a:t>
            </a:r>
            <a:endParaRPr lang="en-US" sz="1200" dirty="0" smtClean="0">
              <a:solidFill>
                <a:srgbClr val="000000"/>
              </a:solidFill>
              <a:latin typeface="Verdana"/>
              <a:ea typeface="ＭＳ 明朝"/>
              <a:cs typeface="Verdana"/>
            </a:endParaRPr>
          </a:p>
          <a:p>
            <a:pPr marL="342900" indent="-342900">
              <a:buFont typeface="Wingdings"/>
              <a:buChar char=""/>
              <a:tabLst>
                <a:tab pos="182880" algn="l"/>
              </a:tabLst>
              <a:defRPr/>
            </a:pPr>
            <a:r>
              <a:rPr lang="en-US" sz="1200" dirty="0" smtClean="0">
                <a:solidFill>
                  <a:srgbClr val="000000"/>
                </a:solidFill>
                <a:latin typeface="Verdana"/>
                <a:ea typeface="ＭＳ 明朝"/>
                <a:cs typeface="Verdana"/>
              </a:rPr>
              <a:t>Adjust to new rules</a:t>
            </a:r>
          </a:p>
          <a:p>
            <a:pPr marL="342900" indent="-342900">
              <a:buFont typeface="Wingdings"/>
              <a:buChar char=""/>
              <a:tabLst>
                <a:tab pos="182880" algn="l"/>
              </a:tabLst>
              <a:defRPr/>
            </a:pPr>
            <a:r>
              <a:rPr lang="en-US" sz="1200" dirty="0" smtClean="0">
                <a:solidFill>
                  <a:srgbClr val="000000"/>
                </a:solidFill>
                <a:latin typeface="Verdana"/>
                <a:ea typeface="ＭＳ 明朝"/>
                <a:cs typeface="Verdana"/>
              </a:rPr>
              <a:t>Seek alternate solutions</a:t>
            </a:r>
          </a:p>
          <a:p>
            <a:pPr marL="0" indent="0">
              <a:buFontTx/>
              <a:buNone/>
            </a:pPr>
            <a:endParaRPr lang="en-US" baseline="0" dirty="0" smtClean="0">
              <a:latin typeface="Times" charset="0"/>
              <a:ea typeface="ＭＳ Ｐゴシック" charset="0"/>
              <a:cs typeface="ＭＳ Ｐゴシック" charset="0"/>
            </a:endParaRPr>
          </a:p>
          <a:p>
            <a:pPr>
              <a:spcAft>
                <a:spcPts val="300"/>
              </a:spcAft>
              <a:defRPr/>
            </a:pPr>
            <a:r>
              <a:rPr lang="en-US" sz="1200" b="1" dirty="0" smtClean="0">
                <a:solidFill>
                  <a:srgbClr val="000000"/>
                </a:solidFill>
                <a:latin typeface="Verdana"/>
                <a:ea typeface="ＭＳ 明朝"/>
                <a:cs typeface="Times New Roman"/>
              </a:rPr>
              <a:t>Behavior</a:t>
            </a:r>
            <a:endParaRPr lang="en-US" sz="1200" dirty="0" smtClean="0">
              <a:solidFill>
                <a:srgbClr val="000000"/>
              </a:solidFill>
              <a:latin typeface="Verdana"/>
              <a:ea typeface="ＭＳ 明朝"/>
              <a:cs typeface="Times New Roman"/>
            </a:endParaRPr>
          </a:p>
          <a:p>
            <a:pPr marL="342900" indent="-342900">
              <a:buFont typeface="Wingdings"/>
              <a:buChar char=""/>
              <a:tabLst>
                <a:tab pos="182880" algn="l"/>
              </a:tabLst>
              <a:defRPr/>
            </a:pPr>
            <a:r>
              <a:rPr lang="en-US" sz="1200" dirty="0" smtClean="0">
                <a:solidFill>
                  <a:srgbClr val="000000"/>
                </a:solidFill>
                <a:latin typeface="Verdana"/>
                <a:ea typeface="ＭＳ 明朝"/>
                <a:cs typeface="Times New Roman"/>
              </a:rPr>
              <a:t>Teamwork</a:t>
            </a:r>
          </a:p>
          <a:p>
            <a:pPr marL="342900" indent="-342900">
              <a:buFont typeface="Wingdings"/>
              <a:buChar char=""/>
              <a:tabLst>
                <a:tab pos="182880" algn="l"/>
              </a:tabLst>
              <a:defRPr/>
            </a:pPr>
            <a:r>
              <a:rPr lang="en-US" sz="1200" dirty="0" smtClean="0">
                <a:solidFill>
                  <a:srgbClr val="000000"/>
                </a:solidFill>
                <a:latin typeface="Verdana"/>
                <a:ea typeface="ＭＳ 明朝"/>
                <a:cs typeface="Times New Roman"/>
              </a:rPr>
              <a:t>Leadership</a:t>
            </a:r>
          </a:p>
          <a:p>
            <a:pPr marL="342900" indent="-342900">
              <a:buFont typeface="Wingdings"/>
              <a:buChar char=""/>
              <a:tabLst>
                <a:tab pos="182880" algn="l"/>
              </a:tabLst>
              <a:defRPr/>
            </a:pPr>
            <a:r>
              <a:rPr lang="en-US" sz="1200" dirty="0" smtClean="0">
                <a:solidFill>
                  <a:srgbClr val="000000"/>
                </a:solidFill>
                <a:latin typeface="Verdana"/>
                <a:ea typeface="ＭＳ 明朝"/>
                <a:cs typeface="Times New Roman"/>
              </a:rPr>
              <a:t>Foresight</a:t>
            </a:r>
          </a:p>
          <a:p>
            <a:pPr marL="342900" indent="-342900">
              <a:buFont typeface="Wingdings"/>
              <a:buChar char=""/>
              <a:tabLst>
                <a:tab pos="182880" algn="l"/>
              </a:tabLst>
              <a:defRPr/>
            </a:pPr>
            <a:r>
              <a:rPr lang="en-US" sz="1200" dirty="0" smtClean="0">
                <a:solidFill>
                  <a:srgbClr val="000000"/>
                </a:solidFill>
                <a:latin typeface="Verdana"/>
                <a:ea typeface="ＭＳ 明朝"/>
                <a:cs typeface="Times New Roman"/>
              </a:rPr>
              <a:t>Goal-directed</a:t>
            </a:r>
          </a:p>
          <a:p>
            <a:pPr marL="342900" indent="-342900">
              <a:buFont typeface="Wingdings"/>
              <a:buChar char=""/>
              <a:tabLst>
                <a:tab pos="182880" algn="l"/>
              </a:tabLst>
              <a:defRPr/>
            </a:pPr>
            <a:r>
              <a:rPr lang="en-US" sz="1200" dirty="0" smtClean="0">
                <a:solidFill>
                  <a:srgbClr val="000000"/>
                </a:solidFill>
                <a:latin typeface="Verdana"/>
                <a:ea typeface="ＭＳ 明朝"/>
                <a:cs typeface="Times New Roman"/>
              </a:rPr>
              <a:t>Aware of self &amp; others</a:t>
            </a:r>
          </a:p>
          <a:p>
            <a:pPr marL="342900" indent="-342900">
              <a:buFont typeface="Wingdings"/>
              <a:buChar char=""/>
              <a:tabLst>
                <a:tab pos="182880" algn="l"/>
              </a:tabLst>
              <a:defRPr/>
            </a:pPr>
            <a:r>
              <a:rPr lang="en-US" sz="1200" dirty="0" smtClean="0">
                <a:solidFill>
                  <a:srgbClr val="000000"/>
                </a:solidFill>
                <a:latin typeface="Verdana"/>
                <a:ea typeface="ＭＳ 明朝"/>
                <a:cs typeface="Times New Roman"/>
              </a:rPr>
              <a:t>Adaptable</a:t>
            </a:r>
          </a:p>
          <a:p>
            <a:pPr marL="342900" indent="-342900">
              <a:buFont typeface="Wingdings"/>
              <a:buChar char=""/>
              <a:tabLst>
                <a:tab pos="182880" algn="l"/>
              </a:tabLst>
              <a:defRPr/>
            </a:pPr>
            <a:endParaRPr lang="en-US" sz="1200" dirty="0" smtClean="0">
              <a:solidFill>
                <a:srgbClr val="000000"/>
              </a:solidFill>
              <a:latin typeface="Verdana"/>
              <a:ea typeface="ＭＳ 明朝"/>
              <a:cs typeface="Times New Roman"/>
            </a:endParaRPr>
          </a:p>
          <a:p>
            <a:pPr>
              <a:spcAft>
                <a:spcPts val="300"/>
              </a:spcAft>
              <a:defRPr/>
            </a:pPr>
            <a:r>
              <a:rPr lang="en-US" sz="1200" b="1" dirty="0" smtClean="0">
                <a:solidFill>
                  <a:srgbClr val="000000"/>
                </a:solidFill>
                <a:latin typeface="Verdana"/>
                <a:ea typeface="ＭＳ 明朝"/>
                <a:cs typeface="Times New Roman"/>
              </a:rPr>
              <a:t>Health</a:t>
            </a:r>
            <a:endParaRPr lang="en-US" sz="1200" dirty="0" smtClean="0">
              <a:solidFill>
                <a:srgbClr val="000000"/>
              </a:solidFill>
              <a:latin typeface="Verdana"/>
              <a:ea typeface="ＭＳ 明朝"/>
              <a:cs typeface="Times New Roman"/>
            </a:endParaRPr>
          </a:p>
          <a:p>
            <a:pPr marL="342900" indent="-342900">
              <a:buFont typeface="Wingdings"/>
              <a:buChar char=""/>
              <a:tabLst>
                <a:tab pos="182880" algn="l"/>
              </a:tabLst>
              <a:defRPr/>
            </a:pPr>
            <a:r>
              <a:rPr lang="en-US" sz="1200" dirty="0" smtClean="0">
                <a:solidFill>
                  <a:srgbClr val="000000"/>
                </a:solidFill>
                <a:latin typeface="Verdana"/>
                <a:ea typeface="ＭＳ 明朝"/>
                <a:cs typeface="Times New Roman"/>
              </a:rPr>
              <a:t>Stress Reduction</a:t>
            </a:r>
          </a:p>
          <a:p>
            <a:pPr marL="342900" indent="-342900">
              <a:buFont typeface="Wingdings"/>
              <a:buChar char=""/>
              <a:tabLst>
                <a:tab pos="182880" algn="l"/>
              </a:tabLst>
              <a:defRPr/>
            </a:pPr>
            <a:r>
              <a:rPr lang="en-US" sz="1200" dirty="0" smtClean="0">
                <a:solidFill>
                  <a:srgbClr val="000000"/>
                </a:solidFill>
                <a:latin typeface="Verdana"/>
                <a:ea typeface="ＭＳ 明朝"/>
                <a:cs typeface="Times New Roman"/>
              </a:rPr>
              <a:t>Nutrition &amp; Exercise</a:t>
            </a:r>
          </a:p>
          <a:p>
            <a:pPr marL="342900" indent="-342900">
              <a:buFont typeface="Wingdings"/>
              <a:buChar char=""/>
              <a:tabLst>
                <a:tab pos="182880" algn="l"/>
              </a:tabLst>
              <a:defRPr/>
            </a:pPr>
            <a:r>
              <a:rPr lang="en-US" sz="1200" dirty="0" smtClean="0">
                <a:solidFill>
                  <a:srgbClr val="000000"/>
                </a:solidFill>
                <a:latin typeface="Verdana"/>
                <a:ea typeface="ＭＳ 明朝"/>
                <a:cs typeface="Times New Roman"/>
              </a:rPr>
              <a:t>Resist Pressure to Take Risks</a:t>
            </a:r>
          </a:p>
          <a:p>
            <a:pPr marL="342900" indent="-342900">
              <a:buFont typeface="Wingdings"/>
              <a:buChar char=""/>
              <a:tabLst>
                <a:tab pos="182880" algn="l"/>
              </a:tabLst>
              <a:defRPr/>
            </a:pPr>
            <a:endParaRPr lang="en-US" sz="1200" dirty="0">
              <a:solidFill>
                <a:srgbClr val="000000"/>
              </a:solidFill>
              <a:latin typeface="Verdana"/>
              <a:ea typeface="ＭＳ 明朝"/>
              <a:cs typeface="Times New Roman"/>
            </a:endParaRPr>
          </a:p>
        </p:txBody>
      </p:sp>
    </p:spTree>
    <p:extLst>
      <p:ext uri="{BB962C8B-B14F-4D97-AF65-F5344CB8AC3E}">
        <p14:creationId xmlns:p14="http://schemas.microsoft.com/office/powerpoint/2010/main" val="25143760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495300"/>
            <a:ext cx="57562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7976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1085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0503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1" descr="FOI logo - standalone mar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0" y="236538"/>
            <a:ext cx="6858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1182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4" descr="new-gray-ba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175" y="6319838"/>
            <a:ext cx="915035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4947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b="1"/>
            </a:lvl1pPr>
          </a:lstStyle>
          <a:p>
            <a:pPr>
              <a:defRPr/>
            </a:pPr>
            <a:endParaRPr lang="en-US"/>
          </a:p>
        </p:txBody>
      </p:sp>
    </p:spTree>
    <p:extLst>
      <p:ext uri="{BB962C8B-B14F-4D97-AF65-F5344CB8AC3E}">
        <p14:creationId xmlns:p14="http://schemas.microsoft.com/office/powerpoint/2010/main" val="157535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b="1"/>
            </a:lvl1pPr>
          </a:lstStyle>
          <a:p>
            <a:pPr>
              <a:defRPr/>
            </a:pPr>
            <a:endParaRPr lang="en-US"/>
          </a:p>
        </p:txBody>
      </p:sp>
    </p:spTree>
    <p:extLst>
      <p:ext uri="{BB962C8B-B14F-4D97-AF65-F5344CB8AC3E}">
        <p14:creationId xmlns:p14="http://schemas.microsoft.com/office/powerpoint/2010/main" val="4266701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b="1"/>
            </a:lvl1pPr>
          </a:lstStyle>
          <a:p>
            <a:pPr>
              <a:defRPr/>
            </a:pPr>
            <a:endParaRPr lang="en-US"/>
          </a:p>
        </p:txBody>
      </p:sp>
    </p:spTree>
    <p:extLst>
      <p:ext uri="{BB962C8B-B14F-4D97-AF65-F5344CB8AC3E}">
        <p14:creationId xmlns:p14="http://schemas.microsoft.com/office/powerpoint/2010/main" val="28988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b="1"/>
            </a:lvl1pPr>
          </a:lstStyle>
          <a:p>
            <a:pPr>
              <a:defRPr/>
            </a:pPr>
            <a:endParaRPr lang="en-US"/>
          </a:p>
        </p:txBody>
      </p:sp>
    </p:spTree>
    <p:extLst>
      <p:ext uri="{BB962C8B-B14F-4D97-AF65-F5344CB8AC3E}">
        <p14:creationId xmlns:p14="http://schemas.microsoft.com/office/powerpoint/2010/main" val="1879191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b="1"/>
            </a:lvl1pPr>
          </a:lstStyle>
          <a:p>
            <a:pPr>
              <a:defRPr/>
            </a:pPr>
            <a:endParaRPr lang="en-US"/>
          </a:p>
        </p:txBody>
      </p:sp>
    </p:spTree>
    <p:extLst>
      <p:ext uri="{BB962C8B-B14F-4D97-AF65-F5344CB8AC3E}">
        <p14:creationId xmlns:p14="http://schemas.microsoft.com/office/powerpoint/2010/main" val="1500583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b="1"/>
            </a:lvl1pPr>
          </a:lstStyle>
          <a:p>
            <a:pPr>
              <a:defRPr/>
            </a:pPr>
            <a:endParaRPr lang="en-US"/>
          </a:p>
        </p:txBody>
      </p:sp>
    </p:spTree>
    <p:extLst>
      <p:ext uri="{BB962C8B-B14F-4D97-AF65-F5344CB8AC3E}">
        <p14:creationId xmlns:p14="http://schemas.microsoft.com/office/powerpoint/2010/main" val="315260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4" descr="new-gray-ba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6319838"/>
            <a:ext cx="915035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3470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b="1"/>
            </a:lvl1pPr>
          </a:lstStyle>
          <a:p>
            <a:pPr>
              <a:defRPr/>
            </a:pPr>
            <a:endParaRPr lang="en-US"/>
          </a:p>
        </p:txBody>
      </p:sp>
    </p:spTree>
    <p:extLst>
      <p:ext uri="{BB962C8B-B14F-4D97-AF65-F5344CB8AC3E}">
        <p14:creationId xmlns:p14="http://schemas.microsoft.com/office/powerpoint/2010/main" val="34665307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b="1"/>
            </a:lvl1pPr>
          </a:lstStyle>
          <a:p>
            <a:pPr>
              <a:defRPr/>
            </a:pPr>
            <a:endParaRPr lang="en-US"/>
          </a:p>
        </p:txBody>
      </p:sp>
    </p:spTree>
    <p:extLst>
      <p:ext uri="{BB962C8B-B14F-4D97-AF65-F5344CB8AC3E}">
        <p14:creationId xmlns:p14="http://schemas.microsoft.com/office/powerpoint/2010/main" val="3176232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b="1"/>
            </a:lvl1pPr>
          </a:lstStyle>
          <a:p>
            <a:pPr>
              <a:defRPr/>
            </a:pPr>
            <a:endParaRPr lang="en-US"/>
          </a:p>
        </p:txBody>
      </p:sp>
    </p:spTree>
    <p:extLst>
      <p:ext uri="{BB962C8B-B14F-4D97-AF65-F5344CB8AC3E}">
        <p14:creationId xmlns:p14="http://schemas.microsoft.com/office/powerpoint/2010/main" val="2444504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b="1"/>
            </a:lvl1pPr>
          </a:lstStyle>
          <a:p>
            <a:pPr>
              <a:defRPr/>
            </a:pPr>
            <a:endParaRPr lang="en-US"/>
          </a:p>
        </p:txBody>
      </p:sp>
    </p:spTree>
    <p:extLst>
      <p:ext uri="{BB962C8B-B14F-4D97-AF65-F5344CB8AC3E}">
        <p14:creationId xmlns:p14="http://schemas.microsoft.com/office/powerpoint/2010/main" val="1617071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b="1"/>
            </a:lvl1pPr>
          </a:lstStyle>
          <a:p>
            <a:pPr>
              <a:defRPr/>
            </a:pPr>
            <a:endParaRPr lang="en-US"/>
          </a:p>
        </p:txBody>
      </p:sp>
    </p:spTree>
    <p:extLst>
      <p:ext uri="{BB962C8B-B14F-4D97-AF65-F5344CB8AC3E}">
        <p14:creationId xmlns:p14="http://schemas.microsoft.com/office/powerpoint/2010/main" val="29441735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4" descr="new-gray-ba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6319838"/>
            <a:ext cx="915035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83526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2" name="Picture 4" descr="new-gray-ba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6319838"/>
            <a:ext cx="915035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5652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2" name="Picture 4" descr="new-gray-ba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6319838"/>
            <a:ext cx="915035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58699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2" name="Picture 4" descr="new-gray-ba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6319838"/>
            <a:ext cx="915035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2563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2" name="Picture 4" descr="new-gray-ba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6319838"/>
            <a:ext cx="915035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7460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591073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2" descr="FOI logo - full colo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0" y="234950"/>
            <a:ext cx="21748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24413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32" tIns="45716" rIns="91432" bIns="45716"/>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lIns="91432" tIns="45716" rIns="91432" bIns="4571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46656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495300"/>
            <a:ext cx="57562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63333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2" name="Picture 4" descr="new-gray-ba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6319838"/>
            <a:ext cx="915035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174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BC457B-780E-430C-B952-BAD4B1352A69}" type="datetimeFigureOut">
              <a:rPr lang="en-US" smtClean="0">
                <a:solidFill>
                  <a:prstClr val="black">
                    <a:tint val="75000"/>
                  </a:prstClr>
                </a:solidFill>
                <a:latin typeface="Calibri"/>
              </a:rPr>
              <a:pPr/>
              <a:t>6/17/2015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5228BB2-C162-4F98-B7E6-60EB14BB32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78413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BC457B-780E-430C-B952-BAD4B1352A69}" type="datetimeFigureOut">
              <a:rPr lang="en-US" smtClean="0">
                <a:solidFill>
                  <a:prstClr val="black">
                    <a:tint val="75000"/>
                  </a:prstClr>
                </a:solidFill>
                <a:latin typeface="Calibri"/>
              </a:rPr>
              <a:pPr/>
              <a:t>6/17/2015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5228BB2-C162-4F98-B7E6-60EB14BB32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125509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BC457B-780E-430C-B952-BAD4B1352A69}" type="datetimeFigureOut">
              <a:rPr lang="en-US" smtClean="0">
                <a:solidFill>
                  <a:prstClr val="black">
                    <a:tint val="75000"/>
                  </a:prstClr>
                </a:solidFill>
                <a:latin typeface="Calibri"/>
              </a:rPr>
              <a:pPr/>
              <a:t>6/17/2015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5228BB2-C162-4F98-B7E6-60EB14BB32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107770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BC457B-780E-430C-B952-BAD4B1352A69}" type="datetimeFigureOut">
              <a:rPr lang="en-US" smtClean="0">
                <a:solidFill>
                  <a:prstClr val="black">
                    <a:tint val="75000"/>
                  </a:prstClr>
                </a:solidFill>
                <a:latin typeface="Calibri"/>
              </a:rPr>
              <a:pPr/>
              <a:t>6/17/2015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5228BB2-C162-4F98-B7E6-60EB14BB32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4811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BC457B-780E-430C-B952-BAD4B1352A69}" type="datetimeFigureOut">
              <a:rPr lang="en-US" smtClean="0">
                <a:solidFill>
                  <a:prstClr val="black">
                    <a:tint val="75000"/>
                  </a:prstClr>
                </a:solidFill>
                <a:latin typeface="Calibri"/>
              </a:rPr>
              <a:pPr/>
              <a:t>6/17/2015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5228BB2-C162-4F98-B7E6-60EB14BB32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094888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BC457B-780E-430C-B952-BAD4B1352A69}" type="datetimeFigureOut">
              <a:rPr lang="en-US" smtClean="0">
                <a:solidFill>
                  <a:prstClr val="black">
                    <a:tint val="75000"/>
                  </a:prstClr>
                </a:solidFill>
                <a:latin typeface="Calibri"/>
              </a:rPr>
              <a:pPr/>
              <a:t>6/17/2015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5228BB2-C162-4F98-B7E6-60EB14BB32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22137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5864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BC457B-780E-430C-B952-BAD4B1352A69}" type="datetimeFigureOut">
              <a:rPr lang="en-US" smtClean="0">
                <a:solidFill>
                  <a:prstClr val="black">
                    <a:tint val="75000"/>
                  </a:prstClr>
                </a:solidFill>
                <a:latin typeface="Calibri"/>
              </a:rPr>
              <a:pPr/>
              <a:t>6/17/2015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5228BB2-C162-4F98-B7E6-60EB14BB32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07114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BC457B-780E-430C-B952-BAD4B1352A69}" type="datetimeFigureOut">
              <a:rPr lang="en-US" smtClean="0">
                <a:solidFill>
                  <a:prstClr val="black">
                    <a:tint val="75000"/>
                  </a:prstClr>
                </a:solidFill>
                <a:latin typeface="Calibri"/>
              </a:rPr>
              <a:pPr/>
              <a:t>6/17/2015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5228BB2-C162-4F98-B7E6-60EB14BB32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796292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BC457B-780E-430C-B952-BAD4B1352A69}" type="datetimeFigureOut">
              <a:rPr lang="en-US" smtClean="0">
                <a:solidFill>
                  <a:prstClr val="black">
                    <a:tint val="75000"/>
                  </a:prstClr>
                </a:solidFill>
                <a:latin typeface="Calibri"/>
              </a:rPr>
              <a:pPr/>
              <a:t>6/17/2015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5228BB2-C162-4F98-B7E6-60EB14BB32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808418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BC457B-780E-430C-B952-BAD4B1352A69}" type="datetimeFigureOut">
              <a:rPr lang="en-US" smtClean="0">
                <a:solidFill>
                  <a:prstClr val="black">
                    <a:tint val="75000"/>
                  </a:prstClr>
                </a:solidFill>
                <a:latin typeface="Calibri"/>
              </a:rPr>
              <a:pPr/>
              <a:t>6/17/2015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5228BB2-C162-4F98-B7E6-60EB14BB32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25578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BC457B-780E-430C-B952-BAD4B1352A69}" type="datetimeFigureOut">
              <a:rPr lang="en-US" smtClean="0">
                <a:solidFill>
                  <a:prstClr val="black">
                    <a:tint val="75000"/>
                  </a:prstClr>
                </a:solidFill>
                <a:latin typeface="Calibri"/>
              </a:rPr>
              <a:pPr/>
              <a:t>6/17/2015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5228BB2-C162-4F98-B7E6-60EB14BB32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54738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2" descr="FOI logo - full color.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4000" y="234950"/>
            <a:ext cx="29718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44357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1" descr="FOI logo - standalone mark.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4000" y="236538"/>
            <a:ext cx="6858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46922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2" descr="FOI logo - full colo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0" y="234950"/>
            <a:ext cx="21748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92594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32" tIns="45716" rIns="91432" bIns="45716"/>
          <a:lstStyle/>
          <a:p>
            <a:r>
              <a:rPr lang="en-US" smtClean="0"/>
              <a:t>Click to edit Master title style</a:t>
            </a:r>
            <a:endParaRPr lang="en-US"/>
          </a:p>
        </p:txBody>
      </p:sp>
      <p:sp>
        <p:nvSpPr>
          <p:cNvPr id="3" name="Content Placeholder 2"/>
          <p:cNvSpPr>
            <a:spLocks noGrp="1"/>
          </p:cNvSpPr>
          <p:nvPr>
            <p:ph idx="1"/>
          </p:nvPr>
        </p:nvSpPr>
        <p:spPr>
          <a:xfrm>
            <a:off x="457200" y="1600202"/>
            <a:ext cx="8229600" cy="4525963"/>
          </a:xfrm>
          <a:prstGeom prst="rect">
            <a:avLst/>
          </a:prstGeom>
        </p:spPr>
        <p:txBody>
          <a:bodyPr lIns="91432" tIns="45716" rIns="91432" bIns="4571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32" tIns="45716" rIns="91432" bIns="45716" numCol="1" anchor="t" anchorCtr="0" compatLnSpc="1">
            <a:prstTxWarp prst="textNoShape">
              <a:avLst/>
            </a:prstTxWarp>
          </a:bodyPr>
          <a:lstStyle>
            <a:lvl1pPr>
              <a:defRPr>
                <a:solidFill>
                  <a:srgbClr val="000000"/>
                </a:solidFill>
              </a:defRPr>
            </a:lvl1pPr>
          </a:lstStyle>
          <a:p>
            <a:pPr defTabSz="914400" fontAlgn="base">
              <a:spcBef>
                <a:spcPct val="0"/>
              </a:spcBef>
              <a:spcAft>
                <a:spcPct val="0"/>
              </a:spcAft>
            </a:pPr>
            <a:fld id="{60D9C6EF-3D30-6342-BF07-1ACFDD3F92F6}" type="datetimeFigureOut">
              <a:rPr lang="en-US">
                <a:latin typeface="Arial" charset="0"/>
                <a:ea typeface="MS PGothic" charset="0"/>
                <a:cs typeface="MS PGothic" charset="0"/>
              </a:rPr>
              <a:pPr defTabSz="914400" fontAlgn="base">
                <a:spcBef>
                  <a:spcPct val="0"/>
                </a:spcBef>
                <a:spcAft>
                  <a:spcPct val="0"/>
                </a:spcAft>
              </a:pPr>
              <a:t>6/17/2015</a:t>
            </a:fld>
            <a:endParaRPr lang="en-US">
              <a:latin typeface="Arial" charset="0"/>
              <a:ea typeface="MS PGothic" charset="0"/>
              <a:cs typeface="MS PGothic"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32" tIns="45716" rIns="91432" bIns="45716" numCol="1" anchor="t" anchorCtr="0" compatLnSpc="1">
            <a:prstTxWarp prst="textNoShape">
              <a:avLst/>
            </a:prstTxWarp>
          </a:bodyPr>
          <a:lstStyle>
            <a:lvl1pPr>
              <a:defRPr>
                <a:solidFill>
                  <a:srgbClr val="000000"/>
                </a:solidFill>
                <a:latin typeface="Arial" pitchFamily="34" charset="0"/>
                <a:ea typeface="ＭＳ Ｐゴシック" pitchFamily="34" charset="-128"/>
                <a:cs typeface="+mn-cs"/>
              </a:defRPr>
            </a:lvl1pPr>
          </a:lstStyle>
          <a:p>
            <a:pPr defTabSz="914400" fontAlgn="base">
              <a:spcBef>
                <a:spcPct val="0"/>
              </a:spcBef>
              <a:spcAft>
                <a:spcPct val="0"/>
              </a:spcAft>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32" tIns="45716" rIns="91432" bIns="45716" numCol="1" anchor="t" anchorCtr="0" compatLnSpc="1">
            <a:prstTxWarp prst="textNoShape">
              <a:avLst/>
            </a:prstTxWarp>
          </a:bodyPr>
          <a:lstStyle>
            <a:lvl1pPr>
              <a:defRPr>
                <a:solidFill>
                  <a:srgbClr val="000000"/>
                </a:solidFill>
              </a:defRPr>
            </a:lvl1pPr>
          </a:lstStyle>
          <a:p>
            <a:pPr defTabSz="914400" fontAlgn="base">
              <a:spcBef>
                <a:spcPct val="0"/>
              </a:spcBef>
              <a:spcAft>
                <a:spcPct val="0"/>
              </a:spcAft>
            </a:pPr>
            <a:fld id="{AB313BD8-7392-AB4A-9E9E-E2BFD66D8634}" type="slidenum">
              <a:rPr lang="en-US">
                <a:latin typeface="Arial" charset="0"/>
                <a:ea typeface="MS PGothic" charset="0"/>
                <a:cs typeface="MS PGothic" charset="0"/>
              </a:rPr>
              <a:pPr defTabSz="9144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21449585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32" tIns="45716" rIns="91432" bIns="45716"/>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lIns="91432" tIns="45716" rIns="91432" bIns="4571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0115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35242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4" descr="new-gray-ba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6319838"/>
            <a:ext cx="915035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5290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2" name="Picture 4" descr="new-gray-ba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6319838"/>
            <a:ext cx="915035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88756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838200" y="6248400"/>
            <a:ext cx="7620000" cy="457200"/>
          </a:xfrm>
          <a:prstGeom prst="rect">
            <a:avLst/>
          </a:prstGeom>
        </p:spPr>
        <p:txBody>
          <a:bodyPr vert="horz" wrap="square" lIns="91432" tIns="45716" rIns="91432" bIns="45716" numCol="1" anchor="t" anchorCtr="0" compatLnSpc="1">
            <a:prstTxWarp prst="textNoShape">
              <a:avLst/>
            </a:prstTxWarp>
          </a:bodyPr>
          <a:lstStyle>
            <a:lvl1pPr>
              <a:defRPr b="1">
                <a:solidFill>
                  <a:srgbClr val="000000"/>
                </a:solidFill>
                <a:latin typeface="Arial" pitchFamily="34" charset="0"/>
                <a:ea typeface="ＭＳ Ｐゴシック" pitchFamily="34" charset="-128"/>
                <a:cs typeface="+mn-cs"/>
              </a:defRPr>
            </a:lvl1pPr>
          </a:lstStyle>
          <a:p>
            <a:pPr defTabSz="914400" fontAlgn="base">
              <a:spcBef>
                <a:spcPct val="0"/>
              </a:spcBef>
              <a:spcAft>
                <a:spcPct val="0"/>
              </a:spcAft>
              <a:defRPr/>
            </a:pPr>
            <a:endParaRPr lang="en-US"/>
          </a:p>
        </p:txBody>
      </p:sp>
    </p:spTree>
    <p:extLst>
      <p:ext uri="{BB962C8B-B14F-4D97-AF65-F5344CB8AC3E}">
        <p14:creationId xmlns:p14="http://schemas.microsoft.com/office/powerpoint/2010/main" val="28968534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495300"/>
            <a:ext cx="57562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199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1" descr="FOI logo - standalone mar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0" y="236538"/>
            <a:ext cx="6858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42388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2" name="Picture 4" descr="new-gray-ba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6319838"/>
            <a:ext cx="915035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1173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2" name="Picture 4" descr="new-gray-ba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6319838"/>
            <a:ext cx="915035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59756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495300"/>
            <a:ext cx="57562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24275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4" descr="new-gray-ba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6319838"/>
            <a:ext cx="915035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86002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44923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4537296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48714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8014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41065403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0648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631569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15318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02595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82071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2" descr="FOI logo - full colo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0" y="234950"/>
            <a:ext cx="21748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23458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32" tIns="45716" rIns="91432" bIns="45716"/>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lIns="91432" tIns="45716" rIns="91432" bIns="4571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725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0028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4" descr="new-gray-ba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6319838"/>
            <a:ext cx="915035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05441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Calibri"/>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218519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2" descr="FOI logo - full colo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0" y="234950"/>
            <a:ext cx="21748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48149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council banner.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976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29343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7B25B6-971E-CF40-9B4E-A481CA7DEBBE}" type="datetimeFigureOut">
              <a:rPr lang="en-US" smtClean="0">
                <a:solidFill>
                  <a:prstClr val="black">
                    <a:tint val="75000"/>
                  </a:prstClr>
                </a:solidFill>
                <a:latin typeface="Calibri"/>
              </a:rPr>
              <a:pPr/>
              <a:t>6/17/2015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DE942EF-64F7-DF4C-8477-23C1DF17ED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58481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7B25B6-971E-CF40-9B4E-A481CA7DEBBE}" type="datetimeFigureOut">
              <a:rPr lang="en-US" smtClean="0">
                <a:solidFill>
                  <a:prstClr val="black">
                    <a:tint val="75000"/>
                  </a:prstClr>
                </a:solidFill>
                <a:latin typeface="Calibri"/>
              </a:rPr>
              <a:pPr/>
              <a:t>6/17/2015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DE942EF-64F7-DF4C-8477-23C1DF17ED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87410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7B25B6-971E-CF40-9B4E-A481CA7DEBBE}" type="datetimeFigureOut">
              <a:rPr lang="en-US" smtClean="0">
                <a:solidFill>
                  <a:prstClr val="black">
                    <a:tint val="75000"/>
                  </a:prstClr>
                </a:solidFill>
                <a:latin typeface="Calibri"/>
              </a:rPr>
              <a:pPr/>
              <a:t>6/17/2015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DE942EF-64F7-DF4C-8477-23C1DF17ED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52006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7B25B6-971E-CF40-9B4E-A481CA7DEBBE}" type="datetimeFigureOut">
              <a:rPr lang="en-US" smtClean="0">
                <a:solidFill>
                  <a:prstClr val="black">
                    <a:tint val="75000"/>
                  </a:prstClr>
                </a:solidFill>
                <a:latin typeface="Calibri"/>
              </a:rPr>
              <a:pPr/>
              <a:t>6/17/2015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DE942EF-64F7-DF4C-8477-23C1DF17ED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40259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7B25B6-971E-CF40-9B4E-A481CA7DEBBE}" type="datetimeFigureOut">
              <a:rPr lang="en-US" smtClean="0">
                <a:solidFill>
                  <a:prstClr val="black">
                    <a:tint val="75000"/>
                  </a:prstClr>
                </a:solidFill>
                <a:latin typeface="Calibri"/>
              </a:rPr>
              <a:pPr/>
              <a:t>6/17/2015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DE942EF-64F7-DF4C-8477-23C1DF17ED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2312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ouncil banner.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976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7738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579677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7B25B6-971E-CF40-9B4E-A481CA7DEBBE}" type="datetimeFigureOut">
              <a:rPr lang="en-US" smtClean="0">
                <a:solidFill>
                  <a:prstClr val="black">
                    <a:tint val="75000"/>
                  </a:prstClr>
                </a:solidFill>
                <a:latin typeface="Calibri"/>
              </a:rPr>
              <a:pPr/>
              <a:t>6/17/2015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DE942EF-64F7-DF4C-8477-23C1DF17ED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83763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7B25B6-971E-CF40-9B4E-A481CA7DEBBE}" type="datetimeFigureOut">
              <a:rPr lang="en-US" smtClean="0">
                <a:solidFill>
                  <a:prstClr val="black">
                    <a:tint val="75000"/>
                  </a:prstClr>
                </a:solidFill>
                <a:latin typeface="Calibri"/>
              </a:rPr>
              <a:pPr/>
              <a:t>6/17/2015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DE942EF-64F7-DF4C-8477-23C1DF17ED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228297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7B25B6-971E-CF40-9B4E-A481CA7DEBBE}" type="datetimeFigureOut">
              <a:rPr lang="en-US" smtClean="0">
                <a:solidFill>
                  <a:prstClr val="black">
                    <a:tint val="75000"/>
                  </a:prstClr>
                </a:solidFill>
                <a:latin typeface="Calibri"/>
              </a:rPr>
              <a:pPr/>
              <a:t>6/17/2015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DE942EF-64F7-DF4C-8477-23C1DF17ED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64174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7B25B6-971E-CF40-9B4E-A481CA7DEBBE}" type="datetimeFigureOut">
              <a:rPr lang="en-US" smtClean="0">
                <a:solidFill>
                  <a:prstClr val="black">
                    <a:tint val="75000"/>
                  </a:prstClr>
                </a:solidFill>
                <a:latin typeface="Calibri"/>
              </a:rPr>
              <a:pPr/>
              <a:t>6/17/2015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DE942EF-64F7-DF4C-8477-23C1DF17ED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90637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descr="council banner.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976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4072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23946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theme" Target="../theme/theme3.xml"/><Relationship Id="rId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theme" Target="../theme/theme5.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5" Type="http://schemas.openxmlformats.org/officeDocument/2006/relationships/theme" Target="../theme/theme7.xml"/><Relationship Id="rId4"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9.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5183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97" r:id="rId13"/>
  </p:sldLayoutIdLst>
  <p:timing>
    <p:tnLst>
      <p:par>
        <p:cTn id="1" dur="indefinite" restart="never" nodeType="tmRoot"/>
      </p:par>
    </p:tnLst>
  </p:timing>
  <p:txStyles>
    <p:titleStyle>
      <a:lvl1pPr algn="l"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l" rtl="0" eaLnBrk="0" fontAlgn="base" hangingPunct="0">
        <a:spcBef>
          <a:spcPct val="0"/>
        </a:spcBef>
        <a:spcAft>
          <a:spcPct val="0"/>
        </a:spcAft>
        <a:defRPr sz="4400">
          <a:solidFill>
            <a:schemeClr val="tx2"/>
          </a:solidFill>
          <a:latin typeface="Univers ThinUltraCondensed" charset="0"/>
          <a:ea typeface="ＭＳ Ｐゴシック" pitchFamily="34" charset="-128"/>
          <a:cs typeface="ＭＳ Ｐゴシック" charset="0"/>
        </a:defRPr>
      </a:lvl2pPr>
      <a:lvl3pPr algn="l" rtl="0" eaLnBrk="0" fontAlgn="base" hangingPunct="0">
        <a:spcBef>
          <a:spcPct val="0"/>
        </a:spcBef>
        <a:spcAft>
          <a:spcPct val="0"/>
        </a:spcAft>
        <a:defRPr sz="4400">
          <a:solidFill>
            <a:schemeClr val="tx2"/>
          </a:solidFill>
          <a:latin typeface="Univers ThinUltraCondensed" charset="0"/>
          <a:ea typeface="ＭＳ Ｐゴシック" pitchFamily="34" charset="-128"/>
          <a:cs typeface="ＭＳ Ｐゴシック" charset="0"/>
        </a:defRPr>
      </a:lvl3pPr>
      <a:lvl4pPr algn="l" rtl="0" eaLnBrk="0" fontAlgn="base" hangingPunct="0">
        <a:spcBef>
          <a:spcPct val="0"/>
        </a:spcBef>
        <a:spcAft>
          <a:spcPct val="0"/>
        </a:spcAft>
        <a:defRPr sz="4400">
          <a:solidFill>
            <a:schemeClr val="tx2"/>
          </a:solidFill>
          <a:latin typeface="Univers ThinUltraCondensed" charset="0"/>
          <a:ea typeface="ＭＳ Ｐゴシック" pitchFamily="34" charset="-128"/>
          <a:cs typeface="ＭＳ Ｐゴシック" charset="0"/>
        </a:defRPr>
      </a:lvl4pPr>
      <a:lvl5pPr algn="l" rtl="0" eaLnBrk="0" fontAlgn="base" hangingPunct="0">
        <a:spcBef>
          <a:spcPct val="0"/>
        </a:spcBef>
        <a:spcAft>
          <a:spcPct val="0"/>
        </a:spcAft>
        <a:defRPr sz="4400">
          <a:solidFill>
            <a:schemeClr val="tx2"/>
          </a:solidFill>
          <a:latin typeface="Univers ThinUltraCondensed" charset="0"/>
          <a:ea typeface="ＭＳ Ｐゴシック" pitchFamily="34" charset="-128"/>
          <a:cs typeface="ＭＳ Ｐゴシック" charset="0"/>
        </a:defRPr>
      </a:lvl5pPr>
      <a:lvl6pPr marL="457200" algn="l" rtl="0" fontAlgn="base">
        <a:spcBef>
          <a:spcPct val="0"/>
        </a:spcBef>
        <a:spcAft>
          <a:spcPct val="0"/>
        </a:spcAft>
        <a:defRPr sz="4400">
          <a:solidFill>
            <a:schemeClr val="tx2"/>
          </a:solidFill>
          <a:latin typeface="Univers ThinUltraCondensed" charset="0"/>
        </a:defRPr>
      </a:lvl6pPr>
      <a:lvl7pPr marL="914400" algn="l" rtl="0" fontAlgn="base">
        <a:spcBef>
          <a:spcPct val="0"/>
        </a:spcBef>
        <a:spcAft>
          <a:spcPct val="0"/>
        </a:spcAft>
        <a:defRPr sz="4400">
          <a:solidFill>
            <a:schemeClr val="tx2"/>
          </a:solidFill>
          <a:latin typeface="Univers ThinUltraCondensed" charset="0"/>
        </a:defRPr>
      </a:lvl7pPr>
      <a:lvl8pPr marL="1371600" algn="l" rtl="0" fontAlgn="base">
        <a:spcBef>
          <a:spcPct val="0"/>
        </a:spcBef>
        <a:spcAft>
          <a:spcPct val="0"/>
        </a:spcAft>
        <a:defRPr sz="4400">
          <a:solidFill>
            <a:schemeClr val="tx2"/>
          </a:solidFill>
          <a:latin typeface="Univers ThinUltraCondensed" charset="0"/>
        </a:defRPr>
      </a:lvl8pPr>
      <a:lvl9pPr marL="1828800" algn="l" rtl="0" fontAlgn="base">
        <a:spcBef>
          <a:spcPct val="0"/>
        </a:spcBef>
        <a:spcAft>
          <a:spcPct val="0"/>
        </a:spcAft>
        <a:defRPr sz="4400">
          <a:solidFill>
            <a:schemeClr val="tx2"/>
          </a:solidFill>
          <a:latin typeface="Univers ThinUltraCondensed"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34" charset="-128"/>
          <a:cs typeface="MS PGothic" charset="0"/>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Times" pitchFamily="-97" charset="0"/>
          <a:ea typeface="ＭＳ Ｐゴシック"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Times" pitchFamily="-97" charset="0"/>
          <a:ea typeface="ＭＳ Ｐゴシック" pitchFamily="34" charset="-128"/>
          <a:cs typeface="MS PGothic" charset="0"/>
        </a:defRPr>
      </a:lvl5pPr>
      <a:lvl6pPr marL="2514600" indent="-228600" algn="l" rtl="0" fontAlgn="base">
        <a:spcBef>
          <a:spcPct val="20000"/>
        </a:spcBef>
        <a:spcAft>
          <a:spcPct val="0"/>
        </a:spcAft>
        <a:buChar char="»"/>
        <a:defRPr sz="2000">
          <a:solidFill>
            <a:schemeClr val="tx1"/>
          </a:solidFill>
          <a:latin typeface="Times" pitchFamily="-97" charset="0"/>
          <a:ea typeface="ＭＳ Ｐゴシック" pitchFamily="-97" charset="-128"/>
        </a:defRPr>
      </a:lvl6pPr>
      <a:lvl7pPr marL="2971800" indent="-228600" algn="l" rtl="0" fontAlgn="base">
        <a:spcBef>
          <a:spcPct val="20000"/>
        </a:spcBef>
        <a:spcAft>
          <a:spcPct val="0"/>
        </a:spcAft>
        <a:buChar char="»"/>
        <a:defRPr sz="2000">
          <a:solidFill>
            <a:schemeClr val="tx1"/>
          </a:solidFill>
          <a:latin typeface="Times" pitchFamily="-97" charset="0"/>
          <a:ea typeface="ＭＳ Ｐゴシック" pitchFamily="-97" charset="-128"/>
        </a:defRPr>
      </a:lvl7pPr>
      <a:lvl8pPr marL="3429000" indent="-228600" algn="l" rtl="0" fontAlgn="base">
        <a:spcBef>
          <a:spcPct val="20000"/>
        </a:spcBef>
        <a:spcAft>
          <a:spcPct val="0"/>
        </a:spcAft>
        <a:buChar char="»"/>
        <a:defRPr sz="2000">
          <a:solidFill>
            <a:schemeClr val="tx1"/>
          </a:solidFill>
          <a:latin typeface="Times" pitchFamily="-97" charset="0"/>
          <a:ea typeface="ＭＳ Ｐゴシック" pitchFamily="-97" charset="-128"/>
        </a:defRPr>
      </a:lvl8pPr>
      <a:lvl9pPr marL="3886200" indent="-228600" algn="l" rtl="0" fontAlgn="base">
        <a:spcBef>
          <a:spcPct val="20000"/>
        </a:spcBef>
        <a:spcAft>
          <a:spcPct val="0"/>
        </a:spcAft>
        <a:buChar char="»"/>
        <a:defRPr sz="2000">
          <a:solidFill>
            <a:schemeClr val="tx1"/>
          </a:solidFill>
          <a:latin typeface="Times" pitchFamily="-97" charset="0"/>
          <a:ea typeface="ＭＳ Ｐゴシック" pitchFamily="-9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838200" y="6248400"/>
            <a:ext cx="762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0">
                <a:solidFill>
                  <a:srgbClr val="000000"/>
                </a:solidFill>
                <a:latin typeface="Verdana" pitchFamily="34" charset="0"/>
                <a:ea typeface="ＭＳ Ｐゴシック" pitchFamily="1" charset="-128"/>
                <a:cs typeface="+mn-cs"/>
              </a:defRPr>
            </a:lvl1pPr>
          </a:lstStyle>
          <a:p>
            <a:pPr defTabSz="914400" fontAlgn="base">
              <a:spcBef>
                <a:spcPct val="0"/>
              </a:spcBef>
              <a:spcAft>
                <a:spcPct val="0"/>
              </a:spcAft>
              <a:defRPr/>
            </a:pPr>
            <a:endParaRPr lang="en-US"/>
          </a:p>
        </p:txBody>
      </p:sp>
      <p:pic>
        <p:nvPicPr>
          <p:cNvPr id="43011" name="Picture 4" descr="new-gray-ba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6319838"/>
            <a:ext cx="915035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842556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799" r:id="rId16"/>
  </p:sldLayoutIdLst>
  <p:txStyles>
    <p:titleStyle>
      <a:lvl1pPr algn="l" rtl="0" eaLnBrk="0" fontAlgn="base" hangingPunct="0">
        <a:spcBef>
          <a:spcPct val="0"/>
        </a:spcBef>
        <a:spcAft>
          <a:spcPct val="0"/>
        </a:spcAft>
        <a:defRPr sz="4400">
          <a:solidFill>
            <a:schemeClr val="tx2"/>
          </a:solidFill>
          <a:latin typeface="+mj-lt"/>
          <a:ea typeface="ＭＳ Ｐゴシック" pitchFamily="1" charset="-128"/>
          <a:cs typeface="ＭＳ Ｐゴシック" charset="0"/>
        </a:defRPr>
      </a:lvl1pPr>
      <a:lvl2pPr algn="l" rtl="0" eaLnBrk="0" fontAlgn="base" hangingPunct="0">
        <a:spcBef>
          <a:spcPct val="0"/>
        </a:spcBef>
        <a:spcAft>
          <a:spcPct val="0"/>
        </a:spcAft>
        <a:defRPr sz="4400">
          <a:solidFill>
            <a:schemeClr val="tx2"/>
          </a:solidFill>
          <a:latin typeface="Univers ThinUltraCondensed" charset="0"/>
          <a:ea typeface="ＭＳ Ｐゴシック" pitchFamily="1" charset="-128"/>
          <a:cs typeface="ＭＳ Ｐゴシック" charset="0"/>
        </a:defRPr>
      </a:lvl2pPr>
      <a:lvl3pPr algn="l" rtl="0" eaLnBrk="0" fontAlgn="base" hangingPunct="0">
        <a:spcBef>
          <a:spcPct val="0"/>
        </a:spcBef>
        <a:spcAft>
          <a:spcPct val="0"/>
        </a:spcAft>
        <a:defRPr sz="4400">
          <a:solidFill>
            <a:schemeClr val="tx2"/>
          </a:solidFill>
          <a:latin typeface="Univers ThinUltraCondensed" charset="0"/>
          <a:ea typeface="ＭＳ Ｐゴシック" pitchFamily="1" charset="-128"/>
          <a:cs typeface="ＭＳ Ｐゴシック" charset="0"/>
        </a:defRPr>
      </a:lvl3pPr>
      <a:lvl4pPr algn="l" rtl="0" eaLnBrk="0" fontAlgn="base" hangingPunct="0">
        <a:spcBef>
          <a:spcPct val="0"/>
        </a:spcBef>
        <a:spcAft>
          <a:spcPct val="0"/>
        </a:spcAft>
        <a:defRPr sz="4400">
          <a:solidFill>
            <a:schemeClr val="tx2"/>
          </a:solidFill>
          <a:latin typeface="Univers ThinUltraCondensed" charset="0"/>
          <a:ea typeface="ＭＳ Ｐゴシック" pitchFamily="1" charset="-128"/>
          <a:cs typeface="ＭＳ Ｐゴシック" charset="0"/>
        </a:defRPr>
      </a:lvl4pPr>
      <a:lvl5pPr algn="l" rtl="0" eaLnBrk="0" fontAlgn="base" hangingPunct="0">
        <a:spcBef>
          <a:spcPct val="0"/>
        </a:spcBef>
        <a:spcAft>
          <a:spcPct val="0"/>
        </a:spcAft>
        <a:defRPr sz="4400">
          <a:solidFill>
            <a:schemeClr val="tx2"/>
          </a:solidFill>
          <a:latin typeface="Univers ThinUltraCondensed" charset="0"/>
          <a:ea typeface="ＭＳ Ｐゴシック" pitchFamily="1" charset="-128"/>
          <a:cs typeface="ＭＳ Ｐゴシック" charset="0"/>
        </a:defRPr>
      </a:lvl5pPr>
      <a:lvl6pPr marL="457200" algn="l" rtl="0" fontAlgn="base">
        <a:spcBef>
          <a:spcPct val="0"/>
        </a:spcBef>
        <a:spcAft>
          <a:spcPct val="0"/>
        </a:spcAft>
        <a:defRPr sz="4400">
          <a:solidFill>
            <a:schemeClr val="tx2"/>
          </a:solidFill>
          <a:latin typeface="Univers ThinUltraCondensed" charset="0"/>
        </a:defRPr>
      </a:lvl6pPr>
      <a:lvl7pPr marL="914400" algn="l" rtl="0" fontAlgn="base">
        <a:spcBef>
          <a:spcPct val="0"/>
        </a:spcBef>
        <a:spcAft>
          <a:spcPct val="0"/>
        </a:spcAft>
        <a:defRPr sz="4400">
          <a:solidFill>
            <a:schemeClr val="tx2"/>
          </a:solidFill>
          <a:latin typeface="Univers ThinUltraCondensed" charset="0"/>
        </a:defRPr>
      </a:lvl7pPr>
      <a:lvl8pPr marL="1371600" algn="l" rtl="0" fontAlgn="base">
        <a:spcBef>
          <a:spcPct val="0"/>
        </a:spcBef>
        <a:spcAft>
          <a:spcPct val="0"/>
        </a:spcAft>
        <a:defRPr sz="4400">
          <a:solidFill>
            <a:schemeClr val="tx2"/>
          </a:solidFill>
          <a:latin typeface="Univers ThinUltraCondensed" charset="0"/>
        </a:defRPr>
      </a:lvl8pPr>
      <a:lvl9pPr marL="1828800" algn="l" rtl="0" fontAlgn="base">
        <a:spcBef>
          <a:spcPct val="0"/>
        </a:spcBef>
        <a:spcAft>
          <a:spcPct val="0"/>
        </a:spcAft>
        <a:defRPr sz="4400">
          <a:solidFill>
            <a:schemeClr val="tx2"/>
          </a:solidFill>
          <a:latin typeface="Univers ThinUltraCondensed"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ＭＳ Ｐゴシック" pitchFamily="1" charset="-128"/>
          <a:cs typeface="ＭＳ Ｐゴシック" charset="0"/>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97"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97" charset="-128"/>
        </a:defRPr>
      </a:lvl3pPr>
      <a:lvl4pPr marL="1600200" indent="-228600" algn="l" rtl="0" eaLnBrk="0" fontAlgn="base" hangingPunct="0">
        <a:spcBef>
          <a:spcPct val="20000"/>
        </a:spcBef>
        <a:spcAft>
          <a:spcPct val="0"/>
        </a:spcAft>
        <a:buChar char="–"/>
        <a:defRPr sz="2000">
          <a:solidFill>
            <a:schemeClr val="tx1"/>
          </a:solidFill>
          <a:latin typeface="Times" pitchFamily="-97" charset="0"/>
          <a:ea typeface="ＭＳ Ｐゴシック" pitchFamily="-97" charset="-128"/>
        </a:defRPr>
      </a:lvl4pPr>
      <a:lvl5pPr marL="2057400" indent="-228600" algn="l" rtl="0" eaLnBrk="0" fontAlgn="base" hangingPunct="0">
        <a:spcBef>
          <a:spcPct val="20000"/>
        </a:spcBef>
        <a:spcAft>
          <a:spcPct val="0"/>
        </a:spcAft>
        <a:buChar char="»"/>
        <a:defRPr sz="2000">
          <a:solidFill>
            <a:schemeClr val="tx1"/>
          </a:solidFill>
          <a:latin typeface="Times" pitchFamily="-97" charset="0"/>
          <a:ea typeface="ＭＳ Ｐゴシック" pitchFamily="-97" charset="-128"/>
        </a:defRPr>
      </a:lvl5pPr>
      <a:lvl6pPr marL="2514600" indent="-228600" algn="l" rtl="0" fontAlgn="base">
        <a:spcBef>
          <a:spcPct val="20000"/>
        </a:spcBef>
        <a:spcAft>
          <a:spcPct val="0"/>
        </a:spcAft>
        <a:buChar char="»"/>
        <a:defRPr sz="2000">
          <a:solidFill>
            <a:schemeClr val="tx1"/>
          </a:solidFill>
          <a:latin typeface="Times" pitchFamily="-97" charset="0"/>
          <a:ea typeface="ＭＳ Ｐゴシック" pitchFamily="-97" charset="-128"/>
        </a:defRPr>
      </a:lvl6pPr>
      <a:lvl7pPr marL="2971800" indent="-228600" algn="l" rtl="0" fontAlgn="base">
        <a:spcBef>
          <a:spcPct val="20000"/>
        </a:spcBef>
        <a:spcAft>
          <a:spcPct val="0"/>
        </a:spcAft>
        <a:buChar char="»"/>
        <a:defRPr sz="2000">
          <a:solidFill>
            <a:schemeClr val="tx1"/>
          </a:solidFill>
          <a:latin typeface="Times" pitchFamily="-97" charset="0"/>
          <a:ea typeface="ＭＳ Ｐゴシック" pitchFamily="-97" charset="-128"/>
        </a:defRPr>
      </a:lvl7pPr>
      <a:lvl8pPr marL="3429000" indent="-228600" algn="l" rtl="0" fontAlgn="base">
        <a:spcBef>
          <a:spcPct val="20000"/>
        </a:spcBef>
        <a:spcAft>
          <a:spcPct val="0"/>
        </a:spcAft>
        <a:buChar char="»"/>
        <a:defRPr sz="2000">
          <a:solidFill>
            <a:schemeClr val="tx1"/>
          </a:solidFill>
          <a:latin typeface="Times" pitchFamily="-97" charset="0"/>
          <a:ea typeface="ＭＳ Ｐゴシック" pitchFamily="-97" charset="-128"/>
        </a:defRPr>
      </a:lvl8pPr>
      <a:lvl9pPr marL="3886200" indent="-228600" algn="l" rtl="0" fontAlgn="base">
        <a:spcBef>
          <a:spcPct val="20000"/>
        </a:spcBef>
        <a:spcAft>
          <a:spcPct val="0"/>
        </a:spcAft>
        <a:buChar char="»"/>
        <a:defRPr sz="2000">
          <a:solidFill>
            <a:schemeClr val="tx1"/>
          </a:solidFill>
          <a:latin typeface="Times" pitchFamily="-97" charset="0"/>
          <a:ea typeface="ＭＳ Ｐゴシック" pitchFamily="-9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246258"/>
      </p:ext>
    </p:extLst>
  </p:cSld>
  <p:clrMap bg1="lt1" tx1="dk1" bg2="lt2" tx2="dk2" accent1="accent1" accent2="accent2" accent3="accent3" accent4="accent4" accent5="accent5" accent6="accent6" hlink="hlink" folHlink="folHlink"/>
  <p:sldLayoutIdLst>
    <p:sldLayoutId id="2147483690" r:id="rId1"/>
    <p:sldLayoutId id="2147483692" r:id="rId2"/>
    <p:sldLayoutId id="2147483696" r:id="rId3"/>
    <p:sldLayoutId id="2147483697" r:id="rId4"/>
  </p:sldLayoutIdLst>
  <p:timing>
    <p:tnLst>
      <p:par>
        <p:cTn id="1" dur="indefinite" restart="never" nodeType="tmRoot"/>
      </p:par>
    </p:tnLst>
  </p:timing>
  <p:txStyles>
    <p:titleStyle>
      <a:lvl1pPr algn="ctr" defTabSz="455613"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5613"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5613"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5613"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5613"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160" algn="ctr" defTabSz="457160" rtl="0" fontAlgn="base">
        <a:spcBef>
          <a:spcPct val="0"/>
        </a:spcBef>
        <a:spcAft>
          <a:spcPct val="0"/>
        </a:spcAft>
        <a:defRPr sz="4400">
          <a:solidFill>
            <a:schemeClr val="tx1"/>
          </a:solidFill>
          <a:latin typeface="Calibri" pitchFamily="34" charset="0"/>
        </a:defRPr>
      </a:lvl6pPr>
      <a:lvl7pPr marL="914320" algn="ctr" defTabSz="457160" rtl="0" fontAlgn="base">
        <a:spcBef>
          <a:spcPct val="0"/>
        </a:spcBef>
        <a:spcAft>
          <a:spcPct val="0"/>
        </a:spcAft>
        <a:defRPr sz="4400">
          <a:solidFill>
            <a:schemeClr val="tx1"/>
          </a:solidFill>
          <a:latin typeface="Calibri" pitchFamily="34" charset="0"/>
        </a:defRPr>
      </a:lvl7pPr>
      <a:lvl8pPr marL="1371480" algn="ctr" defTabSz="457160" rtl="0" fontAlgn="base">
        <a:spcBef>
          <a:spcPct val="0"/>
        </a:spcBef>
        <a:spcAft>
          <a:spcPct val="0"/>
        </a:spcAft>
        <a:defRPr sz="4400">
          <a:solidFill>
            <a:schemeClr val="tx1"/>
          </a:solidFill>
          <a:latin typeface="Calibri" pitchFamily="34" charset="0"/>
        </a:defRPr>
      </a:lvl8pPr>
      <a:lvl9pPr marL="1828640" algn="ctr" defTabSz="457160" rtl="0" fontAlgn="base">
        <a:spcBef>
          <a:spcPct val="0"/>
        </a:spcBef>
        <a:spcAft>
          <a:spcPct val="0"/>
        </a:spcAft>
        <a:defRPr sz="4400">
          <a:solidFill>
            <a:schemeClr val="tx1"/>
          </a:solidFill>
          <a:latin typeface="Calibri" pitchFamily="34"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380" indent="-228580" algn="l" defTabSz="457160" rtl="0" eaLnBrk="1" latinLnBrk="0" hangingPunct="1">
        <a:spcBef>
          <a:spcPct val="20000"/>
        </a:spcBef>
        <a:buFont typeface="Arial"/>
        <a:buChar char="•"/>
        <a:defRPr sz="2000" kern="1200">
          <a:solidFill>
            <a:schemeClr val="tx1"/>
          </a:solidFill>
          <a:latin typeface="+mn-lt"/>
          <a:ea typeface="+mn-ea"/>
          <a:cs typeface="+mn-cs"/>
        </a:defRPr>
      </a:lvl6pPr>
      <a:lvl7pPr marL="2971540" indent="-228580" algn="l" defTabSz="457160" rtl="0" eaLnBrk="1" latinLnBrk="0" hangingPunct="1">
        <a:spcBef>
          <a:spcPct val="20000"/>
        </a:spcBef>
        <a:buFont typeface="Arial"/>
        <a:buChar char="•"/>
        <a:defRPr sz="2000" kern="1200">
          <a:solidFill>
            <a:schemeClr val="tx1"/>
          </a:solidFill>
          <a:latin typeface="+mn-lt"/>
          <a:ea typeface="+mn-ea"/>
          <a:cs typeface="+mn-cs"/>
        </a:defRPr>
      </a:lvl7pPr>
      <a:lvl8pPr marL="3428700" indent="-228580" algn="l" defTabSz="457160" rtl="0" eaLnBrk="1" latinLnBrk="0" hangingPunct="1">
        <a:spcBef>
          <a:spcPct val="20000"/>
        </a:spcBef>
        <a:buFont typeface="Arial"/>
        <a:buChar char="•"/>
        <a:defRPr sz="2000" kern="1200">
          <a:solidFill>
            <a:schemeClr val="tx1"/>
          </a:solidFill>
          <a:latin typeface="+mn-lt"/>
          <a:ea typeface="+mn-ea"/>
          <a:cs typeface="+mn-cs"/>
        </a:defRPr>
      </a:lvl8pPr>
      <a:lvl9pPr marL="3885860" indent="-228580" algn="l" defTabSz="45716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60" rtl="0" eaLnBrk="1" latinLnBrk="0" hangingPunct="1">
        <a:defRPr sz="1800" kern="1200">
          <a:solidFill>
            <a:schemeClr val="tx1"/>
          </a:solidFill>
          <a:latin typeface="+mn-lt"/>
          <a:ea typeface="+mn-ea"/>
          <a:cs typeface="+mn-cs"/>
        </a:defRPr>
      </a:lvl1pPr>
      <a:lvl2pPr marL="457160" algn="l" defTabSz="457160" rtl="0" eaLnBrk="1" latinLnBrk="0" hangingPunct="1">
        <a:defRPr sz="1800" kern="1200">
          <a:solidFill>
            <a:schemeClr val="tx1"/>
          </a:solidFill>
          <a:latin typeface="+mn-lt"/>
          <a:ea typeface="+mn-ea"/>
          <a:cs typeface="+mn-cs"/>
        </a:defRPr>
      </a:lvl2pPr>
      <a:lvl3pPr marL="914320" algn="l" defTabSz="457160" rtl="0" eaLnBrk="1" latinLnBrk="0" hangingPunct="1">
        <a:defRPr sz="1800" kern="1200">
          <a:solidFill>
            <a:schemeClr val="tx1"/>
          </a:solidFill>
          <a:latin typeface="+mn-lt"/>
          <a:ea typeface="+mn-ea"/>
          <a:cs typeface="+mn-cs"/>
        </a:defRPr>
      </a:lvl3pPr>
      <a:lvl4pPr marL="1371480" algn="l" defTabSz="457160" rtl="0" eaLnBrk="1" latinLnBrk="0" hangingPunct="1">
        <a:defRPr sz="1800" kern="1200">
          <a:solidFill>
            <a:schemeClr val="tx1"/>
          </a:solidFill>
          <a:latin typeface="+mn-lt"/>
          <a:ea typeface="+mn-ea"/>
          <a:cs typeface="+mn-cs"/>
        </a:defRPr>
      </a:lvl4pPr>
      <a:lvl5pPr marL="1828640" algn="l" defTabSz="457160" rtl="0" eaLnBrk="1" latinLnBrk="0" hangingPunct="1">
        <a:defRPr sz="1800" kern="1200">
          <a:solidFill>
            <a:schemeClr val="tx1"/>
          </a:solidFill>
          <a:latin typeface="+mn-lt"/>
          <a:ea typeface="+mn-ea"/>
          <a:cs typeface="+mn-cs"/>
        </a:defRPr>
      </a:lvl5pPr>
      <a:lvl6pPr marL="2285800" algn="l" defTabSz="457160" rtl="0" eaLnBrk="1" latinLnBrk="0" hangingPunct="1">
        <a:defRPr sz="1800" kern="1200">
          <a:solidFill>
            <a:schemeClr val="tx1"/>
          </a:solidFill>
          <a:latin typeface="+mn-lt"/>
          <a:ea typeface="+mn-ea"/>
          <a:cs typeface="+mn-cs"/>
        </a:defRPr>
      </a:lvl6pPr>
      <a:lvl7pPr marL="2742960" algn="l" defTabSz="457160" rtl="0" eaLnBrk="1" latinLnBrk="0" hangingPunct="1">
        <a:defRPr sz="1800" kern="1200">
          <a:solidFill>
            <a:schemeClr val="tx1"/>
          </a:solidFill>
          <a:latin typeface="+mn-lt"/>
          <a:ea typeface="+mn-ea"/>
          <a:cs typeface="+mn-cs"/>
        </a:defRPr>
      </a:lvl7pPr>
      <a:lvl8pPr marL="3200120" algn="l" defTabSz="457160" rtl="0" eaLnBrk="1" latinLnBrk="0" hangingPunct="1">
        <a:defRPr sz="1800" kern="1200">
          <a:solidFill>
            <a:schemeClr val="tx1"/>
          </a:solidFill>
          <a:latin typeface="+mn-lt"/>
          <a:ea typeface="+mn-ea"/>
          <a:cs typeface="+mn-cs"/>
        </a:defRPr>
      </a:lvl8pPr>
      <a:lvl9pPr marL="3657280" algn="l" defTabSz="45716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DBC457B-780E-430C-B952-BAD4B1352A69}" type="datetimeFigureOut">
              <a:rPr lang="en-US" smtClean="0">
                <a:solidFill>
                  <a:prstClr val="black">
                    <a:tint val="75000"/>
                  </a:prstClr>
                </a:solidFill>
                <a:latin typeface="Calibri"/>
              </a:rPr>
              <a:pPr defTabSz="914400"/>
              <a:t>6/17/2015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5228BB2-C162-4F98-B7E6-60EB14BB320F}"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267612276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79579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96" r:id="rId10"/>
  </p:sldLayoutIdLst>
  <p:timing>
    <p:tnLst>
      <p:par>
        <p:cTn id="1" dur="indefinite" restart="never" nodeType="tmRoot"/>
      </p:par>
    </p:tnLst>
  </p:timing>
  <p:txStyles>
    <p:titleStyle>
      <a:lvl1pPr algn="ctr" defTabSz="455613"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5613"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5613"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5613"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5613"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160" algn="ctr" defTabSz="457160" rtl="0" fontAlgn="base">
        <a:spcBef>
          <a:spcPct val="0"/>
        </a:spcBef>
        <a:spcAft>
          <a:spcPct val="0"/>
        </a:spcAft>
        <a:defRPr sz="4400">
          <a:solidFill>
            <a:schemeClr val="tx1"/>
          </a:solidFill>
          <a:latin typeface="Calibri" pitchFamily="34" charset="0"/>
        </a:defRPr>
      </a:lvl6pPr>
      <a:lvl7pPr marL="914320" algn="ctr" defTabSz="457160" rtl="0" fontAlgn="base">
        <a:spcBef>
          <a:spcPct val="0"/>
        </a:spcBef>
        <a:spcAft>
          <a:spcPct val="0"/>
        </a:spcAft>
        <a:defRPr sz="4400">
          <a:solidFill>
            <a:schemeClr val="tx1"/>
          </a:solidFill>
          <a:latin typeface="Calibri" pitchFamily="34" charset="0"/>
        </a:defRPr>
      </a:lvl7pPr>
      <a:lvl8pPr marL="1371480" algn="ctr" defTabSz="457160" rtl="0" fontAlgn="base">
        <a:spcBef>
          <a:spcPct val="0"/>
        </a:spcBef>
        <a:spcAft>
          <a:spcPct val="0"/>
        </a:spcAft>
        <a:defRPr sz="4400">
          <a:solidFill>
            <a:schemeClr val="tx1"/>
          </a:solidFill>
          <a:latin typeface="Calibri" pitchFamily="34" charset="0"/>
        </a:defRPr>
      </a:lvl8pPr>
      <a:lvl9pPr marL="1828640" algn="ctr" defTabSz="457160" rtl="0" fontAlgn="base">
        <a:spcBef>
          <a:spcPct val="0"/>
        </a:spcBef>
        <a:spcAft>
          <a:spcPct val="0"/>
        </a:spcAft>
        <a:defRPr sz="4400">
          <a:solidFill>
            <a:schemeClr val="tx1"/>
          </a:solidFill>
          <a:latin typeface="Calibri" pitchFamily="34"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380" indent="-228580" algn="l" defTabSz="457160" rtl="0" eaLnBrk="1" latinLnBrk="0" hangingPunct="1">
        <a:spcBef>
          <a:spcPct val="20000"/>
        </a:spcBef>
        <a:buFont typeface="Arial"/>
        <a:buChar char="•"/>
        <a:defRPr sz="2000" kern="1200">
          <a:solidFill>
            <a:schemeClr val="tx1"/>
          </a:solidFill>
          <a:latin typeface="+mn-lt"/>
          <a:ea typeface="+mn-ea"/>
          <a:cs typeface="+mn-cs"/>
        </a:defRPr>
      </a:lvl6pPr>
      <a:lvl7pPr marL="2971540" indent="-228580" algn="l" defTabSz="457160" rtl="0" eaLnBrk="1" latinLnBrk="0" hangingPunct="1">
        <a:spcBef>
          <a:spcPct val="20000"/>
        </a:spcBef>
        <a:buFont typeface="Arial"/>
        <a:buChar char="•"/>
        <a:defRPr sz="2000" kern="1200">
          <a:solidFill>
            <a:schemeClr val="tx1"/>
          </a:solidFill>
          <a:latin typeface="+mn-lt"/>
          <a:ea typeface="+mn-ea"/>
          <a:cs typeface="+mn-cs"/>
        </a:defRPr>
      </a:lvl7pPr>
      <a:lvl8pPr marL="3428700" indent="-228580" algn="l" defTabSz="457160" rtl="0" eaLnBrk="1" latinLnBrk="0" hangingPunct="1">
        <a:spcBef>
          <a:spcPct val="20000"/>
        </a:spcBef>
        <a:buFont typeface="Arial"/>
        <a:buChar char="•"/>
        <a:defRPr sz="2000" kern="1200">
          <a:solidFill>
            <a:schemeClr val="tx1"/>
          </a:solidFill>
          <a:latin typeface="+mn-lt"/>
          <a:ea typeface="+mn-ea"/>
          <a:cs typeface="+mn-cs"/>
        </a:defRPr>
      </a:lvl8pPr>
      <a:lvl9pPr marL="3885860" indent="-228580" algn="l" defTabSz="45716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60" rtl="0" eaLnBrk="1" latinLnBrk="0" hangingPunct="1">
        <a:defRPr sz="1800" kern="1200">
          <a:solidFill>
            <a:schemeClr val="tx1"/>
          </a:solidFill>
          <a:latin typeface="+mn-lt"/>
          <a:ea typeface="+mn-ea"/>
          <a:cs typeface="+mn-cs"/>
        </a:defRPr>
      </a:lvl1pPr>
      <a:lvl2pPr marL="457160" algn="l" defTabSz="457160" rtl="0" eaLnBrk="1" latinLnBrk="0" hangingPunct="1">
        <a:defRPr sz="1800" kern="1200">
          <a:solidFill>
            <a:schemeClr val="tx1"/>
          </a:solidFill>
          <a:latin typeface="+mn-lt"/>
          <a:ea typeface="+mn-ea"/>
          <a:cs typeface="+mn-cs"/>
        </a:defRPr>
      </a:lvl2pPr>
      <a:lvl3pPr marL="914320" algn="l" defTabSz="457160" rtl="0" eaLnBrk="1" latinLnBrk="0" hangingPunct="1">
        <a:defRPr sz="1800" kern="1200">
          <a:solidFill>
            <a:schemeClr val="tx1"/>
          </a:solidFill>
          <a:latin typeface="+mn-lt"/>
          <a:ea typeface="+mn-ea"/>
          <a:cs typeface="+mn-cs"/>
        </a:defRPr>
      </a:lvl3pPr>
      <a:lvl4pPr marL="1371480" algn="l" defTabSz="457160" rtl="0" eaLnBrk="1" latinLnBrk="0" hangingPunct="1">
        <a:defRPr sz="1800" kern="1200">
          <a:solidFill>
            <a:schemeClr val="tx1"/>
          </a:solidFill>
          <a:latin typeface="+mn-lt"/>
          <a:ea typeface="+mn-ea"/>
          <a:cs typeface="+mn-cs"/>
        </a:defRPr>
      </a:lvl4pPr>
      <a:lvl5pPr marL="1828640" algn="l" defTabSz="457160" rtl="0" eaLnBrk="1" latinLnBrk="0" hangingPunct="1">
        <a:defRPr sz="1800" kern="1200">
          <a:solidFill>
            <a:schemeClr val="tx1"/>
          </a:solidFill>
          <a:latin typeface="+mn-lt"/>
          <a:ea typeface="+mn-ea"/>
          <a:cs typeface="+mn-cs"/>
        </a:defRPr>
      </a:lvl5pPr>
      <a:lvl6pPr marL="2285800" algn="l" defTabSz="457160" rtl="0" eaLnBrk="1" latinLnBrk="0" hangingPunct="1">
        <a:defRPr sz="1800" kern="1200">
          <a:solidFill>
            <a:schemeClr val="tx1"/>
          </a:solidFill>
          <a:latin typeface="+mn-lt"/>
          <a:ea typeface="+mn-ea"/>
          <a:cs typeface="+mn-cs"/>
        </a:defRPr>
      </a:lvl6pPr>
      <a:lvl7pPr marL="2742960" algn="l" defTabSz="457160" rtl="0" eaLnBrk="1" latinLnBrk="0" hangingPunct="1">
        <a:defRPr sz="1800" kern="1200">
          <a:solidFill>
            <a:schemeClr val="tx1"/>
          </a:solidFill>
          <a:latin typeface="+mn-lt"/>
          <a:ea typeface="+mn-ea"/>
          <a:cs typeface="+mn-cs"/>
        </a:defRPr>
      </a:lvl7pPr>
      <a:lvl8pPr marL="3200120" algn="l" defTabSz="457160" rtl="0" eaLnBrk="1" latinLnBrk="0" hangingPunct="1">
        <a:defRPr sz="1800" kern="1200">
          <a:solidFill>
            <a:schemeClr val="tx1"/>
          </a:solidFill>
          <a:latin typeface="+mn-lt"/>
          <a:ea typeface="+mn-ea"/>
          <a:cs typeface="+mn-cs"/>
        </a:defRPr>
      </a:lvl8pPr>
      <a:lvl9pPr marL="3657280" algn="l" defTabSz="45716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60947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iming>
    <p:tnLst>
      <p:par>
        <p:cTn id="1" dur="indefinite" restart="never" nodeType="tmRoot"/>
      </p:par>
    </p:tnLst>
  </p:timing>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Univers ThinUltraCondensed"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Univers ThinUltraCondensed"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Univers ThinUltraCondensed"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Univers ThinUltraCondensed" charset="0"/>
          <a:ea typeface="ＭＳ Ｐゴシック" charset="0"/>
          <a:cs typeface="MS PGothic" charset="0"/>
        </a:defRPr>
      </a:lvl5pPr>
      <a:lvl6pPr marL="457200" algn="l" rtl="0" fontAlgn="base">
        <a:spcBef>
          <a:spcPct val="0"/>
        </a:spcBef>
        <a:spcAft>
          <a:spcPct val="0"/>
        </a:spcAft>
        <a:defRPr sz="4400">
          <a:solidFill>
            <a:schemeClr val="tx2"/>
          </a:solidFill>
          <a:latin typeface="Univers ThinUltraCondensed" charset="0"/>
        </a:defRPr>
      </a:lvl6pPr>
      <a:lvl7pPr marL="914400" algn="l" rtl="0" fontAlgn="base">
        <a:spcBef>
          <a:spcPct val="0"/>
        </a:spcBef>
        <a:spcAft>
          <a:spcPct val="0"/>
        </a:spcAft>
        <a:defRPr sz="4400">
          <a:solidFill>
            <a:schemeClr val="tx2"/>
          </a:solidFill>
          <a:latin typeface="Univers ThinUltraCondensed" charset="0"/>
        </a:defRPr>
      </a:lvl7pPr>
      <a:lvl8pPr marL="1371600" algn="l" rtl="0" fontAlgn="base">
        <a:spcBef>
          <a:spcPct val="0"/>
        </a:spcBef>
        <a:spcAft>
          <a:spcPct val="0"/>
        </a:spcAft>
        <a:defRPr sz="4400">
          <a:solidFill>
            <a:schemeClr val="tx2"/>
          </a:solidFill>
          <a:latin typeface="Univers ThinUltraCondensed" charset="0"/>
        </a:defRPr>
      </a:lvl8pPr>
      <a:lvl9pPr marL="1828800" algn="l" rtl="0" fontAlgn="base">
        <a:spcBef>
          <a:spcPct val="0"/>
        </a:spcBef>
        <a:spcAft>
          <a:spcPct val="0"/>
        </a:spcAft>
        <a:defRPr sz="4400">
          <a:solidFill>
            <a:schemeClr val="tx2"/>
          </a:solidFill>
          <a:latin typeface="Univers ThinUltraCondensed"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Times" pitchFamily="-97" charset="0"/>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Times" pitchFamily="-97" charset="0"/>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Times" pitchFamily="-97" charset="0"/>
          <a:ea typeface="ＭＳ Ｐゴシック" pitchFamily="-97" charset="-128"/>
        </a:defRPr>
      </a:lvl6pPr>
      <a:lvl7pPr marL="2971800" indent="-228600" algn="l" rtl="0" fontAlgn="base">
        <a:spcBef>
          <a:spcPct val="20000"/>
        </a:spcBef>
        <a:spcAft>
          <a:spcPct val="0"/>
        </a:spcAft>
        <a:buChar char="»"/>
        <a:defRPr sz="2000">
          <a:solidFill>
            <a:schemeClr val="tx1"/>
          </a:solidFill>
          <a:latin typeface="Times" pitchFamily="-97" charset="0"/>
          <a:ea typeface="ＭＳ Ｐゴシック" pitchFamily="-97" charset="-128"/>
        </a:defRPr>
      </a:lvl7pPr>
      <a:lvl8pPr marL="3429000" indent="-228600" algn="l" rtl="0" fontAlgn="base">
        <a:spcBef>
          <a:spcPct val="20000"/>
        </a:spcBef>
        <a:spcAft>
          <a:spcPct val="0"/>
        </a:spcAft>
        <a:buChar char="»"/>
        <a:defRPr sz="2000">
          <a:solidFill>
            <a:schemeClr val="tx1"/>
          </a:solidFill>
          <a:latin typeface="Times" pitchFamily="-97" charset="0"/>
          <a:ea typeface="ＭＳ Ｐゴシック" pitchFamily="-97" charset="-128"/>
        </a:defRPr>
      </a:lvl8pPr>
      <a:lvl9pPr marL="3886200" indent="-228600" algn="l" rtl="0" fontAlgn="base">
        <a:spcBef>
          <a:spcPct val="20000"/>
        </a:spcBef>
        <a:spcAft>
          <a:spcPct val="0"/>
        </a:spcAft>
        <a:buChar char="»"/>
        <a:defRPr sz="2000">
          <a:solidFill>
            <a:schemeClr val="tx1"/>
          </a:solidFill>
          <a:latin typeface="Times" pitchFamily="-97" charset="0"/>
          <a:ea typeface="ＭＳ Ｐゴシック" pitchFamily="-9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753837"/>
      </p:ext>
    </p:extLst>
  </p:cSld>
  <p:clrMap bg1="lt1" tx1="dk1" bg2="lt2" tx2="dk2" accent1="accent1" accent2="accent2" accent3="accent3" accent4="accent4" accent5="accent5" accent6="accent6" hlink="hlink" folHlink="folHlink"/>
  <p:sldLayoutIdLst>
    <p:sldLayoutId id="2147483762" r:id="rId1"/>
    <p:sldLayoutId id="2147483765" r:id="rId2"/>
    <p:sldLayoutId id="2147483795" r:id="rId3"/>
    <p:sldLayoutId id="2147483802" r:id="rId4"/>
  </p:sldLayoutIdLst>
  <p:timing>
    <p:tnLst>
      <p:par>
        <p:cTn id="1" dur="indefinite" restart="never" nodeType="tmRoot"/>
      </p:par>
    </p:tnLst>
  </p:timing>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60" algn="ctr" defTabSz="457160" rtl="0" fontAlgn="base">
        <a:spcBef>
          <a:spcPct val="0"/>
        </a:spcBef>
        <a:spcAft>
          <a:spcPct val="0"/>
        </a:spcAft>
        <a:defRPr sz="4400">
          <a:solidFill>
            <a:schemeClr val="tx1"/>
          </a:solidFill>
          <a:latin typeface="Calibri" pitchFamily="34" charset="0"/>
        </a:defRPr>
      </a:lvl6pPr>
      <a:lvl7pPr marL="914320" algn="ctr" defTabSz="457160" rtl="0" fontAlgn="base">
        <a:spcBef>
          <a:spcPct val="0"/>
        </a:spcBef>
        <a:spcAft>
          <a:spcPct val="0"/>
        </a:spcAft>
        <a:defRPr sz="4400">
          <a:solidFill>
            <a:schemeClr val="tx1"/>
          </a:solidFill>
          <a:latin typeface="Calibri" pitchFamily="34" charset="0"/>
        </a:defRPr>
      </a:lvl7pPr>
      <a:lvl8pPr marL="1371480" algn="ctr" defTabSz="457160" rtl="0" fontAlgn="base">
        <a:spcBef>
          <a:spcPct val="0"/>
        </a:spcBef>
        <a:spcAft>
          <a:spcPct val="0"/>
        </a:spcAft>
        <a:defRPr sz="4400">
          <a:solidFill>
            <a:schemeClr val="tx1"/>
          </a:solidFill>
          <a:latin typeface="Calibri" pitchFamily="34" charset="0"/>
        </a:defRPr>
      </a:lvl8pPr>
      <a:lvl9pPr marL="1828640" algn="ctr" defTabSz="457160" rtl="0" fontAlgn="base">
        <a:spcBef>
          <a:spcPct val="0"/>
        </a:spcBef>
        <a:spcAft>
          <a:spcPct val="0"/>
        </a:spcAft>
        <a:defRPr sz="4400">
          <a:solidFill>
            <a:schemeClr val="tx1"/>
          </a:solidFill>
          <a:latin typeface="Calibri" pitchFamily="34"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80" indent="-228580" algn="l" defTabSz="457160" rtl="0" eaLnBrk="1" latinLnBrk="0" hangingPunct="1">
        <a:spcBef>
          <a:spcPct val="20000"/>
        </a:spcBef>
        <a:buFont typeface="Arial"/>
        <a:buChar char="•"/>
        <a:defRPr sz="2000" kern="1200">
          <a:solidFill>
            <a:schemeClr val="tx1"/>
          </a:solidFill>
          <a:latin typeface="+mn-lt"/>
          <a:ea typeface="+mn-ea"/>
          <a:cs typeface="+mn-cs"/>
        </a:defRPr>
      </a:lvl6pPr>
      <a:lvl7pPr marL="2971540" indent="-228580" algn="l" defTabSz="457160" rtl="0" eaLnBrk="1" latinLnBrk="0" hangingPunct="1">
        <a:spcBef>
          <a:spcPct val="20000"/>
        </a:spcBef>
        <a:buFont typeface="Arial"/>
        <a:buChar char="•"/>
        <a:defRPr sz="2000" kern="1200">
          <a:solidFill>
            <a:schemeClr val="tx1"/>
          </a:solidFill>
          <a:latin typeface="+mn-lt"/>
          <a:ea typeface="+mn-ea"/>
          <a:cs typeface="+mn-cs"/>
        </a:defRPr>
      </a:lvl7pPr>
      <a:lvl8pPr marL="3428700" indent="-228580" algn="l" defTabSz="457160" rtl="0" eaLnBrk="1" latinLnBrk="0" hangingPunct="1">
        <a:spcBef>
          <a:spcPct val="20000"/>
        </a:spcBef>
        <a:buFont typeface="Arial"/>
        <a:buChar char="•"/>
        <a:defRPr sz="2000" kern="1200">
          <a:solidFill>
            <a:schemeClr val="tx1"/>
          </a:solidFill>
          <a:latin typeface="+mn-lt"/>
          <a:ea typeface="+mn-ea"/>
          <a:cs typeface="+mn-cs"/>
        </a:defRPr>
      </a:lvl8pPr>
      <a:lvl9pPr marL="3885860" indent="-228580" algn="l" defTabSz="45716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60" rtl="0" eaLnBrk="1" latinLnBrk="0" hangingPunct="1">
        <a:defRPr sz="1800" kern="1200">
          <a:solidFill>
            <a:schemeClr val="tx1"/>
          </a:solidFill>
          <a:latin typeface="+mn-lt"/>
          <a:ea typeface="+mn-ea"/>
          <a:cs typeface="+mn-cs"/>
        </a:defRPr>
      </a:lvl1pPr>
      <a:lvl2pPr marL="457160" algn="l" defTabSz="457160" rtl="0" eaLnBrk="1" latinLnBrk="0" hangingPunct="1">
        <a:defRPr sz="1800" kern="1200">
          <a:solidFill>
            <a:schemeClr val="tx1"/>
          </a:solidFill>
          <a:latin typeface="+mn-lt"/>
          <a:ea typeface="+mn-ea"/>
          <a:cs typeface="+mn-cs"/>
        </a:defRPr>
      </a:lvl2pPr>
      <a:lvl3pPr marL="914320" algn="l" defTabSz="457160" rtl="0" eaLnBrk="1" latinLnBrk="0" hangingPunct="1">
        <a:defRPr sz="1800" kern="1200">
          <a:solidFill>
            <a:schemeClr val="tx1"/>
          </a:solidFill>
          <a:latin typeface="+mn-lt"/>
          <a:ea typeface="+mn-ea"/>
          <a:cs typeface="+mn-cs"/>
        </a:defRPr>
      </a:lvl3pPr>
      <a:lvl4pPr marL="1371480" algn="l" defTabSz="457160" rtl="0" eaLnBrk="1" latinLnBrk="0" hangingPunct="1">
        <a:defRPr sz="1800" kern="1200">
          <a:solidFill>
            <a:schemeClr val="tx1"/>
          </a:solidFill>
          <a:latin typeface="+mn-lt"/>
          <a:ea typeface="+mn-ea"/>
          <a:cs typeface="+mn-cs"/>
        </a:defRPr>
      </a:lvl4pPr>
      <a:lvl5pPr marL="1828640" algn="l" defTabSz="457160" rtl="0" eaLnBrk="1" latinLnBrk="0" hangingPunct="1">
        <a:defRPr sz="1800" kern="1200">
          <a:solidFill>
            <a:schemeClr val="tx1"/>
          </a:solidFill>
          <a:latin typeface="+mn-lt"/>
          <a:ea typeface="+mn-ea"/>
          <a:cs typeface="+mn-cs"/>
        </a:defRPr>
      </a:lvl5pPr>
      <a:lvl6pPr marL="2285800" algn="l" defTabSz="457160" rtl="0" eaLnBrk="1" latinLnBrk="0" hangingPunct="1">
        <a:defRPr sz="1800" kern="1200">
          <a:solidFill>
            <a:schemeClr val="tx1"/>
          </a:solidFill>
          <a:latin typeface="+mn-lt"/>
          <a:ea typeface="+mn-ea"/>
          <a:cs typeface="+mn-cs"/>
        </a:defRPr>
      </a:lvl6pPr>
      <a:lvl7pPr marL="2742960" algn="l" defTabSz="457160" rtl="0" eaLnBrk="1" latinLnBrk="0" hangingPunct="1">
        <a:defRPr sz="1800" kern="1200">
          <a:solidFill>
            <a:schemeClr val="tx1"/>
          </a:solidFill>
          <a:latin typeface="+mn-lt"/>
          <a:ea typeface="+mn-ea"/>
          <a:cs typeface="+mn-cs"/>
        </a:defRPr>
      </a:lvl7pPr>
      <a:lvl8pPr marL="3200120" algn="l" defTabSz="457160" rtl="0" eaLnBrk="1" latinLnBrk="0" hangingPunct="1">
        <a:defRPr sz="1800" kern="1200">
          <a:solidFill>
            <a:schemeClr val="tx1"/>
          </a:solidFill>
          <a:latin typeface="+mn-lt"/>
          <a:ea typeface="+mn-ea"/>
          <a:cs typeface="+mn-cs"/>
        </a:defRPr>
      </a:lvl8pPr>
      <a:lvl9pPr marL="3657280" algn="l" defTabSz="45716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514366"/>
      </p:ext>
    </p:extLst>
  </p:cSld>
  <p:clrMap bg1="lt1" tx1="dk1" bg2="lt2" tx2="dk2" accent1="accent1" accent2="accent2" accent3="accent3" accent4="accent4" accent5="accent5" accent6="accent6" hlink="hlink" folHlink="folHlink"/>
  <p:sldLayoutIdLst>
    <p:sldLayoutId id="2147483780" r:id="rId1"/>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7B25B6-971E-CF40-9B4E-A481CA7DEBBE}" type="datetimeFigureOut">
              <a:rPr lang="en-US" smtClean="0">
                <a:solidFill>
                  <a:prstClr val="black">
                    <a:tint val="75000"/>
                  </a:prstClr>
                </a:solidFill>
                <a:latin typeface="Calibri"/>
                <a:ea typeface="ＭＳ Ｐゴシック" charset="0"/>
                <a:cs typeface="ＭＳ Ｐゴシック" charset="0"/>
              </a:rPr>
              <a:pPr/>
              <a:t>6/17/2015</a:t>
            </a:fld>
            <a:endParaRPr lang="en-US">
              <a:solidFill>
                <a:prstClr val="black">
                  <a:tint val="75000"/>
                </a:prstClr>
              </a:solidFill>
              <a:latin typeface="Calibri"/>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E942EF-64F7-DF4C-8477-23C1DF17ED07}" type="slidenum">
              <a:rPr lang="en-US" smtClean="0">
                <a:solidFill>
                  <a:prstClr val="black">
                    <a:tint val="75000"/>
                  </a:prstClr>
                </a:solidFill>
                <a:latin typeface="Calibri"/>
                <a:ea typeface="ＭＳ Ｐゴシック" charset="0"/>
                <a:cs typeface="ＭＳ Ｐゴシック" charset="0"/>
              </a:rPr>
              <a:pPr/>
              <a:t>‹#›</a:t>
            </a:fld>
            <a:endParaRPr lang="en-US">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03434585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3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www.luma-institute.com/" TargetMode="External"/><Relationship Id="rId2" Type="http://schemas.openxmlformats.org/officeDocument/2006/relationships/notesSlide" Target="../notesSlides/notesSlide13.xml"/><Relationship Id="rId1" Type="http://schemas.openxmlformats.org/officeDocument/2006/relationships/slideLayout" Target="../slideLayouts/slideLayout68.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50.xml"/><Relationship Id="rId5" Type="http://schemas.openxmlformats.org/officeDocument/2006/relationships/image" Target="../media/image39.pn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6.xml"/><Relationship Id="rId1" Type="http://schemas.openxmlformats.org/officeDocument/2006/relationships/tags" Target="../tags/tag4.xml"/></Relationships>
</file>

<file path=ppt/slides/_rels/slide19.xml.rels><?xml version="1.0" encoding="UTF-8" standalone="yes"?>
<Relationships xmlns="http://schemas.openxmlformats.org/package/2006/relationships"><Relationship Id="rId3" Type="http://schemas.openxmlformats.org/officeDocument/2006/relationships/hyperlink" Target="http://developingchild.harvard.edu/" TargetMode="External"/><Relationship Id="rId2" Type="http://schemas.openxmlformats.org/officeDocument/2006/relationships/notesSlide" Target="../notesSlides/notesSlide19.xml"/><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2" Type="http://schemas.openxmlformats.org/officeDocument/2006/relationships/hyperlink" Target="http://www.buildingbetterprograms.org/" TargetMode="External"/><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9.xml"/><Relationship Id="rId1" Type="http://schemas.openxmlformats.org/officeDocument/2006/relationships/tags" Target="../tags/tag2.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e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3.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5.jpe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1.xml"/><Relationship Id="rId4" Type="http://schemas.openxmlformats.org/officeDocument/2006/relationships/hyperlink" Target="http://developingchild.harvard.edu/resources/multimedia/videos/theory_of_chang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5"/>
          <p:cNvSpPr txBox="1">
            <a:spLocks noChangeArrowheads="1"/>
          </p:cNvSpPr>
          <p:nvPr/>
        </p:nvSpPr>
        <p:spPr bwMode="auto">
          <a:xfrm>
            <a:off x="138793" y="2333780"/>
            <a:ext cx="89249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Verdana" charset="0"/>
                <a:ea typeface="ＭＳ Ｐゴシック" charset="0"/>
                <a:cs typeface="ＭＳ Ｐゴシック" charset="0"/>
              </a:defRPr>
            </a:lvl1pPr>
            <a:lvl2pPr marL="742950" indent="-285750" eaLnBrk="0" hangingPunct="0">
              <a:defRPr>
                <a:solidFill>
                  <a:schemeClr val="tx1"/>
                </a:solidFill>
                <a:latin typeface="Verdana" charset="0"/>
                <a:ea typeface="ＭＳ Ｐゴシック" charset="0"/>
              </a:defRPr>
            </a:lvl2pPr>
            <a:lvl3pPr marL="1143000" indent="-228600" eaLnBrk="0" hangingPunct="0">
              <a:defRPr>
                <a:solidFill>
                  <a:schemeClr val="tx1"/>
                </a:solidFill>
                <a:latin typeface="Verdana" charset="0"/>
                <a:ea typeface="ＭＳ Ｐゴシック" charset="0"/>
              </a:defRPr>
            </a:lvl3pPr>
            <a:lvl4pPr marL="1600200" indent="-228600" eaLnBrk="0" hangingPunct="0">
              <a:defRPr>
                <a:solidFill>
                  <a:schemeClr val="tx1"/>
                </a:solidFill>
                <a:latin typeface="Verdana" charset="0"/>
                <a:ea typeface="ＭＳ Ｐゴシック" charset="0"/>
              </a:defRPr>
            </a:lvl4pPr>
            <a:lvl5pPr marL="2057400" indent="-228600" eaLnBrk="0" hangingPunct="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lgn="ctr" eaLnBrk="1" fontAlgn="base" hangingPunct="1">
              <a:spcBef>
                <a:spcPct val="0"/>
              </a:spcBef>
              <a:spcAft>
                <a:spcPct val="0"/>
              </a:spcAft>
            </a:pPr>
            <a:r>
              <a:rPr lang="en-US" sz="2800" b="1" dirty="0" smtClean="0">
                <a:solidFill>
                  <a:srgbClr val="BF2F37"/>
                </a:solidFill>
              </a:rPr>
              <a:t>Applying a Rapid-Cycle Learning </a:t>
            </a:r>
          </a:p>
          <a:p>
            <a:pPr algn="ctr" eaLnBrk="1" fontAlgn="base" hangingPunct="1">
              <a:spcBef>
                <a:spcPct val="0"/>
              </a:spcBef>
              <a:spcAft>
                <a:spcPct val="0"/>
              </a:spcAft>
            </a:pPr>
            <a:r>
              <a:rPr lang="en-US" sz="2800" b="1" dirty="0" smtClean="0">
                <a:solidFill>
                  <a:srgbClr val="BF2F37"/>
                </a:solidFill>
              </a:rPr>
              <a:t>Approach to Accelerate Progress in </a:t>
            </a:r>
          </a:p>
          <a:p>
            <a:pPr algn="ctr" eaLnBrk="1" fontAlgn="base" hangingPunct="1">
              <a:spcBef>
                <a:spcPct val="0"/>
              </a:spcBef>
              <a:spcAft>
                <a:spcPct val="0"/>
              </a:spcAft>
            </a:pPr>
            <a:r>
              <a:rPr lang="en-US" sz="2800" b="1" dirty="0" smtClean="0">
                <a:solidFill>
                  <a:srgbClr val="BF2F37"/>
                </a:solidFill>
              </a:rPr>
              <a:t>Employment and Related Programs</a:t>
            </a:r>
          </a:p>
        </p:txBody>
      </p:sp>
      <p:sp>
        <p:nvSpPr>
          <p:cNvPr id="28675" name="Text Box 2"/>
          <p:cNvSpPr txBox="1">
            <a:spLocks noChangeArrowheads="1"/>
          </p:cNvSpPr>
          <p:nvPr/>
        </p:nvSpPr>
        <p:spPr bwMode="auto">
          <a:xfrm>
            <a:off x="457200" y="4486709"/>
            <a:ext cx="7848600" cy="90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charset="0"/>
                <a:ea typeface="ＭＳ Ｐゴシック" charset="0"/>
                <a:cs typeface="ＭＳ Ｐゴシック" charset="0"/>
              </a:defRPr>
            </a:lvl1pPr>
            <a:lvl2pPr marL="742950" indent="-285750" eaLnBrk="0" hangingPunct="0">
              <a:defRPr>
                <a:solidFill>
                  <a:schemeClr val="tx1"/>
                </a:solidFill>
                <a:latin typeface="Verdana" charset="0"/>
                <a:ea typeface="ＭＳ Ｐゴシック" charset="0"/>
              </a:defRPr>
            </a:lvl2pPr>
            <a:lvl3pPr marL="1143000" indent="-228600" eaLnBrk="0" hangingPunct="0">
              <a:defRPr>
                <a:solidFill>
                  <a:schemeClr val="tx1"/>
                </a:solidFill>
                <a:latin typeface="Verdana" charset="0"/>
                <a:ea typeface="ＭＳ Ｐゴシック" charset="0"/>
              </a:defRPr>
            </a:lvl3pPr>
            <a:lvl4pPr marL="1600200" indent="-228600" eaLnBrk="0" hangingPunct="0">
              <a:defRPr>
                <a:solidFill>
                  <a:schemeClr val="tx1"/>
                </a:solidFill>
                <a:latin typeface="Verdana" charset="0"/>
                <a:ea typeface="ＭＳ Ｐゴシック" charset="0"/>
              </a:defRPr>
            </a:lvl4pPr>
            <a:lvl5pPr marL="2057400" indent="-228600" eaLnBrk="0" hangingPunct="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fontAlgn="base">
              <a:lnSpc>
                <a:spcPct val="110000"/>
              </a:lnSpc>
              <a:spcBef>
                <a:spcPct val="0"/>
              </a:spcBef>
              <a:spcAft>
                <a:spcPct val="0"/>
              </a:spcAft>
            </a:pPr>
            <a:r>
              <a:rPr lang="en-US" sz="1600" b="1" dirty="0" smtClean="0">
                <a:solidFill>
                  <a:srgbClr val="000000"/>
                </a:solidFill>
              </a:rPr>
              <a:t>COREY ZIMMERMAN</a:t>
            </a:r>
          </a:p>
          <a:p>
            <a:pPr fontAlgn="base">
              <a:lnSpc>
                <a:spcPct val="110000"/>
              </a:lnSpc>
              <a:spcBef>
                <a:spcPct val="0"/>
              </a:spcBef>
              <a:spcAft>
                <a:spcPct val="0"/>
              </a:spcAft>
            </a:pPr>
            <a:r>
              <a:rPr lang="en-US" sz="1600" dirty="0" smtClean="0">
                <a:solidFill>
                  <a:srgbClr val="000000"/>
                </a:solidFill>
              </a:rPr>
              <a:t>Senior Project Manager, Frontiers of Innovation Initiative</a:t>
            </a:r>
          </a:p>
          <a:p>
            <a:pPr fontAlgn="base">
              <a:lnSpc>
                <a:spcPct val="110000"/>
              </a:lnSpc>
              <a:spcBef>
                <a:spcPct val="0"/>
              </a:spcBef>
              <a:spcAft>
                <a:spcPct val="0"/>
              </a:spcAft>
            </a:pPr>
            <a:r>
              <a:rPr lang="en-US" sz="1600" dirty="0" smtClean="0">
                <a:solidFill>
                  <a:srgbClr val="000000"/>
                </a:solidFill>
              </a:rPr>
              <a:t>Center on the Developing Child at Harvard University</a:t>
            </a:r>
          </a:p>
        </p:txBody>
      </p:sp>
      <p:sp>
        <p:nvSpPr>
          <p:cNvPr id="28676" name="Text Box 3"/>
          <p:cNvSpPr txBox="1">
            <a:spLocks noChangeArrowheads="1"/>
          </p:cNvSpPr>
          <p:nvPr/>
        </p:nvSpPr>
        <p:spPr bwMode="auto">
          <a:xfrm>
            <a:off x="457200" y="5570626"/>
            <a:ext cx="81534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charset="0"/>
                <a:ea typeface="ＭＳ Ｐゴシック" charset="0"/>
                <a:cs typeface="ＭＳ Ｐゴシック" charset="0"/>
              </a:defRPr>
            </a:lvl1pPr>
            <a:lvl2pPr marL="742950" indent="-285750" eaLnBrk="0" hangingPunct="0">
              <a:defRPr>
                <a:solidFill>
                  <a:schemeClr val="tx1"/>
                </a:solidFill>
                <a:latin typeface="Verdana" charset="0"/>
                <a:ea typeface="ＭＳ Ｐゴシック" charset="0"/>
              </a:defRPr>
            </a:lvl2pPr>
            <a:lvl3pPr marL="1143000" indent="-228600" eaLnBrk="0" hangingPunct="0">
              <a:defRPr>
                <a:solidFill>
                  <a:schemeClr val="tx1"/>
                </a:solidFill>
                <a:latin typeface="Verdana" charset="0"/>
                <a:ea typeface="ＭＳ Ｐゴシック" charset="0"/>
              </a:defRPr>
            </a:lvl3pPr>
            <a:lvl4pPr marL="1600200" indent="-228600" eaLnBrk="0" hangingPunct="0">
              <a:defRPr>
                <a:solidFill>
                  <a:schemeClr val="tx1"/>
                </a:solidFill>
                <a:latin typeface="Verdana" charset="0"/>
                <a:ea typeface="ＭＳ Ｐゴシック" charset="0"/>
              </a:defRPr>
            </a:lvl4pPr>
            <a:lvl5pPr marL="2057400" indent="-228600" eaLnBrk="0" hangingPunct="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eaLnBrk="1" fontAlgn="base" hangingPunct="1">
              <a:spcBef>
                <a:spcPct val="0"/>
              </a:spcBef>
              <a:spcAft>
                <a:spcPct val="0"/>
              </a:spcAft>
            </a:pPr>
            <a:r>
              <a:rPr lang="en-US" sz="1600" dirty="0" smtClean="0">
                <a:solidFill>
                  <a:srgbClr val="000000"/>
                </a:solidFill>
              </a:rPr>
              <a:t>Building Better Programs Webinar</a:t>
            </a:r>
          </a:p>
          <a:p>
            <a:pPr eaLnBrk="1" fontAlgn="base" hangingPunct="1">
              <a:spcBef>
                <a:spcPct val="0"/>
              </a:spcBef>
              <a:spcAft>
                <a:spcPct val="0"/>
              </a:spcAft>
            </a:pPr>
            <a:r>
              <a:rPr lang="en-US" sz="1600" dirty="0" smtClean="0">
                <a:solidFill>
                  <a:srgbClr val="000000"/>
                </a:solidFill>
              </a:rPr>
              <a:t>June 17, 2015</a:t>
            </a:r>
          </a:p>
        </p:txBody>
      </p:sp>
    </p:spTree>
    <p:extLst>
      <p:ext uri="{BB962C8B-B14F-4D97-AF65-F5344CB8AC3E}">
        <p14:creationId xmlns:p14="http://schemas.microsoft.com/office/powerpoint/2010/main" val="40090600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593558" y="641684"/>
            <a:ext cx="8085221" cy="3416320"/>
          </a:xfrm>
          <a:prstGeom prst="rect">
            <a:avLst/>
          </a:prstGeom>
          <a:noFill/>
        </p:spPr>
        <p:txBody>
          <a:bodyPr wrap="square" rtlCol="0">
            <a:spAutoFit/>
          </a:bodyPr>
          <a:lstStyle/>
          <a:p>
            <a:pPr algn="ctr"/>
            <a:r>
              <a:rPr lang="en-US" sz="2800" b="1" dirty="0">
                <a:solidFill>
                  <a:srgbClr val="BF2F37"/>
                </a:solidFill>
                <a:latin typeface="Verdana" charset="0"/>
                <a:ea typeface="ＭＳ Ｐゴシック" charset="0"/>
                <a:cs typeface="Verdana" charset="0"/>
              </a:rPr>
              <a:t>Pivot Point</a:t>
            </a:r>
          </a:p>
          <a:p>
            <a:pPr algn="ctr"/>
            <a:endParaRPr lang="en-US" sz="2000" dirty="0" smtClean="0"/>
          </a:p>
          <a:p>
            <a:pPr algn="ctr"/>
            <a:endParaRPr lang="en-US" sz="2000" dirty="0" smtClean="0"/>
          </a:p>
          <a:p>
            <a:pPr algn="ctr"/>
            <a:endParaRPr lang="en-US" sz="2000" dirty="0"/>
          </a:p>
          <a:p>
            <a:pPr algn="ctr"/>
            <a:endParaRPr lang="en-US" sz="2000" dirty="0"/>
          </a:p>
          <a:p>
            <a:pPr marL="4235450" indent="-285750">
              <a:buFont typeface="Arial" panose="020B0604020202020204" pitchFamily="34" charset="0"/>
              <a:buChar char="•"/>
            </a:pPr>
            <a:r>
              <a:rPr lang="en-US" dirty="0" smtClean="0">
                <a:latin typeface="Verdana"/>
                <a:ea typeface="Calibri"/>
                <a:cs typeface="Verdana"/>
              </a:rPr>
              <a:t>Summary of the science so far</a:t>
            </a:r>
          </a:p>
          <a:p>
            <a:pPr marL="4235450" indent="-285750">
              <a:buFont typeface="Arial" panose="020B0604020202020204" pitchFamily="34" charset="0"/>
              <a:buChar char="•"/>
            </a:pPr>
            <a:endParaRPr lang="en-US" dirty="0" smtClean="0">
              <a:latin typeface="Verdana"/>
              <a:ea typeface="Calibri"/>
              <a:cs typeface="Verdana"/>
            </a:endParaRPr>
          </a:p>
          <a:p>
            <a:pPr marL="4235450" indent="-285750">
              <a:buFont typeface="Arial" panose="020B0604020202020204" pitchFamily="34" charset="0"/>
              <a:buChar char="•"/>
            </a:pPr>
            <a:r>
              <a:rPr lang="en-US" dirty="0" smtClean="0">
                <a:latin typeface="Verdana"/>
                <a:ea typeface="Calibri"/>
                <a:cs typeface="Verdana"/>
              </a:rPr>
              <a:t>Wouldn’t it be nice if…</a:t>
            </a:r>
          </a:p>
          <a:p>
            <a:pPr marL="4235450" indent="-285750">
              <a:buFont typeface="Arial" panose="020B0604020202020204" pitchFamily="34" charset="0"/>
              <a:buChar char="•"/>
            </a:pPr>
            <a:endParaRPr lang="en-US" dirty="0" smtClean="0">
              <a:latin typeface="Verdana"/>
              <a:ea typeface="Calibri"/>
              <a:cs typeface="Verdana"/>
            </a:endParaRPr>
          </a:p>
          <a:p>
            <a:pPr marL="4235450" indent="-285750">
              <a:buFont typeface="Arial" panose="020B0604020202020204" pitchFamily="34" charset="0"/>
              <a:buChar char="•"/>
            </a:pPr>
            <a:r>
              <a:rPr lang="en-US" dirty="0" smtClean="0">
                <a:latin typeface="Verdana"/>
                <a:ea typeface="Calibri"/>
                <a:cs typeface="Verdana"/>
              </a:rPr>
              <a:t>New way of approaching the answer</a:t>
            </a:r>
            <a:endParaRPr lang="en-US" dirty="0">
              <a:latin typeface="Verdana"/>
              <a:ea typeface="Calibri"/>
              <a:cs typeface="Verdana"/>
            </a:endParaRPr>
          </a:p>
        </p:txBody>
      </p:sp>
      <p:pic>
        <p:nvPicPr>
          <p:cNvPr id="3" name="Picture 2" descr="FOI logo - full colo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0684" y="256674"/>
            <a:ext cx="1800204" cy="709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http://developingchild.harvard.edu/files/3013/3337/9870/SH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558" y="1860662"/>
            <a:ext cx="3628534" cy="3895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6484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Arrow 8"/>
          <p:cNvSpPr>
            <a:spLocks noChangeArrowheads="1"/>
          </p:cNvSpPr>
          <p:nvPr/>
        </p:nvSpPr>
        <p:spPr bwMode="auto">
          <a:xfrm rot="-2016634">
            <a:off x="1133251" y="2786296"/>
            <a:ext cx="7760057" cy="1193800"/>
          </a:xfrm>
          <a:prstGeom prst="rightArrow">
            <a:avLst>
              <a:gd name="adj1" fmla="val 50000"/>
              <a:gd name="adj2" fmla="val 49998"/>
            </a:avLst>
          </a:prstGeom>
          <a:gradFill rotWithShape="1">
            <a:gsLst>
              <a:gs pos="0">
                <a:srgbClr val="FCD5B5"/>
              </a:gs>
              <a:gs pos="100000">
                <a:srgbClr val="E8A169"/>
              </a:gs>
            </a:gsLst>
            <a:lin ang="0" scaled="1"/>
          </a:gra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defRPr/>
            </a:pPr>
            <a:endParaRPr lang="en-US">
              <a:solidFill>
                <a:prstClr val="white"/>
              </a:solidFill>
              <a:latin typeface="Calibri"/>
              <a:ea typeface="MS PGothic" charset="0"/>
              <a:cs typeface="MS PGothic" charset="0"/>
            </a:endParaRPr>
          </a:p>
        </p:txBody>
      </p:sp>
      <p:sp>
        <p:nvSpPr>
          <p:cNvPr id="10" name="Rectangle 9"/>
          <p:cNvSpPr>
            <a:spLocks noChangeArrowheads="1"/>
          </p:cNvSpPr>
          <p:nvPr/>
        </p:nvSpPr>
        <p:spPr bwMode="auto">
          <a:xfrm>
            <a:off x="256598" y="5109750"/>
            <a:ext cx="2452687" cy="925925"/>
          </a:xfrm>
          <a:prstGeom prst="rect">
            <a:avLst/>
          </a:prstGeom>
          <a:solidFill>
            <a:srgbClr val="FCD5B5"/>
          </a:solidFill>
          <a:ln>
            <a:noFill/>
          </a:ln>
          <a:effectLst>
            <a:outerShdw blurRad="50800" dist="38100" dir="8100000" algn="tr" rotWithShape="0">
              <a:srgbClr val="000000">
                <a:alpha val="39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defRPr/>
            </a:pPr>
            <a:endParaRPr lang="en-US">
              <a:solidFill>
                <a:prstClr val="white"/>
              </a:solidFill>
              <a:latin typeface="Calibri"/>
              <a:ea typeface="MS PGothic" charset="0"/>
              <a:cs typeface="MS PGothic" charset="0"/>
            </a:endParaRPr>
          </a:p>
        </p:txBody>
      </p:sp>
      <p:sp>
        <p:nvSpPr>
          <p:cNvPr id="11" name="TextBox 10"/>
          <p:cNvSpPr txBox="1"/>
          <p:nvPr/>
        </p:nvSpPr>
        <p:spPr>
          <a:xfrm>
            <a:off x="256598" y="5249450"/>
            <a:ext cx="2628900" cy="661720"/>
          </a:xfrm>
          <a:prstGeom prst="rect">
            <a:avLst/>
          </a:prstGeom>
          <a:noFill/>
        </p:spPr>
        <p:txBody>
          <a:bodyPr>
            <a:spAutoFit/>
          </a:bodyPr>
          <a:lstStyle/>
          <a:p>
            <a:pPr fontAlgn="base">
              <a:spcBef>
                <a:spcPct val="0"/>
              </a:spcBef>
              <a:spcAft>
                <a:spcPts val="600"/>
              </a:spcAft>
              <a:defRPr/>
            </a:pPr>
            <a:r>
              <a:rPr lang="en-US" b="1" dirty="0">
                <a:solidFill>
                  <a:prstClr val="black"/>
                </a:solidFill>
                <a:latin typeface="Verdana"/>
                <a:ea typeface="MS PGothic" charset="0"/>
                <a:cs typeface="Verdana"/>
              </a:rPr>
              <a:t>Theory of Change</a:t>
            </a:r>
          </a:p>
          <a:p>
            <a:pPr fontAlgn="base">
              <a:spcBef>
                <a:spcPct val="0"/>
              </a:spcBef>
              <a:spcAft>
                <a:spcPts val="600"/>
              </a:spcAft>
              <a:defRPr/>
            </a:pPr>
            <a:r>
              <a:rPr lang="en-US" sz="1400" dirty="0">
                <a:solidFill>
                  <a:prstClr val="black"/>
                </a:solidFill>
                <a:latin typeface="Verdana"/>
                <a:ea typeface="MS PGothic" charset="0"/>
                <a:cs typeface="Verdana"/>
              </a:rPr>
              <a:t>Scientific </a:t>
            </a:r>
            <a:r>
              <a:rPr lang="en-US" sz="1400" dirty="0" smtClean="0">
                <a:solidFill>
                  <a:prstClr val="black"/>
                </a:solidFill>
                <a:latin typeface="Verdana"/>
                <a:ea typeface="MS PGothic" charset="0"/>
                <a:cs typeface="Verdana"/>
              </a:rPr>
              <a:t>Principles</a:t>
            </a:r>
            <a:endParaRPr lang="en-US" sz="1400" dirty="0">
              <a:solidFill>
                <a:prstClr val="black"/>
              </a:solidFill>
              <a:latin typeface="Verdana"/>
              <a:ea typeface="MS PGothic" charset="0"/>
              <a:cs typeface="Verdana"/>
            </a:endParaRPr>
          </a:p>
        </p:txBody>
      </p:sp>
      <p:sp>
        <p:nvSpPr>
          <p:cNvPr id="12" name="TextBox 11"/>
          <p:cNvSpPr txBox="1"/>
          <p:nvPr/>
        </p:nvSpPr>
        <p:spPr>
          <a:xfrm>
            <a:off x="7228546" y="1202113"/>
            <a:ext cx="2087562" cy="647700"/>
          </a:xfrm>
          <a:prstGeom prst="rect">
            <a:avLst/>
          </a:prstGeom>
          <a:noFill/>
        </p:spPr>
        <p:txBody>
          <a:bodyPr>
            <a:spAutoFit/>
          </a:bodyPr>
          <a:lstStyle/>
          <a:p>
            <a:pPr fontAlgn="base">
              <a:spcBef>
                <a:spcPct val="0"/>
              </a:spcBef>
              <a:spcAft>
                <a:spcPts val="600"/>
              </a:spcAft>
              <a:defRPr/>
            </a:pPr>
            <a:r>
              <a:rPr lang="en-US" b="1" dirty="0">
                <a:solidFill>
                  <a:prstClr val="black"/>
                </a:solidFill>
                <a:latin typeface="Verdana"/>
                <a:ea typeface="MS PGothic" charset="0"/>
                <a:cs typeface="Verdana"/>
              </a:rPr>
              <a:t>Breakthrough Outcomes</a:t>
            </a:r>
          </a:p>
        </p:txBody>
      </p:sp>
      <p:sp>
        <p:nvSpPr>
          <p:cNvPr id="15" name="Bent Arrow 14"/>
          <p:cNvSpPr>
            <a:spLocks/>
          </p:cNvSpPr>
          <p:nvPr/>
        </p:nvSpPr>
        <p:spPr bwMode="auto">
          <a:xfrm>
            <a:off x="1794885" y="4169950"/>
            <a:ext cx="914400" cy="800100"/>
          </a:xfrm>
          <a:custGeom>
            <a:avLst/>
            <a:gdLst>
              <a:gd name="T0" fmla="*/ 0 w 914400"/>
              <a:gd name="T1" fmla="*/ 800100 h 800100"/>
              <a:gd name="T2" fmla="*/ 0 w 914400"/>
              <a:gd name="T3" fmla="*/ 450056 h 800100"/>
              <a:gd name="T4" fmla="*/ 350044 w 914400"/>
              <a:gd name="T5" fmla="*/ 100012 h 800100"/>
              <a:gd name="T6" fmla="*/ 714375 w 914400"/>
              <a:gd name="T7" fmla="*/ 100013 h 800100"/>
              <a:gd name="T8" fmla="*/ 714375 w 914400"/>
              <a:gd name="T9" fmla="*/ 0 h 800100"/>
              <a:gd name="T10" fmla="*/ 914400 w 914400"/>
              <a:gd name="T11" fmla="*/ 200025 h 800100"/>
              <a:gd name="T12" fmla="*/ 714375 w 914400"/>
              <a:gd name="T13" fmla="*/ 400050 h 800100"/>
              <a:gd name="T14" fmla="*/ 714375 w 914400"/>
              <a:gd name="T15" fmla="*/ 300038 h 800100"/>
              <a:gd name="T16" fmla="*/ 350044 w 914400"/>
              <a:gd name="T17" fmla="*/ 300038 h 800100"/>
              <a:gd name="T18" fmla="*/ 200025 w 914400"/>
              <a:gd name="T19" fmla="*/ 450057 h 800100"/>
              <a:gd name="T20" fmla="*/ 200025 w 914400"/>
              <a:gd name="T21" fmla="*/ 800100 h 800100"/>
              <a:gd name="T22" fmla="*/ 0 w 914400"/>
              <a:gd name="T23" fmla="*/ 800100 h 800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14400" h="800100">
                <a:moveTo>
                  <a:pt x="0" y="800100"/>
                </a:moveTo>
                <a:lnTo>
                  <a:pt x="0" y="450056"/>
                </a:lnTo>
                <a:cubicBezTo>
                  <a:pt x="0" y="256732"/>
                  <a:pt x="156720" y="100012"/>
                  <a:pt x="350044" y="100012"/>
                </a:cubicBezTo>
                <a:lnTo>
                  <a:pt x="714375" y="100013"/>
                </a:lnTo>
                <a:lnTo>
                  <a:pt x="714375" y="0"/>
                </a:lnTo>
                <a:lnTo>
                  <a:pt x="914400" y="200025"/>
                </a:lnTo>
                <a:lnTo>
                  <a:pt x="714375" y="400050"/>
                </a:lnTo>
                <a:lnTo>
                  <a:pt x="714375" y="300038"/>
                </a:lnTo>
                <a:lnTo>
                  <a:pt x="350044" y="300038"/>
                </a:lnTo>
                <a:cubicBezTo>
                  <a:pt x="267191" y="300038"/>
                  <a:pt x="200025" y="367204"/>
                  <a:pt x="200025" y="450057"/>
                </a:cubicBezTo>
                <a:lnTo>
                  <a:pt x="200025" y="800100"/>
                </a:lnTo>
                <a:lnTo>
                  <a:pt x="0" y="800100"/>
                </a:lnTo>
                <a:close/>
              </a:path>
            </a:pathLst>
          </a:custGeom>
          <a:solidFill>
            <a:srgbClr val="CB642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defTabSz="914400" fontAlgn="base">
              <a:spcBef>
                <a:spcPct val="0"/>
              </a:spcBef>
              <a:spcAft>
                <a:spcPct val="0"/>
              </a:spcAft>
            </a:pPr>
            <a:endParaRPr lang="en-US">
              <a:solidFill>
                <a:srgbClr val="000000"/>
              </a:solidFill>
              <a:latin typeface="Arial" charset="0"/>
              <a:ea typeface="MS PGothic" charset="0"/>
              <a:cs typeface="MS PGothic" charset="0"/>
            </a:endParaRPr>
          </a:p>
        </p:txBody>
      </p:sp>
      <p:sp>
        <p:nvSpPr>
          <p:cNvPr id="16" name="Bent Arrow 15"/>
          <p:cNvSpPr>
            <a:spLocks/>
          </p:cNvSpPr>
          <p:nvPr/>
        </p:nvSpPr>
        <p:spPr bwMode="auto">
          <a:xfrm>
            <a:off x="3280785" y="3094975"/>
            <a:ext cx="914400" cy="800100"/>
          </a:xfrm>
          <a:custGeom>
            <a:avLst/>
            <a:gdLst>
              <a:gd name="T0" fmla="*/ 0 w 914400"/>
              <a:gd name="T1" fmla="*/ 800100 h 800100"/>
              <a:gd name="T2" fmla="*/ 0 w 914400"/>
              <a:gd name="T3" fmla="*/ 450056 h 800100"/>
              <a:gd name="T4" fmla="*/ 350044 w 914400"/>
              <a:gd name="T5" fmla="*/ 100012 h 800100"/>
              <a:gd name="T6" fmla="*/ 714375 w 914400"/>
              <a:gd name="T7" fmla="*/ 100013 h 800100"/>
              <a:gd name="T8" fmla="*/ 714375 w 914400"/>
              <a:gd name="T9" fmla="*/ 0 h 800100"/>
              <a:gd name="T10" fmla="*/ 914400 w 914400"/>
              <a:gd name="T11" fmla="*/ 200025 h 800100"/>
              <a:gd name="T12" fmla="*/ 714375 w 914400"/>
              <a:gd name="T13" fmla="*/ 400050 h 800100"/>
              <a:gd name="T14" fmla="*/ 714375 w 914400"/>
              <a:gd name="T15" fmla="*/ 300038 h 800100"/>
              <a:gd name="T16" fmla="*/ 350044 w 914400"/>
              <a:gd name="T17" fmla="*/ 300038 h 800100"/>
              <a:gd name="T18" fmla="*/ 200025 w 914400"/>
              <a:gd name="T19" fmla="*/ 450057 h 800100"/>
              <a:gd name="T20" fmla="*/ 200025 w 914400"/>
              <a:gd name="T21" fmla="*/ 800100 h 800100"/>
              <a:gd name="T22" fmla="*/ 0 w 914400"/>
              <a:gd name="T23" fmla="*/ 800100 h 800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14400" h="800100">
                <a:moveTo>
                  <a:pt x="0" y="800100"/>
                </a:moveTo>
                <a:lnTo>
                  <a:pt x="0" y="450056"/>
                </a:lnTo>
                <a:cubicBezTo>
                  <a:pt x="0" y="256732"/>
                  <a:pt x="156720" y="100012"/>
                  <a:pt x="350044" y="100012"/>
                </a:cubicBezTo>
                <a:lnTo>
                  <a:pt x="714375" y="100013"/>
                </a:lnTo>
                <a:lnTo>
                  <a:pt x="714375" y="0"/>
                </a:lnTo>
                <a:lnTo>
                  <a:pt x="914400" y="200025"/>
                </a:lnTo>
                <a:lnTo>
                  <a:pt x="714375" y="400050"/>
                </a:lnTo>
                <a:lnTo>
                  <a:pt x="714375" y="300038"/>
                </a:lnTo>
                <a:lnTo>
                  <a:pt x="350044" y="300038"/>
                </a:lnTo>
                <a:cubicBezTo>
                  <a:pt x="267191" y="300038"/>
                  <a:pt x="200025" y="367204"/>
                  <a:pt x="200025" y="450057"/>
                </a:cubicBezTo>
                <a:lnTo>
                  <a:pt x="200025" y="800100"/>
                </a:lnTo>
                <a:lnTo>
                  <a:pt x="0" y="800100"/>
                </a:lnTo>
                <a:close/>
              </a:path>
            </a:pathLst>
          </a:custGeom>
          <a:solidFill>
            <a:srgbClr val="CB642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defTabSz="914400" fontAlgn="base">
              <a:spcBef>
                <a:spcPct val="0"/>
              </a:spcBef>
              <a:spcAft>
                <a:spcPct val="0"/>
              </a:spcAft>
            </a:pPr>
            <a:endParaRPr lang="en-US">
              <a:solidFill>
                <a:srgbClr val="000000"/>
              </a:solidFill>
              <a:latin typeface="Arial" charset="0"/>
              <a:ea typeface="MS PGothic" charset="0"/>
              <a:cs typeface="MS PGothic" charset="0"/>
            </a:endParaRPr>
          </a:p>
        </p:txBody>
      </p:sp>
      <p:sp>
        <p:nvSpPr>
          <p:cNvPr id="17" name="Bent Arrow 16"/>
          <p:cNvSpPr>
            <a:spLocks/>
          </p:cNvSpPr>
          <p:nvPr/>
        </p:nvSpPr>
        <p:spPr bwMode="auto">
          <a:xfrm>
            <a:off x="4219791" y="2442399"/>
            <a:ext cx="914400" cy="800100"/>
          </a:xfrm>
          <a:custGeom>
            <a:avLst/>
            <a:gdLst>
              <a:gd name="T0" fmla="*/ 0 w 914400"/>
              <a:gd name="T1" fmla="*/ 800100 h 800100"/>
              <a:gd name="T2" fmla="*/ 0 w 914400"/>
              <a:gd name="T3" fmla="*/ 450056 h 800100"/>
              <a:gd name="T4" fmla="*/ 350044 w 914400"/>
              <a:gd name="T5" fmla="*/ 100012 h 800100"/>
              <a:gd name="T6" fmla="*/ 714375 w 914400"/>
              <a:gd name="T7" fmla="*/ 100013 h 800100"/>
              <a:gd name="T8" fmla="*/ 714375 w 914400"/>
              <a:gd name="T9" fmla="*/ 0 h 800100"/>
              <a:gd name="T10" fmla="*/ 914400 w 914400"/>
              <a:gd name="T11" fmla="*/ 200025 h 800100"/>
              <a:gd name="T12" fmla="*/ 714375 w 914400"/>
              <a:gd name="T13" fmla="*/ 400050 h 800100"/>
              <a:gd name="T14" fmla="*/ 714375 w 914400"/>
              <a:gd name="T15" fmla="*/ 300038 h 800100"/>
              <a:gd name="T16" fmla="*/ 350044 w 914400"/>
              <a:gd name="T17" fmla="*/ 300038 h 800100"/>
              <a:gd name="T18" fmla="*/ 200025 w 914400"/>
              <a:gd name="T19" fmla="*/ 450057 h 800100"/>
              <a:gd name="T20" fmla="*/ 200025 w 914400"/>
              <a:gd name="T21" fmla="*/ 800100 h 800100"/>
              <a:gd name="T22" fmla="*/ 0 w 914400"/>
              <a:gd name="T23" fmla="*/ 800100 h 800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14400" h="800100">
                <a:moveTo>
                  <a:pt x="0" y="800100"/>
                </a:moveTo>
                <a:lnTo>
                  <a:pt x="0" y="450056"/>
                </a:lnTo>
                <a:cubicBezTo>
                  <a:pt x="0" y="256732"/>
                  <a:pt x="156720" y="100012"/>
                  <a:pt x="350044" y="100012"/>
                </a:cubicBezTo>
                <a:lnTo>
                  <a:pt x="714375" y="100013"/>
                </a:lnTo>
                <a:lnTo>
                  <a:pt x="714375" y="0"/>
                </a:lnTo>
                <a:lnTo>
                  <a:pt x="914400" y="200025"/>
                </a:lnTo>
                <a:lnTo>
                  <a:pt x="714375" y="400050"/>
                </a:lnTo>
                <a:lnTo>
                  <a:pt x="714375" y="300038"/>
                </a:lnTo>
                <a:lnTo>
                  <a:pt x="350044" y="300038"/>
                </a:lnTo>
                <a:cubicBezTo>
                  <a:pt x="267191" y="300038"/>
                  <a:pt x="200025" y="367204"/>
                  <a:pt x="200025" y="450057"/>
                </a:cubicBezTo>
                <a:lnTo>
                  <a:pt x="200025" y="800100"/>
                </a:lnTo>
                <a:lnTo>
                  <a:pt x="0" y="800100"/>
                </a:lnTo>
                <a:close/>
              </a:path>
            </a:pathLst>
          </a:custGeom>
          <a:solidFill>
            <a:srgbClr val="CB642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defTabSz="914400" fontAlgn="base">
              <a:spcBef>
                <a:spcPct val="0"/>
              </a:spcBef>
              <a:spcAft>
                <a:spcPct val="0"/>
              </a:spcAft>
            </a:pPr>
            <a:endParaRPr lang="en-US">
              <a:solidFill>
                <a:srgbClr val="000000"/>
              </a:solidFill>
              <a:latin typeface="Arial" charset="0"/>
              <a:ea typeface="MS PGothic" charset="0"/>
              <a:cs typeface="MS PGothic" charset="0"/>
            </a:endParaRPr>
          </a:p>
        </p:txBody>
      </p:sp>
      <p:sp>
        <p:nvSpPr>
          <p:cNvPr id="18" name="Bent Arrow 17"/>
          <p:cNvSpPr>
            <a:spLocks/>
          </p:cNvSpPr>
          <p:nvPr/>
        </p:nvSpPr>
        <p:spPr bwMode="auto">
          <a:xfrm>
            <a:off x="5220612" y="1769649"/>
            <a:ext cx="914400" cy="800100"/>
          </a:xfrm>
          <a:custGeom>
            <a:avLst/>
            <a:gdLst>
              <a:gd name="T0" fmla="*/ 0 w 914400"/>
              <a:gd name="T1" fmla="*/ 800100 h 800100"/>
              <a:gd name="T2" fmla="*/ 0 w 914400"/>
              <a:gd name="T3" fmla="*/ 450056 h 800100"/>
              <a:gd name="T4" fmla="*/ 350044 w 914400"/>
              <a:gd name="T5" fmla="*/ 100012 h 800100"/>
              <a:gd name="T6" fmla="*/ 714375 w 914400"/>
              <a:gd name="T7" fmla="*/ 100013 h 800100"/>
              <a:gd name="T8" fmla="*/ 714375 w 914400"/>
              <a:gd name="T9" fmla="*/ 0 h 800100"/>
              <a:gd name="T10" fmla="*/ 914400 w 914400"/>
              <a:gd name="T11" fmla="*/ 200025 h 800100"/>
              <a:gd name="T12" fmla="*/ 714375 w 914400"/>
              <a:gd name="T13" fmla="*/ 400050 h 800100"/>
              <a:gd name="T14" fmla="*/ 714375 w 914400"/>
              <a:gd name="T15" fmla="*/ 300038 h 800100"/>
              <a:gd name="T16" fmla="*/ 350044 w 914400"/>
              <a:gd name="T17" fmla="*/ 300038 h 800100"/>
              <a:gd name="T18" fmla="*/ 200025 w 914400"/>
              <a:gd name="T19" fmla="*/ 450057 h 800100"/>
              <a:gd name="T20" fmla="*/ 200025 w 914400"/>
              <a:gd name="T21" fmla="*/ 800100 h 800100"/>
              <a:gd name="T22" fmla="*/ 0 w 914400"/>
              <a:gd name="T23" fmla="*/ 800100 h 800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14400" h="800100">
                <a:moveTo>
                  <a:pt x="0" y="800100"/>
                </a:moveTo>
                <a:lnTo>
                  <a:pt x="0" y="450056"/>
                </a:lnTo>
                <a:cubicBezTo>
                  <a:pt x="0" y="256732"/>
                  <a:pt x="156720" y="100012"/>
                  <a:pt x="350044" y="100012"/>
                </a:cubicBezTo>
                <a:lnTo>
                  <a:pt x="714375" y="100013"/>
                </a:lnTo>
                <a:lnTo>
                  <a:pt x="714375" y="0"/>
                </a:lnTo>
                <a:lnTo>
                  <a:pt x="914400" y="200025"/>
                </a:lnTo>
                <a:lnTo>
                  <a:pt x="714375" y="400050"/>
                </a:lnTo>
                <a:lnTo>
                  <a:pt x="714375" y="300038"/>
                </a:lnTo>
                <a:lnTo>
                  <a:pt x="350044" y="300038"/>
                </a:lnTo>
                <a:cubicBezTo>
                  <a:pt x="267191" y="300038"/>
                  <a:pt x="200025" y="367204"/>
                  <a:pt x="200025" y="450057"/>
                </a:cubicBezTo>
                <a:lnTo>
                  <a:pt x="200025" y="800100"/>
                </a:lnTo>
                <a:lnTo>
                  <a:pt x="0" y="800100"/>
                </a:lnTo>
                <a:close/>
              </a:path>
            </a:pathLst>
          </a:custGeom>
          <a:solidFill>
            <a:srgbClr val="CB642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defTabSz="914400" fontAlgn="base">
              <a:spcBef>
                <a:spcPct val="0"/>
              </a:spcBef>
              <a:spcAft>
                <a:spcPct val="0"/>
              </a:spcAft>
            </a:pPr>
            <a:endParaRPr lang="en-US">
              <a:solidFill>
                <a:srgbClr val="000000"/>
              </a:solidFill>
              <a:latin typeface="Arial" charset="0"/>
              <a:ea typeface="MS PGothic" charset="0"/>
              <a:cs typeface="MS PGothic" charset="0"/>
            </a:endParaRPr>
          </a:p>
        </p:txBody>
      </p:sp>
      <p:sp>
        <p:nvSpPr>
          <p:cNvPr id="19" name="Bent Arrow 18"/>
          <p:cNvSpPr>
            <a:spLocks/>
          </p:cNvSpPr>
          <p:nvPr/>
        </p:nvSpPr>
        <p:spPr bwMode="auto">
          <a:xfrm rot="10800000">
            <a:off x="4773113" y="3232336"/>
            <a:ext cx="1777546" cy="1150878"/>
          </a:xfrm>
          <a:custGeom>
            <a:avLst/>
            <a:gdLst>
              <a:gd name="T0" fmla="*/ 0 w 2171700"/>
              <a:gd name="T1" fmla="*/ 1422400 h 1422400"/>
              <a:gd name="T2" fmla="*/ 0 w 2171700"/>
              <a:gd name="T3" fmla="*/ 702637 h 1422400"/>
              <a:gd name="T4" fmla="*/ 622300 w 2171700"/>
              <a:gd name="T5" fmla="*/ 80337 h 1422400"/>
              <a:gd name="T6" fmla="*/ 1847706 w 2171700"/>
              <a:gd name="T7" fmla="*/ 80337 h 1422400"/>
              <a:gd name="T8" fmla="*/ 1847706 w 2171700"/>
              <a:gd name="T9" fmla="*/ 0 h 1422400"/>
              <a:gd name="T10" fmla="*/ 2171700 w 2171700"/>
              <a:gd name="T11" fmla="*/ 229163 h 1422400"/>
              <a:gd name="T12" fmla="*/ 1847706 w 2171700"/>
              <a:gd name="T13" fmla="*/ 458326 h 1422400"/>
              <a:gd name="T14" fmla="*/ 1847706 w 2171700"/>
              <a:gd name="T15" fmla="*/ 377989 h 1422400"/>
              <a:gd name="T16" fmla="*/ 622300 w 2171700"/>
              <a:gd name="T17" fmla="*/ 377989 h 1422400"/>
              <a:gd name="T18" fmla="*/ 297651 w 2171700"/>
              <a:gd name="T19" fmla="*/ 702638 h 1422400"/>
              <a:gd name="T20" fmla="*/ 297651 w 2171700"/>
              <a:gd name="T21" fmla="*/ 1422400 h 1422400"/>
              <a:gd name="T22" fmla="*/ 0 w 2171700"/>
              <a:gd name="T23" fmla="*/ 1422400 h 14224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71700" h="1422400">
                <a:moveTo>
                  <a:pt x="0" y="1422400"/>
                </a:moveTo>
                <a:lnTo>
                  <a:pt x="0" y="702637"/>
                </a:lnTo>
                <a:cubicBezTo>
                  <a:pt x="0" y="358950"/>
                  <a:pt x="278613" y="80337"/>
                  <a:pt x="622300" y="80337"/>
                </a:cubicBezTo>
                <a:lnTo>
                  <a:pt x="1847706" y="80337"/>
                </a:lnTo>
                <a:lnTo>
                  <a:pt x="1847706" y="0"/>
                </a:lnTo>
                <a:lnTo>
                  <a:pt x="2171700" y="229163"/>
                </a:lnTo>
                <a:lnTo>
                  <a:pt x="1847706" y="458326"/>
                </a:lnTo>
                <a:lnTo>
                  <a:pt x="1847706" y="377989"/>
                </a:lnTo>
                <a:lnTo>
                  <a:pt x="622300" y="377989"/>
                </a:lnTo>
                <a:cubicBezTo>
                  <a:pt x="443001" y="377989"/>
                  <a:pt x="297651" y="523339"/>
                  <a:pt x="297651" y="702638"/>
                </a:cubicBezTo>
                <a:lnTo>
                  <a:pt x="297651" y="1422400"/>
                </a:lnTo>
                <a:lnTo>
                  <a:pt x="0" y="1422400"/>
                </a:lnTo>
                <a:close/>
              </a:path>
            </a:pathLst>
          </a:custGeom>
          <a:solidFill>
            <a:srgbClr val="CB642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defTabSz="914400" fontAlgn="base">
              <a:spcBef>
                <a:spcPct val="0"/>
              </a:spcBef>
              <a:spcAft>
                <a:spcPct val="0"/>
              </a:spcAft>
            </a:pPr>
            <a:endParaRPr lang="en-US">
              <a:solidFill>
                <a:srgbClr val="000000"/>
              </a:solidFill>
              <a:latin typeface="Arial" charset="0"/>
              <a:ea typeface="MS PGothic" charset="0"/>
              <a:cs typeface="MS PGothic" charset="0"/>
            </a:endParaRPr>
          </a:p>
        </p:txBody>
      </p:sp>
      <p:sp>
        <p:nvSpPr>
          <p:cNvPr id="20" name="Bent Arrow 19"/>
          <p:cNvSpPr>
            <a:spLocks/>
          </p:cNvSpPr>
          <p:nvPr/>
        </p:nvSpPr>
        <p:spPr bwMode="auto">
          <a:xfrm rot="10800000">
            <a:off x="2853169" y="4296949"/>
            <a:ext cx="1861071" cy="1480724"/>
          </a:xfrm>
          <a:custGeom>
            <a:avLst/>
            <a:gdLst>
              <a:gd name="T0" fmla="*/ 0 w 2171700"/>
              <a:gd name="T1" fmla="*/ 1485900 h 1485900"/>
              <a:gd name="T2" fmla="*/ 0 w 2171700"/>
              <a:gd name="T3" fmla="*/ 734005 h 1485900"/>
              <a:gd name="T4" fmla="*/ 650081 w 2171700"/>
              <a:gd name="T5" fmla="*/ 83924 h 1485900"/>
              <a:gd name="T6" fmla="*/ 1833242 w 2171700"/>
              <a:gd name="T7" fmla="*/ 83924 h 1485900"/>
              <a:gd name="T8" fmla="*/ 1833242 w 2171700"/>
              <a:gd name="T9" fmla="*/ 0 h 1485900"/>
              <a:gd name="T10" fmla="*/ 2171700 w 2171700"/>
              <a:gd name="T11" fmla="*/ 239393 h 1485900"/>
              <a:gd name="T12" fmla="*/ 1833242 w 2171700"/>
              <a:gd name="T13" fmla="*/ 478787 h 1485900"/>
              <a:gd name="T14" fmla="*/ 1833242 w 2171700"/>
              <a:gd name="T15" fmla="*/ 394863 h 1485900"/>
              <a:gd name="T16" fmla="*/ 650081 w 2171700"/>
              <a:gd name="T17" fmla="*/ 394863 h 1485900"/>
              <a:gd name="T18" fmla="*/ 310939 w 2171700"/>
              <a:gd name="T19" fmla="*/ 734005 h 1485900"/>
              <a:gd name="T20" fmla="*/ 310939 w 2171700"/>
              <a:gd name="T21" fmla="*/ 1485900 h 1485900"/>
              <a:gd name="T22" fmla="*/ 0 w 2171700"/>
              <a:gd name="T23" fmla="*/ 1485900 h 14859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71700" h="1485900">
                <a:moveTo>
                  <a:pt x="0" y="1485900"/>
                </a:moveTo>
                <a:lnTo>
                  <a:pt x="0" y="734005"/>
                </a:lnTo>
                <a:cubicBezTo>
                  <a:pt x="0" y="374975"/>
                  <a:pt x="291051" y="83924"/>
                  <a:pt x="650081" y="83924"/>
                </a:cubicBezTo>
                <a:lnTo>
                  <a:pt x="1833242" y="83924"/>
                </a:lnTo>
                <a:lnTo>
                  <a:pt x="1833242" y="0"/>
                </a:lnTo>
                <a:lnTo>
                  <a:pt x="2171700" y="239393"/>
                </a:lnTo>
                <a:lnTo>
                  <a:pt x="1833242" y="478787"/>
                </a:lnTo>
                <a:lnTo>
                  <a:pt x="1833242" y="394863"/>
                </a:lnTo>
                <a:lnTo>
                  <a:pt x="650081" y="394863"/>
                </a:lnTo>
                <a:cubicBezTo>
                  <a:pt x="462778" y="394863"/>
                  <a:pt x="310939" y="546702"/>
                  <a:pt x="310939" y="734005"/>
                </a:cubicBezTo>
                <a:lnTo>
                  <a:pt x="310939" y="1485900"/>
                </a:lnTo>
                <a:lnTo>
                  <a:pt x="0" y="1485900"/>
                </a:lnTo>
                <a:close/>
              </a:path>
            </a:pathLst>
          </a:custGeom>
          <a:solidFill>
            <a:srgbClr val="CB6421"/>
          </a:solidFill>
          <a:ln>
            <a:noFill/>
          </a:ln>
          <a:effectLst>
            <a:outerShdw blurRad="40000" dist="23000" dir="5400000" rotWithShape="0">
              <a:srgbClr val="000000">
                <a:alpha val="34998"/>
              </a:srgbClr>
            </a:outerShdw>
          </a:effectLst>
          <a:extLst/>
        </p:spPr>
        <p:txBody>
          <a:bodyPr anchor="ctr"/>
          <a:lstStyle/>
          <a:p>
            <a:pPr defTabSz="914400" fontAlgn="base">
              <a:spcBef>
                <a:spcPct val="0"/>
              </a:spcBef>
              <a:spcAft>
                <a:spcPct val="0"/>
              </a:spcAft>
            </a:pPr>
            <a:endParaRPr lang="en-US">
              <a:solidFill>
                <a:srgbClr val="000000"/>
              </a:solidFill>
              <a:latin typeface="Arial" charset="0"/>
              <a:ea typeface="MS PGothic" charset="0"/>
              <a:cs typeface="MS PGothic" charset="0"/>
            </a:endParaRPr>
          </a:p>
        </p:txBody>
      </p:sp>
      <p:sp>
        <p:nvSpPr>
          <p:cNvPr id="22" name="Text Box 6"/>
          <p:cNvSpPr txBox="1"/>
          <p:nvPr/>
        </p:nvSpPr>
        <p:spPr>
          <a:xfrm>
            <a:off x="604445" y="3333939"/>
            <a:ext cx="1755082" cy="964025"/>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a:lstStyle/>
          <a:p>
            <a:pPr fontAlgn="base">
              <a:defRPr/>
            </a:pPr>
            <a:r>
              <a:rPr lang="en-US" sz="1400" dirty="0">
                <a:solidFill>
                  <a:prstClr val="black"/>
                </a:solidFill>
                <a:latin typeface="Verdana"/>
                <a:ea typeface="ＭＳ 明朝"/>
                <a:cs typeface="Verdana"/>
              </a:rPr>
              <a:t>Targeted to </a:t>
            </a:r>
            <a:r>
              <a:rPr lang="en-US" sz="1400" dirty="0" smtClean="0">
                <a:solidFill>
                  <a:prstClr val="black"/>
                </a:solidFill>
                <a:latin typeface="Verdana"/>
                <a:ea typeface="ＭＳ 明朝"/>
                <a:cs typeface="Verdana"/>
              </a:rPr>
              <a:t>local populations and context; Urgency or opportunity</a:t>
            </a:r>
            <a:endParaRPr lang="en-US" sz="1400" dirty="0">
              <a:solidFill>
                <a:prstClr val="black"/>
              </a:solidFill>
              <a:latin typeface="Verdana"/>
              <a:ea typeface="ＭＳ 明朝"/>
              <a:cs typeface="Verdana"/>
            </a:endParaRPr>
          </a:p>
        </p:txBody>
      </p:sp>
      <p:sp>
        <p:nvSpPr>
          <p:cNvPr id="25" name="Text Box 19"/>
          <p:cNvSpPr txBox="1"/>
          <p:nvPr/>
        </p:nvSpPr>
        <p:spPr>
          <a:xfrm>
            <a:off x="4616673" y="1132179"/>
            <a:ext cx="1382807" cy="751701"/>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a:lstStyle/>
          <a:p>
            <a:pPr fontAlgn="base">
              <a:defRPr/>
            </a:pPr>
            <a:r>
              <a:rPr lang="en-US" sz="1400" dirty="0" smtClean="0">
                <a:solidFill>
                  <a:prstClr val="black"/>
                </a:solidFill>
                <a:latin typeface="Verdana"/>
                <a:ea typeface="ＭＳ 明朝"/>
                <a:cs typeface="Verdana"/>
              </a:rPr>
              <a:t>Iterations with larger populations</a:t>
            </a:r>
            <a:endParaRPr lang="en-US" sz="1400" dirty="0">
              <a:solidFill>
                <a:prstClr val="black"/>
              </a:solidFill>
              <a:latin typeface="Verdana"/>
              <a:ea typeface="ＭＳ 明朝"/>
              <a:cs typeface="Verdana"/>
            </a:endParaRPr>
          </a:p>
        </p:txBody>
      </p:sp>
      <p:sp>
        <p:nvSpPr>
          <p:cNvPr id="26" name="Text Box 20"/>
          <p:cNvSpPr txBox="1"/>
          <p:nvPr/>
        </p:nvSpPr>
        <p:spPr>
          <a:xfrm>
            <a:off x="6135012" y="738315"/>
            <a:ext cx="1497688" cy="57150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a:lstStyle/>
          <a:p>
            <a:pPr fontAlgn="base">
              <a:defRPr/>
            </a:pPr>
            <a:r>
              <a:rPr lang="en-US" sz="1400" dirty="0" smtClean="0">
                <a:solidFill>
                  <a:prstClr val="black"/>
                </a:solidFill>
                <a:latin typeface="Verdana"/>
                <a:ea typeface="ＭＳ 明朝"/>
                <a:cs typeface="Verdana"/>
              </a:rPr>
              <a:t>Continued adaptation</a:t>
            </a:r>
            <a:endParaRPr lang="en-US" sz="1400" dirty="0">
              <a:solidFill>
                <a:prstClr val="black"/>
              </a:solidFill>
              <a:latin typeface="Verdana"/>
              <a:ea typeface="ＭＳ 明朝"/>
              <a:cs typeface="Verdana"/>
            </a:endParaRPr>
          </a:p>
        </p:txBody>
      </p:sp>
      <p:sp>
        <p:nvSpPr>
          <p:cNvPr id="27" name="Text Box 5"/>
          <p:cNvSpPr txBox="1"/>
          <p:nvPr/>
        </p:nvSpPr>
        <p:spPr>
          <a:xfrm>
            <a:off x="3293485" y="4796600"/>
            <a:ext cx="1697037" cy="85725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a:lstStyle/>
          <a:p>
            <a:pPr fontAlgn="base">
              <a:defRPr/>
            </a:pPr>
            <a:r>
              <a:rPr lang="en-US" sz="1400" dirty="0">
                <a:solidFill>
                  <a:prstClr val="black"/>
                </a:solidFill>
                <a:latin typeface="Verdana"/>
                <a:ea typeface="ＭＳ 明朝"/>
                <a:cs typeface="Verdana"/>
              </a:rPr>
              <a:t>Short Cycle Feedback</a:t>
            </a:r>
          </a:p>
        </p:txBody>
      </p:sp>
      <p:sp>
        <p:nvSpPr>
          <p:cNvPr id="28" name="Text Box 5"/>
          <p:cNvSpPr txBox="1"/>
          <p:nvPr/>
        </p:nvSpPr>
        <p:spPr>
          <a:xfrm>
            <a:off x="5144351" y="3520269"/>
            <a:ext cx="1698625" cy="85725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a:lstStyle/>
          <a:p>
            <a:pPr fontAlgn="base">
              <a:defRPr/>
            </a:pPr>
            <a:r>
              <a:rPr lang="en-US" sz="1400" dirty="0">
                <a:solidFill>
                  <a:prstClr val="black"/>
                </a:solidFill>
                <a:latin typeface="Verdana"/>
                <a:ea typeface="ＭＳ 明朝"/>
                <a:cs typeface="Verdana"/>
              </a:rPr>
              <a:t>Short Cycle Feedback</a:t>
            </a:r>
          </a:p>
        </p:txBody>
      </p:sp>
      <p:sp>
        <p:nvSpPr>
          <p:cNvPr id="29" name="Rectangle 5"/>
          <p:cNvSpPr>
            <a:spLocks noChangeArrowheads="1"/>
          </p:cNvSpPr>
          <p:nvPr/>
        </p:nvSpPr>
        <p:spPr bwMode="auto">
          <a:xfrm>
            <a:off x="184808" y="-66251"/>
            <a:ext cx="9144000" cy="1752600"/>
          </a:xfrm>
          <a:prstGeom prst="rect">
            <a:avLst/>
          </a:prstGeom>
          <a:noFill/>
          <a:ln w="9525">
            <a:noFill/>
            <a:miter lim="800000"/>
            <a:headEnd/>
            <a:tailEnd/>
          </a:ln>
        </p:spPr>
        <p:txBody>
          <a:bodyPr anchor="ctr"/>
          <a:lstStyle/>
          <a:p>
            <a:pPr fontAlgn="base">
              <a:spcBef>
                <a:spcPct val="0"/>
              </a:spcBef>
              <a:spcAft>
                <a:spcPct val="0"/>
              </a:spcAft>
              <a:defRPr/>
            </a:pPr>
            <a:r>
              <a:rPr lang="en-US" sz="2400" b="1" dirty="0">
                <a:solidFill>
                  <a:prstClr val="black"/>
                </a:solidFill>
                <a:latin typeface="Verdana" pitchFamily="34" charset="0"/>
                <a:ea typeface="MS PGothic" charset="0"/>
                <a:cs typeface="MS PGothic" charset="0"/>
              </a:rPr>
              <a:t>Driving Science-Based Innovation with a Compelling Theory of Change </a:t>
            </a:r>
            <a:br>
              <a:rPr lang="en-US" sz="2400" b="1" dirty="0">
                <a:solidFill>
                  <a:prstClr val="black"/>
                </a:solidFill>
                <a:latin typeface="Verdana" pitchFamily="34" charset="0"/>
                <a:ea typeface="MS PGothic" charset="0"/>
                <a:cs typeface="MS PGothic" charset="0"/>
              </a:rPr>
            </a:br>
            <a:r>
              <a:rPr lang="en-US" sz="2400" b="1" dirty="0">
                <a:solidFill>
                  <a:prstClr val="black"/>
                </a:solidFill>
                <a:latin typeface="Verdana" pitchFamily="34" charset="0"/>
                <a:ea typeface="MS PGothic" charset="0"/>
                <a:cs typeface="MS PGothic" charset="0"/>
              </a:rPr>
              <a:t>and Fast-Cycle </a:t>
            </a:r>
            <a:br>
              <a:rPr lang="en-US" sz="2400" b="1" dirty="0">
                <a:solidFill>
                  <a:prstClr val="black"/>
                </a:solidFill>
                <a:latin typeface="Verdana" pitchFamily="34" charset="0"/>
                <a:ea typeface="MS PGothic" charset="0"/>
                <a:cs typeface="MS PGothic" charset="0"/>
              </a:rPr>
            </a:br>
            <a:r>
              <a:rPr lang="en-US" sz="2400" b="1" dirty="0">
                <a:solidFill>
                  <a:prstClr val="black"/>
                </a:solidFill>
                <a:latin typeface="Verdana" pitchFamily="34" charset="0"/>
                <a:ea typeface="MS PGothic" charset="0"/>
                <a:cs typeface="MS PGothic" charset="0"/>
              </a:rPr>
              <a:t>Feedback</a:t>
            </a:r>
          </a:p>
        </p:txBody>
      </p:sp>
      <p:pic>
        <p:nvPicPr>
          <p:cNvPr id="30" name="Picture 2" descr="FOI logo - full colo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76900" y="4864100"/>
            <a:ext cx="29718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19"/>
          <p:cNvSpPr txBox="1"/>
          <p:nvPr/>
        </p:nvSpPr>
        <p:spPr>
          <a:xfrm>
            <a:off x="2447853" y="2661189"/>
            <a:ext cx="1394402" cy="571150"/>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a:lstStyle/>
          <a:p>
            <a:pPr fontAlgn="base">
              <a:defRPr/>
            </a:pPr>
            <a:r>
              <a:rPr lang="en-US" sz="1400" dirty="0" smtClean="0">
                <a:solidFill>
                  <a:prstClr val="black"/>
                </a:solidFill>
                <a:latin typeface="Verdana"/>
                <a:ea typeface="ＭＳ 明朝"/>
                <a:cs typeface="Verdana"/>
              </a:rPr>
              <a:t>Road test intervention</a:t>
            </a:r>
            <a:endParaRPr lang="en-US" sz="1400" dirty="0">
              <a:solidFill>
                <a:prstClr val="black"/>
              </a:solidFill>
              <a:latin typeface="Verdana"/>
              <a:ea typeface="ＭＳ 明朝"/>
              <a:cs typeface="Verdana"/>
            </a:endParaRPr>
          </a:p>
        </p:txBody>
      </p:sp>
      <p:sp>
        <p:nvSpPr>
          <p:cNvPr id="34" name="Rectangle 33"/>
          <p:cNvSpPr>
            <a:spLocks noChangeArrowheads="1"/>
          </p:cNvSpPr>
          <p:nvPr/>
        </p:nvSpPr>
        <p:spPr bwMode="auto">
          <a:xfrm>
            <a:off x="2953716" y="3976930"/>
            <a:ext cx="1409167" cy="662920"/>
          </a:xfrm>
          <a:prstGeom prst="rect">
            <a:avLst/>
          </a:prstGeom>
          <a:solidFill>
            <a:srgbClr val="FCD5B5"/>
          </a:solidFill>
          <a:ln>
            <a:noFill/>
          </a:ln>
          <a:effectLst>
            <a:outerShdw blurRad="50800" dist="38100" dir="8100000" algn="tr" rotWithShape="0">
              <a:srgbClr val="000000">
                <a:alpha val="39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defRPr/>
            </a:pPr>
            <a:endParaRPr lang="en-US">
              <a:solidFill>
                <a:prstClr val="white"/>
              </a:solidFill>
              <a:latin typeface="Calibri"/>
              <a:ea typeface="MS PGothic" charset="0"/>
              <a:cs typeface="MS PGothic" charset="0"/>
            </a:endParaRPr>
          </a:p>
        </p:txBody>
      </p:sp>
      <p:sp>
        <p:nvSpPr>
          <p:cNvPr id="35" name="TextBox 34"/>
          <p:cNvSpPr txBox="1"/>
          <p:nvPr/>
        </p:nvSpPr>
        <p:spPr>
          <a:xfrm>
            <a:off x="2966416" y="4053129"/>
            <a:ext cx="1517694" cy="523220"/>
          </a:xfrm>
          <a:prstGeom prst="rect">
            <a:avLst/>
          </a:prstGeom>
          <a:noFill/>
        </p:spPr>
        <p:txBody>
          <a:bodyPr wrap="square">
            <a:spAutoFit/>
          </a:bodyPr>
          <a:lstStyle/>
          <a:p>
            <a:pPr fontAlgn="base">
              <a:spcBef>
                <a:spcPct val="0"/>
              </a:spcBef>
              <a:spcAft>
                <a:spcPts val="600"/>
              </a:spcAft>
              <a:defRPr/>
            </a:pPr>
            <a:r>
              <a:rPr lang="en-US" sz="1400" b="1" dirty="0" smtClean="0">
                <a:solidFill>
                  <a:prstClr val="black"/>
                </a:solidFill>
                <a:latin typeface="Verdana"/>
                <a:ea typeface="MS PGothic" charset="0"/>
                <a:cs typeface="Verdana"/>
              </a:rPr>
              <a:t>Design an Intervention</a:t>
            </a:r>
            <a:endParaRPr lang="en-US" sz="1400" b="1" dirty="0">
              <a:solidFill>
                <a:prstClr val="black"/>
              </a:solidFill>
              <a:latin typeface="Verdana"/>
              <a:ea typeface="MS PGothic" charset="0"/>
              <a:cs typeface="Verdana"/>
            </a:endParaRPr>
          </a:p>
        </p:txBody>
      </p:sp>
      <p:sp>
        <p:nvSpPr>
          <p:cNvPr id="36" name="Text Box 19"/>
          <p:cNvSpPr txBox="1"/>
          <p:nvPr/>
        </p:nvSpPr>
        <p:spPr>
          <a:xfrm>
            <a:off x="3659303" y="1788854"/>
            <a:ext cx="1193800" cy="770736"/>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a:lstStyle/>
          <a:p>
            <a:pPr fontAlgn="base">
              <a:defRPr/>
            </a:pPr>
            <a:r>
              <a:rPr lang="en-US" sz="1400" dirty="0" smtClean="0">
                <a:solidFill>
                  <a:prstClr val="black"/>
                </a:solidFill>
                <a:latin typeface="Verdana"/>
                <a:ea typeface="ＭＳ 明朝"/>
                <a:cs typeface="Verdana"/>
              </a:rPr>
              <a:t>Pilot,</a:t>
            </a:r>
          </a:p>
          <a:p>
            <a:pPr fontAlgn="base">
              <a:defRPr/>
            </a:pPr>
            <a:r>
              <a:rPr lang="en-US" sz="1400" dirty="0">
                <a:solidFill>
                  <a:prstClr val="black"/>
                </a:solidFill>
                <a:latin typeface="Verdana"/>
                <a:ea typeface="ＭＳ 明朝"/>
                <a:cs typeface="Verdana"/>
              </a:rPr>
              <a:t>m</a:t>
            </a:r>
            <a:r>
              <a:rPr lang="en-US" sz="1400" dirty="0" smtClean="0">
                <a:solidFill>
                  <a:prstClr val="black"/>
                </a:solidFill>
                <a:latin typeface="Verdana"/>
                <a:ea typeface="ＭＳ 明朝"/>
                <a:cs typeface="Verdana"/>
              </a:rPr>
              <a:t>easure, and adapt</a:t>
            </a:r>
            <a:endParaRPr lang="en-US" sz="1400" dirty="0">
              <a:solidFill>
                <a:prstClr val="black"/>
              </a:solidFill>
              <a:latin typeface="Verdana"/>
              <a:ea typeface="ＭＳ 明朝"/>
              <a:cs typeface="Verdana"/>
            </a:endParaRPr>
          </a:p>
        </p:txBody>
      </p:sp>
      <p:sp>
        <p:nvSpPr>
          <p:cNvPr id="37" name="Rectangle 36"/>
          <p:cNvSpPr>
            <a:spLocks noChangeArrowheads="1"/>
          </p:cNvSpPr>
          <p:nvPr/>
        </p:nvSpPr>
        <p:spPr bwMode="auto">
          <a:xfrm>
            <a:off x="5792188" y="2259774"/>
            <a:ext cx="1409167" cy="662920"/>
          </a:xfrm>
          <a:prstGeom prst="rect">
            <a:avLst/>
          </a:prstGeom>
          <a:solidFill>
            <a:srgbClr val="FCD5B5"/>
          </a:solidFill>
          <a:ln>
            <a:noFill/>
          </a:ln>
          <a:effectLst>
            <a:outerShdw blurRad="50800" dist="38100" dir="8100000" algn="tr" rotWithShape="0">
              <a:srgbClr val="000000">
                <a:alpha val="39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defRPr/>
            </a:pPr>
            <a:endParaRPr lang="en-US">
              <a:solidFill>
                <a:prstClr val="white"/>
              </a:solidFill>
              <a:latin typeface="Calibri"/>
              <a:ea typeface="MS PGothic" charset="0"/>
              <a:cs typeface="MS PGothic" charset="0"/>
            </a:endParaRPr>
          </a:p>
        </p:txBody>
      </p:sp>
      <p:sp>
        <p:nvSpPr>
          <p:cNvPr id="38" name="TextBox 37"/>
          <p:cNvSpPr txBox="1"/>
          <p:nvPr/>
        </p:nvSpPr>
        <p:spPr>
          <a:xfrm>
            <a:off x="5893788" y="2335973"/>
            <a:ext cx="1219222" cy="523220"/>
          </a:xfrm>
          <a:prstGeom prst="rect">
            <a:avLst/>
          </a:prstGeom>
          <a:noFill/>
        </p:spPr>
        <p:txBody>
          <a:bodyPr wrap="square">
            <a:spAutoFit/>
          </a:bodyPr>
          <a:lstStyle/>
          <a:p>
            <a:pPr fontAlgn="base">
              <a:spcBef>
                <a:spcPct val="0"/>
              </a:spcBef>
              <a:spcAft>
                <a:spcPts val="600"/>
              </a:spcAft>
              <a:defRPr/>
            </a:pPr>
            <a:r>
              <a:rPr lang="en-US" sz="1400" b="1" dirty="0" smtClean="0">
                <a:solidFill>
                  <a:prstClr val="black"/>
                </a:solidFill>
                <a:latin typeface="Verdana"/>
                <a:ea typeface="MS PGothic" charset="0"/>
                <a:cs typeface="Verdana"/>
              </a:rPr>
              <a:t>Targeted Scaling</a:t>
            </a:r>
            <a:endParaRPr lang="en-US" sz="1400" b="1" dirty="0">
              <a:solidFill>
                <a:prstClr val="black"/>
              </a:solidFill>
              <a:latin typeface="Verdana"/>
              <a:ea typeface="MS PGothic" charset="0"/>
              <a:cs typeface="Verdana"/>
            </a:endParaRPr>
          </a:p>
        </p:txBody>
      </p:sp>
      <p:sp>
        <p:nvSpPr>
          <p:cNvPr id="39" name="Bent Arrow 17"/>
          <p:cNvSpPr>
            <a:spLocks/>
          </p:cNvSpPr>
          <p:nvPr/>
        </p:nvSpPr>
        <p:spPr bwMode="auto">
          <a:xfrm>
            <a:off x="6198610" y="1202113"/>
            <a:ext cx="914400" cy="800100"/>
          </a:xfrm>
          <a:custGeom>
            <a:avLst/>
            <a:gdLst>
              <a:gd name="T0" fmla="*/ 0 w 914400"/>
              <a:gd name="T1" fmla="*/ 800100 h 800100"/>
              <a:gd name="T2" fmla="*/ 0 w 914400"/>
              <a:gd name="T3" fmla="*/ 450056 h 800100"/>
              <a:gd name="T4" fmla="*/ 350044 w 914400"/>
              <a:gd name="T5" fmla="*/ 100012 h 800100"/>
              <a:gd name="T6" fmla="*/ 714375 w 914400"/>
              <a:gd name="T7" fmla="*/ 100013 h 800100"/>
              <a:gd name="T8" fmla="*/ 714375 w 914400"/>
              <a:gd name="T9" fmla="*/ 0 h 800100"/>
              <a:gd name="T10" fmla="*/ 914400 w 914400"/>
              <a:gd name="T11" fmla="*/ 200025 h 800100"/>
              <a:gd name="T12" fmla="*/ 714375 w 914400"/>
              <a:gd name="T13" fmla="*/ 400050 h 800100"/>
              <a:gd name="T14" fmla="*/ 714375 w 914400"/>
              <a:gd name="T15" fmla="*/ 300038 h 800100"/>
              <a:gd name="T16" fmla="*/ 350044 w 914400"/>
              <a:gd name="T17" fmla="*/ 300038 h 800100"/>
              <a:gd name="T18" fmla="*/ 200025 w 914400"/>
              <a:gd name="T19" fmla="*/ 450057 h 800100"/>
              <a:gd name="T20" fmla="*/ 200025 w 914400"/>
              <a:gd name="T21" fmla="*/ 800100 h 800100"/>
              <a:gd name="T22" fmla="*/ 0 w 914400"/>
              <a:gd name="T23" fmla="*/ 800100 h 800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14400" h="800100">
                <a:moveTo>
                  <a:pt x="0" y="800100"/>
                </a:moveTo>
                <a:lnTo>
                  <a:pt x="0" y="450056"/>
                </a:lnTo>
                <a:cubicBezTo>
                  <a:pt x="0" y="256732"/>
                  <a:pt x="156720" y="100012"/>
                  <a:pt x="350044" y="100012"/>
                </a:cubicBezTo>
                <a:lnTo>
                  <a:pt x="714375" y="100013"/>
                </a:lnTo>
                <a:lnTo>
                  <a:pt x="714375" y="0"/>
                </a:lnTo>
                <a:lnTo>
                  <a:pt x="914400" y="200025"/>
                </a:lnTo>
                <a:lnTo>
                  <a:pt x="714375" y="400050"/>
                </a:lnTo>
                <a:lnTo>
                  <a:pt x="714375" y="300038"/>
                </a:lnTo>
                <a:lnTo>
                  <a:pt x="350044" y="300038"/>
                </a:lnTo>
                <a:cubicBezTo>
                  <a:pt x="267191" y="300038"/>
                  <a:pt x="200025" y="367204"/>
                  <a:pt x="200025" y="450057"/>
                </a:cubicBezTo>
                <a:lnTo>
                  <a:pt x="200025" y="800100"/>
                </a:lnTo>
                <a:lnTo>
                  <a:pt x="0" y="800100"/>
                </a:lnTo>
                <a:close/>
              </a:path>
            </a:pathLst>
          </a:custGeom>
          <a:solidFill>
            <a:srgbClr val="CB642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defTabSz="914400" fontAlgn="base">
              <a:spcBef>
                <a:spcPct val="0"/>
              </a:spcBef>
              <a:spcAft>
                <a:spcPct val="0"/>
              </a:spcAft>
            </a:pPr>
            <a:endParaRPr lang="en-US">
              <a:solidFill>
                <a:srgbClr val="000000"/>
              </a:solidFill>
              <a:latin typeface="Arial" charset="0"/>
              <a:ea typeface="MS PGothic" charset="0"/>
              <a:cs typeface="MS PGothic" charset="0"/>
            </a:endParaRPr>
          </a:p>
        </p:txBody>
      </p:sp>
      <p:sp>
        <p:nvSpPr>
          <p:cNvPr id="32" name="Bent Arrow 18"/>
          <p:cNvSpPr>
            <a:spLocks/>
          </p:cNvSpPr>
          <p:nvPr/>
        </p:nvSpPr>
        <p:spPr bwMode="auto">
          <a:xfrm rot="10800000">
            <a:off x="6611619" y="2208974"/>
            <a:ext cx="1435101" cy="1150878"/>
          </a:xfrm>
          <a:custGeom>
            <a:avLst/>
            <a:gdLst>
              <a:gd name="T0" fmla="*/ 0 w 2171700"/>
              <a:gd name="T1" fmla="*/ 1422400 h 1422400"/>
              <a:gd name="T2" fmla="*/ 0 w 2171700"/>
              <a:gd name="T3" fmla="*/ 702637 h 1422400"/>
              <a:gd name="T4" fmla="*/ 622300 w 2171700"/>
              <a:gd name="T5" fmla="*/ 80337 h 1422400"/>
              <a:gd name="T6" fmla="*/ 1847706 w 2171700"/>
              <a:gd name="T7" fmla="*/ 80337 h 1422400"/>
              <a:gd name="T8" fmla="*/ 1847706 w 2171700"/>
              <a:gd name="T9" fmla="*/ 0 h 1422400"/>
              <a:gd name="T10" fmla="*/ 2171700 w 2171700"/>
              <a:gd name="T11" fmla="*/ 229163 h 1422400"/>
              <a:gd name="T12" fmla="*/ 1847706 w 2171700"/>
              <a:gd name="T13" fmla="*/ 458326 h 1422400"/>
              <a:gd name="T14" fmla="*/ 1847706 w 2171700"/>
              <a:gd name="T15" fmla="*/ 377989 h 1422400"/>
              <a:gd name="T16" fmla="*/ 622300 w 2171700"/>
              <a:gd name="T17" fmla="*/ 377989 h 1422400"/>
              <a:gd name="T18" fmla="*/ 297651 w 2171700"/>
              <a:gd name="T19" fmla="*/ 702638 h 1422400"/>
              <a:gd name="T20" fmla="*/ 297651 w 2171700"/>
              <a:gd name="T21" fmla="*/ 1422400 h 1422400"/>
              <a:gd name="T22" fmla="*/ 0 w 2171700"/>
              <a:gd name="T23" fmla="*/ 1422400 h 14224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71700" h="1422400">
                <a:moveTo>
                  <a:pt x="0" y="1422400"/>
                </a:moveTo>
                <a:lnTo>
                  <a:pt x="0" y="702637"/>
                </a:lnTo>
                <a:cubicBezTo>
                  <a:pt x="0" y="358950"/>
                  <a:pt x="278613" y="80337"/>
                  <a:pt x="622300" y="80337"/>
                </a:cubicBezTo>
                <a:lnTo>
                  <a:pt x="1847706" y="80337"/>
                </a:lnTo>
                <a:lnTo>
                  <a:pt x="1847706" y="0"/>
                </a:lnTo>
                <a:lnTo>
                  <a:pt x="2171700" y="229163"/>
                </a:lnTo>
                <a:lnTo>
                  <a:pt x="1847706" y="458326"/>
                </a:lnTo>
                <a:lnTo>
                  <a:pt x="1847706" y="377989"/>
                </a:lnTo>
                <a:lnTo>
                  <a:pt x="622300" y="377989"/>
                </a:lnTo>
                <a:cubicBezTo>
                  <a:pt x="443001" y="377989"/>
                  <a:pt x="297651" y="523339"/>
                  <a:pt x="297651" y="702638"/>
                </a:cubicBezTo>
                <a:lnTo>
                  <a:pt x="297651" y="1422400"/>
                </a:lnTo>
                <a:lnTo>
                  <a:pt x="0" y="1422400"/>
                </a:lnTo>
                <a:close/>
              </a:path>
            </a:pathLst>
          </a:custGeom>
          <a:solidFill>
            <a:srgbClr val="CB642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defTabSz="914400" fontAlgn="base">
              <a:spcBef>
                <a:spcPct val="0"/>
              </a:spcBef>
              <a:spcAft>
                <a:spcPct val="0"/>
              </a:spcAft>
            </a:pPr>
            <a:endParaRPr lang="en-US">
              <a:solidFill>
                <a:srgbClr val="000000"/>
              </a:solidFill>
              <a:latin typeface="Arial" charset="0"/>
              <a:ea typeface="MS PGothic" charset="0"/>
              <a:cs typeface="MS PGothic" charset="0"/>
            </a:endParaRPr>
          </a:p>
        </p:txBody>
      </p:sp>
      <p:sp>
        <p:nvSpPr>
          <p:cNvPr id="42" name="Text Box 5"/>
          <p:cNvSpPr txBox="1"/>
          <p:nvPr/>
        </p:nvSpPr>
        <p:spPr>
          <a:xfrm>
            <a:off x="7290016" y="2335973"/>
            <a:ext cx="1320584" cy="600906"/>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a:lstStyle/>
          <a:p>
            <a:pPr fontAlgn="base">
              <a:defRPr/>
            </a:pPr>
            <a:r>
              <a:rPr lang="en-US" sz="1400" dirty="0">
                <a:solidFill>
                  <a:prstClr val="black"/>
                </a:solidFill>
                <a:latin typeface="Verdana"/>
                <a:ea typeface="ＭＳ 明朝"/>
                <a:cs typeface="Verdana"/>
              </a:rPr>
              <a:t>Short Cycle Feedback</a:t>
            </a:r>
          </a:p>
        </p:txBody>
      </p:sp>
    </p:spTree>
    <p:custDataLst>
      <p:tags r:id="rId1"/>
    </p:custDataLst>
    <p:extLst>
      <p:ext uri="{BB962C8B-B14F-4D97-AF65-F5344CB8AC3E}">
        <p14:creationId xmlns:p14="http://schemas.microsoft.com/office/powerpoint/2010/main" val="1074877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nodeType="afterGroup">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childTnLst>
                          </p:cTn>
                        </p:par>
                        <p:par>
                          <p:cTn id="20" fill="hold" nodeType="afterGroup">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nodeType="afterGroup">
                            <p:stCondLst>
                              <p:cond delay="1500"/>
                            </p:stCondLst>
                            <p:childTnLst>
                              <p:par>
                                <p:cTn id="25" presetID="9"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dissolve">
                                      <p:cBhvr>
                                        <p:cTn id="27" dur="500"/>
                                        <p:tgtEl>
                                          <p:spTgt spid="2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dissolve">
                                      <p:cBhvr>
                                        <p:cTn id="32" dur="500"/>
                                        <p:tgtEl>
                                          <p:spTgt spid="35"/>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dissolve">
                                      <p:cBhvr>
                                        <p:cTn id="35" dur="500"/>
                                        <p:tgtEl>
                                          <p:spTgt spid="34"/>
                                        </p:tgtEl>
                                      </p:cBhvr>
                                    </p:animEffect>
                                  </p:childTnLst>
                                </p:cTn>
                              </p:par>
                            </p:childTnLst>
                          </p:cTn>
                        </p:par>
                        <p:par>
                          <p:cTn id="36" fill="hold">
                            <p:stCondLst>
                              <p:cond delay="500"/>
                            </p:stCondLst>
                            <p:childTnLst>
                              <p:par>
                                <p:cTn id="37" presetID="24" presetClass="emph" presetSubtype="0" fill="hold" grpId="1" nodeType="afterEffect">
                                  <p:stCondLst>
                                    <p:cond delay="0"/>
                                  </p:stCondLst>
                                  <p:childTnLst>
                                    <p:animClr clrSpc="hsl" dir="cw">
                                      <p:cBhvr override="childStyle">
                                        <p:cTn id="38" dur="500" fill="hold"/>
                                        <p:tgtEl>
                                          <p:spTgt spid="34"/>
                                        </p:tgtEl>
                                        <p:attrNameLst>
                                          <p:attrName>style.color</p:attrName>
                                        </p:attrNameLst>
                                      </p:cBhvr>
                                      <p:by>
                                        <p:hsl h="0" s="-12549" l="-25098"/>
                                      </p:by>
                                    </p:animClr>
                                    <p:animClr clrSpc="hsl" dir="cw">
                                      <p:cBhvr>
                                        <p:cTn id="39" dur="500" fill="hold"/>
                                        <p:tgtEl>
                                          <p:spTgt spid="34"/>
                                        </p:tgtEl>
                                        <p:attrNameLst>
                                          <p:attrName>fillcolor</p:attrName>
                                        </p:attrNameLst>
                                      </p:cBhvr>
                                      <p:by>
                                        <p:hsl h="0" s="-12549" l="-25098"/>
                                      </p:by>
                                    </p:animClr>
                                    <p:animClr clrSpc="hsl" dir="cw">
                                      <p:cBhvr>
                                        <p:cTn id="40" dur="500" fill="hold"/>
                                        <p:tgtEl>
                                          <p:spTgt spid="34"/>
                                        </p:tgtEl>
                                        <p:attrNameLst>
                                          <p:attrName>stroke.color</p:attrName>
                                        </p:attrNameLst>
                                      </p:cBhvr>
                                      <p:by>
                                        <p:hsl h="0" s="-12549" l="-25098"/>
                                      </p:by>
                                    </p:animClr>
                                    <p:set>
                                      <p:cBhvr>
                                        <p:cTn id="41" dur="500" fill="hold"/>
                                        <p:tgtEl>
                                          <p:spTgt spid="34"/>
                                        </p:tgtEl>
                                        <p:attrNameLst>
                                          <p:attrName>fill.type</p:attrName>
                                        </p:attrNameLst>
                                      </p:cBhvr>
                                      <p:to>
                                        <p:strVal val="solid"/>
                                      </p:to>
                                    </p:set>
                                  </p:childTnLst>
                                </p:cTn>
                              </p:par>
                            </p:childTnLst>
                          </p:cTn>
                        </p:par>
                        <p:par>
                          <p:cTn id="42" fill="hold">
                            <p:stCondLst>
                              <p:cond delay="1000"/>
                            </p:stCondLst>
                            <p:childTnLst>
                              <p:par>
                                <p:cTn id="43" presetID="26" presetClass="emph" presetSubtype="0" fill="hold" grpId="2" nodeType="afterEffect">
                                  <p:stCondLst>
                                    <p:cond delay="0"/>
                                  </p:stCondLst>
                                  <p:childTnLst>
                                    <p:animEffect transition="out" filter="fade">
                                      <p:cBhvr>
                                        <p:cTn id="44" dur="500" tmFilter="0, 0; .2, .5; .8, .5; 1, 0"/>
                                        <p:tgtEl>
                                          <p:spTgt spid="34"/>
                                        </p:tgtEl>
                                      </p:cBhvr>
                                    </p:animEffect>
                                    <p:animScale>
                                      <p:cBhvr>
                                        <p:cTn id="45" dur="250" autoRev="1" fill="hold"/>
                                        <p:tgtEl>
                                          <p:spTgt spid="34"/>
                                        </p:tgtEl>
                                      </p:cBhvr>
                                      <p:by x="105000" y="105000"/>
                                    </p:animScale>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childTnLst>
                          </p:cTn>
                        </p:par>
                        <p:par>
                          <p:cTn id="51" fill="hold">
                            <p:stCondLst>
                              <p:cond delay="500"/>
                            </p:stCondLst>
                            <p:childTnLst>
                              <p:par>
                                <p:cTn id="52" presetID="9" presetClass="entr" presetSubtype="0" fill="hold" grpId="0" nodeType="after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dissolve">
                                      <p:cBhvr>
                                        <p:cTn id="54" dur="500"/>
                                        <p:tgtEl>
                                          <p:spTgt spid="33"/>
                                        </p:tgtEl>
                                      </p:cBhvr>
                                    </p:animEffect>
                                  </p:childTnLst>
                                </p:cTn>
                              </p:par>
                            </p:childTnLst>
                          </p:cTn>
                        </p:par>
                        <p:par>
                          <p:cTn id="55" fill="hold">
                            <p:stCondLst>
                              <p:cond delay="1000"/>
                            </p:stCondLst>
                            <p:childTnLst>
                              <p:par>
                                <p:cTn id="56" presetID="22" presetClass="entr" presetSubtype="2" fill="hold" grpId="0"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right)">
                                      <p:cBhvr>
                                        <p:cTn id="58" dur="500"/>
                                        <p:tgtEl>
                                          <p:spTgt spid="20"/>
                                        </p:tgtEl>
                                      </p:cBhvr>
                                    </p:animEffect>
                                  </p:childTnLst>
                                </p:cTn>
                              </p:par>
                            </p:childTnLst>
                          </p:cTn>
                        </p:par>
                        <p:par>
                          <p:cTn id="59" fill="hold">
                            <p:stCondLst>
                              <p:cond delay="1500"/>
                            </p:stCondLst>
                            <p:childTnLst>
                              <p:par>
                                <p:cTn id="60" presetID="9" presetClass="entr" presetSubtype="0"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dissolve">
                                      <p:cBhvr>
                                        <p:cTn id="62" dur="500"/>
                                        <p:tgtEl>
                                          <p:spTgt spid="27"/>
                                        </p:tgtEl>
                                      </p:cBhvr>
                                    </p:animEffect>
                                  </p:childTnLst>
                                </p:cTn>
                              </p:par>
                            </p:childTnLst>
                          </p:cTn>
                        </p:par>
                        <p:par>
                          <p:cTn id="63" fill="hold">
                            <p:stCondLst>
                              <p:cond delay="2000"/>
                            </p:stCondLst>
                            <p:childTnLst>
                              <p:par>
                                <p:cTn id="64" presetID="24" presetClass="emph" presetSubtype="0" fill="hold" grpId="1" nodeType="afterEffect">
                                  <p:stCondLst>
                                    <p:cond delay="0"/>
                                  </p:stCondLst>
                                  <p:childTnLst>
                                    <p:animClr clrSpc="hsl" dir="cw">
                                      <p:cBhvr override="childStyle">
                                        <p:cTn id="65" dur="500" fill="hold"/>
                                        <p:tgtEl>
                                          <p:spTgt spid="10"/>
                                        </p:tgtEl>
                                        <p:attrNameLst>
                                          <p:attrName>style.color</p:attrName>
                                        </p:attrNameLst>
                                      </p:cBhvr>
                                      <p:by>
                                        <p:hsl h="0" s="-12549" l="-25098"/>
                                      </p:by>
                                    </p:animClr>
                                    <p:animClr clrSpc="hsl" dir="cw">
                                      <p:cBhvr>
                                        <p:cTn id="66" dur="500" fill="hold"/>
                                        <p:tgtEl>
                                          <p:spTgt spid="10"/>
                                        </p:tgtEl>
                                        <p:attrNameLst>
                                          <p:attrName>fillcolor</p:attrName>
                                        </p:attrNameLst>
                                      </p:cBhvr>
                                      <p:by>
                                        <p:hsl h="0" s="-12549" l="-25098"/>
                                      </p:by>
                                    </p:animClr>
                                    <p:animClr clrSpc="hsl" dir="cw">
                                      <p:cBhvr>
                                        <p:cTn id="67" dur="500" fill="hold"/>
                                        <p:tgtEl>
                                          <p:spTgt spid="10"/>
                                        </p:tgtEl>
                                        <p:attrNameLst>
                                          <p:attrName>stroke.color</p:attrName>
                                        </p:attrNameLst>
                                      </p:cBhvr>
                                      <p:by>
                                        <p:hsl h="0" s="-12549" l="-25098"/>
                                      </p:by>
                                    </p:animClr>
                                    <p:set>
                                      <p:cBhvr>
                                        <p:cTn id="68" dur="500" fill="hold"/>
                                        <p:tgtEl>
                                          <p:spTgt spid="10"/>
                                        </p:tgtEl>
                                        <p:attrNameLst>
                                          <p:attrName>fill.type</p:attrName>
                                        </p:attrNameLst>
                                      </p:cBhvr>
                                      <p:to>
                                        <p:strVal val="solid"/>
                                      </p:to>
                                    </p:set>
                                  </p:childTnLst>
                                </p:cTn>
                              </p:par>
                            </p:childTnLst>
                          </p:cTn>
                        </p:par>
                        <p:par>
                          <p:cTn id="69" fill="hold">
                            <p:stCondLst>
                              <p:cond delay="2500"/>
                            </p:stCondLst>
                            <p:childTnLst>
                              <p:par>
                                <p:cTn id="70" presetID="26" presetClass="emph" presetSubtype="0" fill="hold" grpId="2" nodeType="afterEffect">
                                  <p:stCondLst>
                                    <p:cond delay="0"/>
                                  </p:stCondLst>
                                  <p:childTnLst>
                                    <p:animEffect transition="out" filter="fade">
                                      <p:cBhvr>
                                        <p:cTn id="71" dur="500" tmFilter="0, 0; .2, .5; .8, .5; 1, 0"/>
                                        <p:tgtEl>
                                          <p:spTgt spid="10"/>
                                        </p:tgtEl>
                                      </p:cBhvr>
                                    </p:animEffect>
                                    <p:animScale>
                                      <p:cBhvr>
                                        <p:cTn id="72" dur="250" autoRev="1" fill="hold"/>
                                        <p:tgtEl>
                                          <p:spTgt spid="10"/>
                                        </p:tgtEl>
                                      </p:cBhvr>
                                      <p:by x="105000" y="105000"/>
                                    </p:animScale>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wipe(left)">
                                      <p:cBhvr>
                                        <p:cTn id="77" dur="500"/>
                                        <p:tgtEl>
                                          <p:spTgt spid="17"/>
                                        </p:tgtEl>
                                      </p:cBhvr>
                                    </p:animEffect>
                                  </p:childTnLst>
                                </p:cTn>
                              </p:par>
                            </p:childTnLst>
                          </p:cTn>
                        </p:par>
                        <p:par>
                          <p:cTn id="78" fill="hold">
                            <p:stCondLst>
                              <p:cond delay="500"/>
                            </p:stCondLst>
                            <p:childTnLst>
                              <p:par>
                                <p:cTn id="79" presetID="9" presetClass="entr" presetSubtype="0" fill="hold" grpId="0" nodeType="after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dissolve">
                                      <p:cBhvr>
                                        <p:cTn id="81" dur="500"/>
                                        <p:tgtEl>
                                          <p:spTgt spid="36"/>
                                        </p:tgtEl>
                                      </p:cBhvr>
                                    </p:animEffect>
                                  </p:childTnLst>
                                </p:cTn>
                              </p:par>
                            </p:childTnLst>
                          </p:cTn>
                        </p:par>
                        <p:par>
                          <p:cTn id="82" fill="hold">
                            <p:stCondLst>
                              <p:cond delay="1000"/>
                            </p:stCondLst>
                            <p:childTnLst>
                              <p:par>
                                <p:cTn id="83" presetID="22" presetClass="entr" presetSubtype="8" fill="hold" grpId="0" nodeType="after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wipe(left)">
                                      <p:cBhvr>
                                        <p:cTn id="85" dur="500"/>
                                        <p:tgtEl>
                                          <p:spTgt spid="18"/>
                                        </p:tgtEl>
                                      </p:cBhvr>
                                    </p:animEffect>
                                  </p:childTnLst>
                                </p:cTn>
                              </p:par>
                            </p:childTnLst>
                          </p:cTn>
                        </p:par>
                        <p:par>
                          <p:cTn id="86" fill="hold">
                            <p:stCondLst>
                              <p:cond delay="1500"/>
                            </p:stCondLst>
                            <p:childTnLst>
                              <p:par>
                                <p:cTn id="87" presetID="9" presetClass="entr" presetSubtype="0" fill="hold" grpId="0" nodeType="after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dissolve">
                                      <p:cBhvr>
                                        <p:cTn id="89" dur="500"/>
                                        <p:tgtEl>
                                          <p:spTgt spid="25"/>
                                        </p:tgtEl>
                                      </p:cBhvr>
                                    </p:animEffect>
                                  </p:childTnLst>
                                </p:cTn>
                              </p:par>
                            </p:childTnLst>
                          </p:cTn>
                        </p:par>
                        <p:par>
                          <p:cTn id="90" fill="hold">
                            <p:stCondLst>
                              <p:cond delay="2000"/>
                            </p:stCondLst>
                            <p:childTnLst>
                              <p:par>
                                <p:cTn id="91" presetID="9" presetClass="entr" presetSubtype="0" fill="hold" grpId="0" nodeType="after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dissolve">
                                      <p:cBhvr>
                                        <p:cTn id="93" dur="500"/>
                                        <p:tgtEl>
                                          <p:spTgt spid="38"/>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37"/>
                                        </p:tgtEl>
                                        <p:attrNameLst>
                                          <p:attrName>style.visibility</p:attrName>
                                        </p:attrNameLst>
                                      </p:cBhvr>
                                      <p:to>
                                        <p:strVal val="visible"/>
                                      </p:to>
                                    </p:set>
                                    <p:animEffect transition="in" filter="dissolve">
                                      <p:cBhvr>
                                        <p:cTn id="96" dur="500"/>
                                        <p:tgtEl>
                                          <p:spTgt spid="37"/>
                                        </p:tgtEl>
                                      </p:cBhvr>
                                    </p:animEffect>
                                  </p:childTnLst>
                                </p:cTn>
                              </p:par>
                            </p:childTnLst>
                          </p:cTn>
                        </p:par>
                        <p:par>
                          <p:cTn id="97" fill="hold">
                            <p:stCondLst>
                              <p:cond delay="2500"/>
                            </p:stCondLst>
                            <p:childTnLst>
                              <p:par>
                                <p:cTn id="98" presetID="24" presetClass="emph" presetSubtype="0" fill="hold" grpId="1" nodeType="afterEffect">
                                  <p:stCondLst>
                                    <p:cond delay="0"/>
                                  </p:stCondLst>
                                  <p:childTnLst>
                                    <p:animClr clrSpc="hsl" dir="cw">
                                      <p:cBhvr override="childStyle">
                                        <p:cTn id="99" dur="500" fill="hold"/>
                                        <p:tgtEl>
                                          <p:spTgt spid="37"/>
                                        </p:tgtEl>
                                        <p:attrNameLst>
                                          <p:attrName>style.color</p:attrName>
                                        </p:attrNameLst>
                                      </p:cBhvr>
                                      <p:by>
                                        <p:hsl h="0" s="-12549" l="-25098"/>
                                      </p:by>
                                    </p:animClr>
                                    <p:animClr clrSpc="hsl" dir="cw">
                                      <p:cBhvr>
                                        <p:cTn id="100" dur="500" fill="hold"/>
                                        <p:tgtEl>
                                          <p:spTgt spid="37"/>
                                        </p:tgtEl>
                                        <p:attrNameLst>
                                          <p:attrName>fillcolor</p:attrName>
                                        </p:attrNameLst>
                                      </p:cBhvr>
                                      <p:by>
                                        <p:hsl h="0" s="-12549" l="-25098"/>
                                      </p:by>
                                    </p:animClr>
                                    <p:animClr clrSpc="hsl" dir="cw">
                                      <p:cBhvr>
                                        <p:cTn id="101" dur="500" fill="hold"/>
                                        <p:tgtEl>
                                          <p:spTgt spid="37"/>
                                        </p:tgtEl>
                                        <p:attrNameLst>
                                          <p:attrName>stroke.color</p:attrName>
                                        </p:attrNameLst>
                                      </p:cBhvr>
                                      <p:by>
                                        <p:hsl h="0" s="-12549" l="-25098"/>
                                      </p:by>
                                    </p:animClr>
                                    <p:set>
                                      <p:cBhvr>
                                        <p:cTn id="102" dur="500" fill="hold"/>
                                        <p:tgtEl>
                                          <p:spTgt spid="37"/>
                                        </p:tgtEl>
                                        <p:attrNameLst>
                                          <p:attrName>fill.type</p:attrName>
                                        </p:attrNameLst>
                                      </p:cBhvr>
                                      <p:to>
                                        <p:strVal val="solid"/>
                                      </p:to>
                                    </p:set>
                                  </p:childTnLst>
                                </p:cTn>
                              </p:par>
                            </p:childTnLst>
                          </p:cTn>
                        </p:par>
                        <p:par>
                          <p:cTn id="103" fill="hold">
                            <p:stCondLst>
                              <p:cond delay="3000"/>
                            </p:stCondLst>
                            <p:childTnLst>
                              <p:par>
                                <p:cTn id="104" presetID="26" presetClass="emph" presetSubtype="0" fill="hold" grpId="2" nodeType="afterEffect">
                                  <p:stCondLst>
                                    <p:cond delay="0"/>
                                  </p:stCondLst>
                                  <p:childTnLst>
                                    <p:animEffect transition="out" filter="fade">
                                      <p:cBhvr>
                                        <p:cTn id="105" dur="500" tmFilter="0, 0; .2, .5; .8, .5; 1, 0"/>
                                        <p:tgtEl>
                                          <p:spTgt spid="37"/>
                                        </p:tgtEl>
                                      </p:cBhvr>
                                    </p:animEffect>
                                    <p:animScale>
                                      <p:cBhvr>
                                        <p:cTn id="106" dur="250" autoRev="1" fill="hold"/>
                                        <p:tgtEl>
                                          <p:spTgt spid="37"/>
                                        </p:tgtEl>
                                      </p:cBhvr>
                                      <p:by x="105000" y="105000"/>
                                    </p:animScale>
                                  </p:childTnLst>
                                </p:cTn>
                              </p:par>
                            </p:childTnLst>
                          </p:cTn>
                        </p:par>
                        <p:par>
                          <p:cTn id="107" fill="hold">
                            <p:stCondLst>
                              <p:cond delay="3500"/>
                            </p:stCondLst>
                            <p:childTnLst>
                              <p:par>
                                <p:cTn id="108" presetID="22" presetClass="entr" presetSubtype="2" fill="hold" grpId="0" nodeType="afterEffect">
                                  <p:stCondLst>
                                    <p:cond delay="0"/>
                                  </p:stCondLst>
                                  <p:childTnLst>
                                    <p:set>
                                      <p:cBhvr>
                                        <p:cTn id="109" dur="1" fill="hold">
                                          <p:stCondLst>
                                            <p:cond delay="0"/>
                                          </p:stCondLst>
                                        </p:cTn>
                                        <p:tgtEl>
                                          <p:spTgt spid="19"/>
                                        </p:tgtEl>
                                        <p:attrNameLst>
                                          <p:attrName>style.visibility</p:attrName>
                                        </p:attrNameLst>
                                      </p:cBhvr>
                                      <p:to>
                                        <p:strVal val="visible"/>
                                      </p:to>
                                    </p:set>
                                    <p:animEffect transition="in" filter="wipe(right)">
                                      <p:cBhvr>
                                        <p:cTn id="110" dur="500"/>
                                        <p:tgtEl>
                                          <p:spTgt spid="19"/>
                                        </p:tgtEl>
                                      </p:cBhvr>
                                    </p:animEffect>
                                  </p:childTnLst>
                                </p:cTn>
                              </p:par>
                            </p:childTnLst>
                          </p:cTn>
                        </p:par>
                        <p:par>
                          <p:cTn id="111" fill="hold">
                            <p:stCondLst>
                              <p:cond delay="4000"/>
                            </p:stCondLst>
                            <p:childTnLst>
                              <p:par>
                                <p:cTn id="112" presetID="9" presetClass="entr" presetSubtype="0" fill="hold" grpId="0" nodeType="after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dissolve">
                                      <p:cBhvr>
                                        <p:cTn id="114" dur="500"/>
                                        <p:tgtEl>
                                          <p:spTgt spid="28"/>
                                        </p:tgtEl>
                                      </p:cBhvr>
                                    </p:animEffect>
                                  </p:childTnLst>
                                </p:cTn>
                              </p:par>
                            </p:childTnLst>
                          </p:cTn>
                        </p:par>
                        <p:par>
                          <p:cTn id="115" fill="hold">
                            <p:stCondLst>
                              <p:cond delay="4500"/>
                            </p:stCondLst>
                            <p:childTnLst>
                              <p:par>
                                <p:cTn id="116" presetID="26" presetClass="emph" presetSubtype="0" fill="hold" grpId="4" nodeType="afterEffect">
                                  <p:stCondLst>
                                    <p:cond delay="0"/>
                                  </p:stCondLst>
                                  <p:childTnLst>
                                    <p:animEffect transition="out" filter="fade">
                                      <p:cBhvr>
                                        <p:cTn id="117" dur="500" tmFilter="0, 0; .2, .5; .8, .5; 1, 0"/>
                                        <p:tgtEl>
                                          <p:spTgt spid="10"/>
                                        </p:tgtEl>
                                      </p:cBhvr>
                                    </p:animEffect>
                                    <p:animScale>
                                      <p:cBhvr>
                                        <p:cTn id="118" dur="250" autoRev="1" fill="hold"/>
                                        <p:tgtEl>
                                          <p:spTgt spid="10"/>
                                        </p:tgtEl>
                                      </p:cBhvr>
                                      <p:by x="105000" y="105000"/>
                                    </p:animScale>
                                  </p:childTnLst>
                                </p:cTn>
                              </p:par>
                            </p:childTnLst>
                          </p:cTn>
                        </p:par>
                        <p:par>
                          <p:cTn id="119" fill="hold">
                            <p:stCondLst>
                              <p:cond delay="5000"/>
                            </p:stCondLst>
                            <p:childTnLst>
                              <p:par>
                                <p:cTn id="120" presetID="26" presetClass="emph" presetSubtype="0" fill="hold" grpId="1" nodeType="afterEffect">
                                  <p:stCondLst>
                                    <p:cond delay="0"/>
                                  </p:stCondLst>
                                  <p:childTnLst>
                                    <p:animEffect transition="out" filter="fade">
                                      <p:cBhvr>
                                        <p:cTn id="121" dur="500" tmFilter="0, 0; .2, .5; .8, .5; 1, 0"/>
                                        <p:tgtEl>
                                          <p:spTgt spid="16"/>
                                        </p:tgtEl>
                                      </p:cBhvr>
                                    </p:animEffect>
                                    <p:animScale>
                                      <p:cBhvr>
                                        <p:cTn id="122" dur="250" autoRev="1" fill="hold"/>
                                        <p:tgtEl>
                                          <p:spTgt spid="16"/>
                                        </p:tgtEl>
                                      </p:cBhvr>
                                      <p:by x="105000" y="105000"/>
                                    </p:animScale>
                                  </p:childTnLst>
                                </p:cTn>
                              </p:par>
                            </p:childTnLst>
                          </p:cTn>
                        </p:par>
                        <p:par>
                          <p:cTn id="123" fill="hold">
                            <p:stCondLst>
                              <p:cond delay="5500"/>
                            </p:stCondLst>
                            <p:childTnLst>
                              <p:par>
                                <p:cTn id="124" presetID="26" presetClass="emph" presetSubtype="0" fill="hold" grpId="1" nodeType="afterEffect">
                                  <p:stCondLst>
                                    <p:cond delay="0"/>
                                  </p:stCondLst>
                                  <p:childTnLst>
                                    <p:animEffect transition="out" filter="fade">
                                      <p:cBhvr>
                                        <p:cTn id="125" dur="500" tmFilter="0, 0; .2, .5; .8, .5; 1, 0"/>
                                        <p:tgtEl>
                                          <p:spTgt spid="17"/>
                                        </p:tgtEl>
                                      </p:cBhvr>
                                    </p:animEffect>
                                    <p:animScale>
                                      <p:cBhvr>
                                        <p:cTn id="126" dur="250" autoRev="1" fill="hold"/>
                                        <p:tgtEl>
                                          <p:spTgt spid="17"/>
                                        </p:tgtEl>
                                      </p:cBhvr>
                                      <p:by x="105000" y="105000"/>
                                    </p:animScale>
                                  </p:childTnLst>
                                </p:cTn>
                              </p:par>
                            </p:childTnLst>
                          </p:cTn>
                        </p:par>
                        <p:par>
                          <p:cTn id="127" fill="hold">
                            <p:stCondLst>
                              <p:cond delay="6000"/>
                            </p:stCondLst>
                            <p:childTnLst>
                              <p:par>
                                <p:cTn id="128" presetID="26" presetClass="emph" presetSubtype="0" fill="hold" grpId="1" nodeType="afterEffect">
                                  <p:stCondLst>
                                    <p:cond delay="0"/>
                                  </p:stCondLst>
                                  <p:childTnLst>
                                    <p:animEffect transition="out" filter="fade">
                                      <p:cBhvr>
                                        <p:cTn id="129" dur="500" tmFilter="0, 0; .2, .5; .8, .5; 1, 0"/>
                                        <p:tgtEl>
                                          <p:spTgt spid="18"/>
                                        </p:tgtEl>
                                      </p:cBhvr>
                                    </p:animEffect>
                                    <p:animScale>
                                      <p:cBhvr>
                                        <p:cTn id="130" dur="250" autoRev="1" fill="hold"/>
                                        <p:tgtEl>
                                          <p:spTgt spid="18"/>
                                        </p:tgtEl>
                                      </p:cBhvr>
                                      <p:by x="105000" y="105000"/>
                                    </p:animScale>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grpId="0" nodeType="clickEffect">
                                  <p:stCondLst>
                                    <p:cond delay="0"/>
                                  </p:stCondLst>
                                  <p:childTnLst>
                                    <p:set>
                                      <p:cBhvr>
                                        <p:cTn id="134" dur="1" fill="hold">
                                          <p:stCondLst>
                                            <p:cond delay="0"/>
                                          </p:stCondLst>
                                        </p:cTn>
                                        <p:tgtEl>
                                          <p:spTgt spid="39"/>
                                        </p:tgtEl>
                                        <p:attrNameLst>
                                          <p:attrName>style.visibility</p:attrName>
                                        </p:attrNameLst>
                                      </p:cBhvr>
                                      <p:to>
                                        <p:strVal val="visible"/>
                                      </p:to>
                                    </p:set>
                                    <p:animEffect transition="in" filter="wipe(left)">
                                      <p:cBhvr>
                                        <p:cTn id="135" dur="500"/>
                                        <p:tgtEl>
                                          <p:spTgt spid="39"/>
                                        </p:tgtEl>
                                      </p:cBhvr>
                                    </p:animEffect>
                                  </p:childTnLst>
                                </p:cTn>
                              </p:par>
                            </p:childTnLst>
                          </p:cTn>
                        </p:par>
                        <p:par>
                          <p:cTn id="136" fill="hold">
                            <p:stCondLst>
                              <p:cond delay="500"/>
                            </p:stCondLst>
                            <p:childTnLst>
                              <p:par>
                                <p:cTn id="137" presetID="26" presetClass="emph" presetSubtype="0" fill="hold" grpId="1" nodeType="afterEffect">
                                  <p:stCondLst>
                                    <p:cond delay="0"/>
                                  </p:stCondLst>
                                  <p:childTnLst>
                                    <p:animEffect transition="out" filter="fade">
                                      <p:cBhvr>
                                        <p:cTn id="138" dur="500" tmFilter="0, 0; .2, .5; .8, .5; 1, 0"/>
                                        <p:tgtEl>
                                          <p:spTgt spid="39"/>
                                        </p:tgtEl>
                                      </p:cBhvr>
                                    </p:animEffect>
                                    <p:animScale>
                                      <p:cBhvr>
                                        <p:cTn id="139" dur="250" autoRev="1" fill="hold"/>
                                        <p:tgtEl>
                                          <p:spTgt spid="39"/>
                                        </p:tgtEl>
                                      </p:cBhvr>
                                      <p:by x="105000" y="105000"/>
                                    </p:animScale>
                                  </p:childTnLst>
                                </p:cTn>
                              </p:par>
                            </p:childTnLst>
                          </p:cTn>
                        </p:par>
                        <p:par>
                          <p:cTn id="140" fill="hold">
                            <p:stCondLst>
                              <p:cond delay="1000"/>
                            </p:stCondLst>
                            <p:childTnLst>
                              <p:par>
                                <p:cTn id="141" presetID="9" presetClass="entr" presetSubtype="0" fill="hold" grpId="0" nodeType="afterEffect">
                                  <p:stCondLst>
                                    <p:cond delay="0"/>
                                  </p:stCondLst>
                                  <p:childTnLst>
                                    <p:set>
                                      <p:cBhvr>
                                        <p:cTn id="142" dur="1" fill="hold">
                                          <p:stCondLst>
                                            <p:cond delay="0"/>
                                          </p:stCondLst>
                                        </p:cTn>
                                        <p:tgtEl>
                                          <p:spTgt spid="26"/>
                                        </p:tgtEl>
                                        <p:attrNameLst>
                                          <p:attrName>style.visibility</p:attrName>
                                        </p:attrNameLst>
                                      </p:cBhvr>
                                      <p:to>
                                        <p:strVal val="visible"/>
                                      </p:to>
                                    </p:set>
                                    <p:animEffect transition="in" filter="dissolve">
                                      <p:cBhvr>
                                        <p:cTn id="143" dur="500"/>
                                        <p:tgtEl>
                                          <p:spTgt spid="26"/>
                                        </p:tgtEl>
                                      </p:cBhvr>
                                    </p:animEffect>
                                  </p:childTnLst>
                                </p:cTn>
                              </p:par>
                            </p:childTnLst>
                          </p:cTn>
                        </p:par>
                        <p:par>
                          <p:cTn id="144" fill="hold">
                            <p:stCondLst>
                              <p:cond delay="1500"/>
                            </p:stCondLst>
                            <p:childTnLst>
                              <p:par>
                                <p:cTn id="145" presetID="9" presetClass="entr" presetSubtype="0" fill="hold" grpId="0" nodeType="afterEffect">
                                  <p:stCondLst>
                                    <p:cond delay="0"/>
                                  </p:stCondLst>
                                  <p:childTnLst>
                                    <p:set>
                                      <p:cBhvr>
                                        <p:cTn id="146" dur="1" fill="hold">
                                          <p:stCondLst>
                                            <p:cond delay="0"/>
                                          </p:stCondLst>
                                        </p:cTn>
                                        <p:tgtEl>
                                          <p:spTgt spid="42"/>
                                        </p:tgtEl>
                                        <p:attrNameLst>
                                          <p:attrName>style.visibility</p:attrName>
                                        </p:attrNameLst>
                                      </p:cBhvr>
                                      <p:to>
                                        <p:strVal val="visible"/>
                                      </p:to>
                                    </p:set>
                                    <p:animEffect transition="in" filter="dissolve">
                                      <p:cBhvr>
                                        <p:cTn id="147" dur="500"/>
                                        <p:tgtEl>
                                          <p:spTgt spid="42"/>
                                        </p:tgtEl>
                                      </p:cBhvr>
                                    </p:animEffect>
                                  </p:childTnLst>
                                </p:cTn>
                              </p:par>
                            </p:childTnLst>
                          </p:cTn>
                        </p:par>
                        <p:par>
                          <p:cTn id="148" fill="hold">
                            <p:stCondLst>
                              <p:cond delay="2000"/>
                            </p:stCondLst>
                            <p:childTnLst>
                              <p:par>
                                <p:cTn id="149" presetID="22" presetClass="entr" presetSubtype="2" fill="hold" grpId="0" nodeType="afterEffect">
                                  <p:stCondLst>
                                    <p:cond delay="0"/>
                                  </p:stCondLst>
                                  <p:childTnLst>
                                    <p:set>
                                      <p:cBhvr>
                                        <p:cTn id="150" dur="1" fill="hold">
                                          <p:stCondLst>
                                            <p:cond delay="0"/>
                                          </p:stCondLst>
                                        </p:cTn>
                                        <p:tgtEl>
                                          <p:spTgt spid="32"/>
                                        </p:tgtEl>
                                        <p:attrNameLst>
                                          <p:attrName>style.visibility</p:attrName>
                                        </p:attrNameLst>
                                      </p:cBhvr>
                                      <p:to>
                                        <p:strVal val="visible"/>
                                      </p:to>
                                    </p:set>
                                    <p:animEffect transition="in" filter="wipe(right)">
                                      <p:cBhvr>
                                        <p:cTn id="151" dur="500"/>
                                        <p:tgtEl>
                                          <p:spTgt spid="32"/>
                                        </p:tgtEl>
                                      </p:cBhvr>
                                    </p:animEffect>
                                  </p:childTnLst>
                                </p:cTn>
                              </p:par>
                            </p:childTnLst>
                          </p:cTn>
                        </p:par>
                        <p:par>
                          <p:cTn id="152" fill="hold">
                            <p:stCondLst>
                              <p:cond delay="2500"/>
                            </p:stCondLst>
                            <p:childTnLst>
                              <p:par>
                                <p:cTn id="153" presetID="26" presetClass="emph" presetSubtype="0" fill="hold" grpId="3" nodeType="afterEffect">
                                  <p:stCondLst>
                                    <p:cond delay="0"/>
                                  </p:stCondLst>
                                  <p:childTnLst>
                                    <p:animEffect transition="out" filter="fade">
                                      <p:cBhvr>
                                        <p:cTn id="154" dur="500" tmFilter="0, 0; .2, .5; .8, .5; 1, 0"/>
                                        <p:tgtEl>
                                          <p:spTgt spid="37"/>
                                        </p:tgtEl>
                                      </p:cBhvr>
                                    </p:animEffect>
                                    <p:animScale>
                                      <p:cBhvr>
                                        <p:cTn id="155" dur="250" autoRev="1"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0" grpId="2" animBg="1"/>
      <p:bldP spid="10" grpId="4" animBg="1"/>
      <p:bldP spid="11" grpId="0"/>
      <p:bldP spid="12" grpId="0"/>
      <p:bldP spid="15" grpId="0" animBg="1"/>
      <p:bldP spid="16" grpId="0" animBg="1"/>
      <p:bldP spid="16" grpId="1" animBg="1"/>
      <p:bldP spid="17" grpId="0" animBg="1"/>
      <p:bldP spid="17" grpId="1" animBg="1"/>
      <p:bldP spid="18" grpId="0" animBg="1"/>
      <p:bldP spid="18" grpId="1" animBg="1"/>
      <p:bldP spid="19" grpId="0" animBg="1"/>
      <p:bldP spid="20" grpId="0" animBg="1"/>
      <p:bldP spid="22" grpId="0"/>
      <p:bldP spid="25" grpId="0"/>
      <p:bldP spid="26" grpId="0"/>
      <p:bldP spid="27" grpId="0"/>
      <p:bldP spid="28" grpId="0"/>
      <p:bldP spid="33" grpId="0"/>
      <p:bldP spid="34" grpId="0" animBg="1"/>
      <p:bldP spid="34" grpId="1" animBg="1"/>
      <p:bldP spid="34" grpId="2" animBg="1"/>
      <p:bldP spid="35" grpId="0"/>
      <p:bldP spid="36" grpId="0"/>
      <p:bldP spid="37" grpId="0" animBg="1"/>
      <p:bldP spid="37" grpId="1" animBg="1"/>
      <p:bldP spid="37" grpId="2" animBg="1"/>
      <p:bldP spid="37" grpId="3" animBg="1"/>
      <p:bldP spid="38" grpId="0"/>
      <p:bldP spid="39" grpId="0" animBg="1"/>
      <p:bldP spid="39" grpId="1" animBg="1"/>
      <p:bldP spid="32" grpId="0" animBg="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8106" y="1310961"/>
            <a:ext cx="7443987" cy="4247317"/>
          </a:xfrm>
          <a:prstGeom prst="rect">
            <a:avLst/>
          </a:prstGeom>
          <a:noFill/>
        </p:spPr>
        <p:txBody>
          <a:bodyPr wrap="square" rtlCol="0">
            <a:spAutoFit/>
          </a:bodyPr>
          <a:lstStyle/>
          <a:p>
            <a:pPr marL="342900" indent="-342900">
              <a:buFont typeface="+mj-lt"/>
              <a:buAutoNum type="arabicPeriod"/>
            </a:pPr>
            <a:r>
              <a:rPr lang="en-US" b="1" dirty="0" smtClean="0"/>
              <a:t>Co-creation </a:t>
            </a:r>
            <a:r>
              <a:rPr lang="en-US" dirty="0" smtClean="0"/>
              <a:t>of the intervention by a researcher-developer, and a practitioner or practice agency</a:t>
            </a:r>
          </a:p>
          <a:p>
            <a:pPr marL="342900" indent="-342900">
              <a:buFont typeface="+mj-lt"/>
              <a:buAutoNum type="arabicPeriod"/>
            </a:pPr>
            <a:endParaRPr lang="en-US" dirty="0" smtClean="0"/>
          </a:p>
          <a:p>
            <a:pPr marL="342900" indent="-342900">
              <a:buFont typeface="+mj-lt"/>
              <a:buAutoNum type="arabicPeriod"/>
            </a:pPr>
            <a:r>
              <a:rPr lang="en-US" b="1" dirty="0" smtClean="0"/>
              <a:t>Identification and testing </a:t>
            </a:r>
            <a:r>
              <a:rPr lang="en-US" dirty="0" smtClean="0"/>
              <a:t>of</a:t>
            </a:r>
            <a:r>
              <a:rPr lang="en-US" b="1" dirty="0" smtClean="0"/>
              <a:t> </a:t>
            </a:r>
            <a:r>
              <a:rPr lang="en-US" dirty="0" smtClean="0"/>
              <a:t>the explicit mechanisms of the intervention</a:t>
            </a:r>
          </a:p>
          <a:p>
            <a:pPr marL="342900" indent="-342900">
              <a:buFont typeface="+mj-lt"/>
              <a:buAutoNum type="arabicPeriod"/>
            </a:pPr>
            <a:endParaRPr lang="en-US" b="1" dirty="0" smtClean="0"/>
          </a:p>
          <a:p>
            <a:pPr marL="342900" indent="-342900">
              <a:buFont typeface="+mj-lt"/>
              <a:buAutoNum type="arabicPeriod"/>
            </a:pPr>
            <a:r>
              <a:rPr lang="en-US" b="1" dirty="0" smtClean="0"/>
              <a:t>Attention paid to what works for whom </a:t>
            </a:r>
            <a:r>
              <a:rPr lang="en-US" dirty="0" smtClean="0"/>
              <a:t>and how so</a:t>
            </a:r>
          </a:p>
          <a:p>
            <a:pPr marL="800100" lvl="1" indent="-342900">
              <a:buFont typeface="Arial" panose="020B0604020202020204" pitchFamily="34" charset="0"/>
              <a:buChar char="•"/>
            </a:pPr>
            <a:r>
              <a:rPr lang="en-US" dirty="0" smtClean="0"/>
              <a:t>For the population it works for, scale it</a:t>
            </a:r>
          </a:p>
          <a:p>
            <a:pPr marL="800100" lvl="1" indent="-342900">
              <a:buFont typeface="Arial" panose="020B0604020202020204" pitchFamily="34" charset="0"/>
              <a:buChar char="•"/>
            </a:pPr>
            <a:r>
              <a:rPr lang="en-US" dirty="0" smtClean="0"/>
              <a:t>For those not working for, figure out why?</a:t>
            </a:r>
          </a:p>
          <a:p>
            <a:pPr marL="342900" indent="-342900">
              <a:buFont typeface="+mj-lt"/>
              <a:buAutoNum type="arabicPeriod"/>
            </a:pPr>
            <a:endParaRPr lang="en-US" b="1" dirty="0" smtClean="0"/>
          </a:p>
          <a:p>
            <a:pPr marL="342900" indent="-342900">
              <a:buFont typeface="+mj-lt"/>
              <a:buAutoNum type="arabicPeriod"/>
            </a:pPr>
            <a:r>
              <a:rPr lang="en-US" b="1" dirty="0" smtClean="0"/>
              <a:t>Engagement in a Learning Network</a:t>
            </a:r>
          </a:p>
          <a:p>
            <a:pPr marL="342900" indent="-342900">
              <a:buFont typeface="+mj-lt"/>
              <a:buAutoNum type="arabicPeriod"/>
            </a:pPr>
            <a:endParaRPr lang="en-US" dirty="0"/>
          </a:p>
          <a:p>
            <a:pPr marL="342900" indent="-342900">
              <a:buFont typeface="+mj-lt"/>
              <a:buAutoNum type="arabicPeriod"/>
            </a:pPr>
            <a:r>
              <a:rPr lang="en-US" b="1" dirty="0" smtClean="0"/>
              <a:t>Innovation mind-set. </a:t>
            </a:r>
            <a:r>
              <a:rPr lang="en-US" dirty="0" smtClean="0"/>
              <a:t>Fail fast. Even non results are good, because they teach us something. Constantly revisit your theory of change.</a:t>
            </a:r>
          </a:p>
        </p:txBody>
      </p:sp>
      <p:sp>
        <p:nvSpPr>
          <p:cNvPr id="4" name="Rectangle 6"/>
          <p:cNvSpPr>
            <a:spLocks noChangeArrowheads="1"/>
          </p:cNvSpPr>
          <p:nvPr/>
        </p:nvSpPr>
        <p:spPr bwMode="auto">
          <a:xfrm>
            <a:off x="228600" y="304800"/>
            <a:ext cx="8763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lnSpc>
                <a:spcPct val="95000"/>
              </a:lnSpc>
              <a:spcBef>
                <a:spcPct val="0"/>
              </a:spcBef>
              <a:spcAft>
                <a:spcPct val="0"/>
              </a:spcAft>
            </a:pPr>
            <a:r>
              <a:rPr lang="en-US" sz="2800" b="1" dirty="0" smtClean="0">
                <a:solidFill>
                  <a:srgbClr val="BF2F37"/>
                </a:solidFill>
                <a:latin typeface="Verdana" charset="0"/>
                <a:ea typeface="ＭＳ Ｐゴシック" charset="0"/>
                <a:cs typeface="Verdana" charset="0"/>
              </a:rPr>
              <a:t>Key Elements</a:t>
            </a:r>
            <a:endParaRPr lang="en-US" sz="2800" b="1" dirty="0">
              <a:solidFill>
                <a:srgbClr val="BF2F37"/>
              </a:solidFill>
              <a:latin typeface="Verdana" charset="0"/>
              <a:ea typeface="ＭＳ Ｐゴシック" charset="0"/>
              <a:cs typeface="Verdana" charset="0"/>
            </a:endParaRPr>
          </a:p>
        </p:txBody>
      </p:sp>
      <p:pic>
        <p:nvPicPr>
          <p:cNvPr id="5" name="Picture 2" descr="FOI logo - full 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432" y="160422"/>
            <a:ext cx="1800204" cy="709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5930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dissolve">
                                      <p:cBhvr>
                                        <p:cTn id="20" dur="500"/>
                                        <p:tgtEl>
                                          <p:spTgt spid="2">
                                            <p:txEl>
                                              <p:pRg st="5" end="5"/>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dissolve">
                                      <p:cBhvr>
                                        <p:cTn id="23" dur="500"/>
                                        <p:tgtEl>
                                          <p:spTgt spid="2">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animEffect transition="in" filter="dissolve">
                                      <p:cBhvr>
                                        <p:cTn id="28" dur="500"/>
                                        <p:tgtEl>
                                          <p:spTgt spid="2">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animEffect transition="in" filter="dissolve">
                                      <p:cBhvr>
                                        <p:cTn id="33"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05069" y="1498911"/>
            <a:ext cx="6394759" cy="4368119"/>
          </a:xfrm>
          <a:prstGeom prst="rect">
            <a:avLst/>
          </a:prstGeom>
          <a:noFill/>
        </p:spPr>
        <p:txBody>
          <a:bodyPr wrap="square" rtlCol="0">
            <a:spAutoFit/>
          </a:bodyPr>
          <a:lstStyle/>
          <a:p>
            <a:pPr defTabSz="914400">
              <a:lnSpc>
                <a:spcPct val="115000"/>
              </a:lnSpc>
              <a:tabLst>
                <a:tab pos="2181225" algn="l"/>
              </a:tabLst>
            </a:pPr>
            <a:r>
              <a:rPr lang="en-US" b="1" dirty="0" smtClean="0">
                <a:latin typeface="Verdana"/>
                <a:ea typeface="Calibri"/>
                <a:cs typeface="Verdana"/>
              </a:rPr>
              <a:t>What would a researcher and practitioner consider together?</a:t>
            </a:r>
          </a:p>
          <a:p>
            <a:pPr defTabSz="914400">
              <a:lnSpc>
                <a:spcPct val="115000"/>
              </a:lnSpc>
              <a:tabLst>
                <a:tab pos="2181225" algn="l"/>
              </a:tabLst>
            </a:pPr>
            <a:endParaRPr lang="en-US" sz="800" dirty="0" smtClean="0">
              <a:latin typeface="Verdana"/>
              <a:ea typeface="Calibri"/>
              <a:cs typeface="Verdana"/>
            </a:endParaRPr>
          </a:p>
          <a:p>
            <a:pPr marL="285750" indent="-285750" defTabSz="914400">
              <a:lnSpc>
                <a:spcPct val="115000"/>
              </a:lnSpc>
              <a:buFont typeface="Arial" panose="020B0604020202020204" pitchFamily="34" charset="0"/>
              <a:buChar char="•"/>
              <a:tabLst>
                <a:tab pos="2181225" algn="l"/>
              </a:tabLst>
            </a:pPr>
            <a:r>
              <a:rPr lang="en-US" dirty="0" smtClean="0">
                <a:latin typeface="Verdana"/>
                <a:ea typeface="Calibri"/>
                <a:cs typeface="Verdana"/>
              </a:rPr>
              <a:t>Reflect on for whom current services are working well and for whom could they be working better?</a:t>
            </a:r>
          </a:p>
          <a:p>
            <a:pPr marL="285750" indent="-285750" defTabSz="914400">
              <a:lnSpc>
                <a:spcPct val="115000"/>
              </a:lnSpc>
              <a:buFont typeface="Arial" panose="020B0604020202020204" pitchFamily="34" charset="0"/>
              <a:buChar char="•"/>
              <a:tabLst>
                <a:tab pos="2181225" algn="l"/>
              </a:tabLst>
            </a:pPr>
            <a:endParaRPr lang="en-US" dirty="0">
              <a:latin typeface="Verdana"/>
              <a:ea typeface="Calibri"/>
              <a:cs typeface="Verdana"/>
            </a:endParaRPr>
          </a:p>
          <a:p>
            <a:pPr marL="285750" indent="-285750" defTabSz="914400">
              <a:lnSpc>
                <a:spcPct val="115000"/>
              </a:lnSpc>
              <a:buFont typeface="Arial" panose="020B0604020202020204" pitchFamily="34" charset="0"/>
              <a:buChar char="•"/>
              <a:tabLst>
                <a:tab pos="2181225" algn="l"/>
              </a:tabLst>
            </a:pPr>
            <a:r>
              <a:rPr lang="en-US" dirty="0" smtClean="0">
                <a:latin typeface="Verdana"/>
                <a:ea typeface="Calibri"/>
                <a:cs typeface="Verdana"/>
              </a:rPr>
              <a:t>What does the science say that could be relevant to these populations, and the skills and/or behaviors identified?</a:t>
            </a:r>
          </a:p>
          <a:p>
            <a:pPr marL="285750" indent="-285750" defTabSz="914400">
              <a:lnSpc>
                <a:spcPct val="115000"/>
              </a:lnSpc>
              <a:buFont typeface="Arial" panose="020B0604020202020204" pitchFamily="34" charset="0"/>
              <a:buChar char="•"/>
              <a:tabLst>
                <a:tab pos="2181225" algn="l"/>
              </a:tabLst>
            </a:pPr>
            <a:endParaRPr lang="en-US" dirty="0">
              <a:latin typeface="Verdana"/>
              <a:cs typeface="Verdana"/>
            </a:endParaRPr>
          </a:p>
          <a:p>
            <a:pPr marL="285750" indent="-285750" defTabSz="914400">
              <a:lnSpc>
                <a:spcPct val="115000"/>
              </a:lnSpc>
              <a:buFont typeface="Arial" panose="020B0604020202020204" pitchFamily="34" charset="0"/>
              <a:buChar char="•"/>
              <a:tabLst>
                <a:tab pos="2181225" algn="l"/>
              </a:tabLst>
            </a:pPr>
            <a:r>
              <a:rPr lang="en-US" dirty="0" smtClean="0">
                <a:latin typeface="Verdana"/>
                <a:cs typeface="Verdana"/>
              </a:rPr>
              <a:t>Consider using </a:t>
            </a:r>
            <a:r>
              <a:rPr lang="en-US" i="1" dirty="0">
                <a:latin typeface="Verdana"/>
                <a:cs typeface="Verdana"/>
              </a:rPr>
              <a:t>human-centered design</a:t>
            </a:r>
            <a:r>
              <a:rPr lang="en-US" dirty="0">
                <a:latin typeface="Verdana"/>
                <a:cs typeface="Verdana"/>
              </a:rPr>
              <a:t> techniques to “look” </a:t>
            </a:r>
            <a:r>
              <a:rPr lang="en-US" dirty="0" smtClean="0">
                <a:latin typeface="Verdana"/>
                <a:cs typeface="Verdana"/>
              </a:rPr>
              <a:t>with </a:t>
            </a:r>
            <a:r>
              <a:rPr lang="en-US" dirty="0">
                <a:latin typeface="Verdana"/>
                <a:cs typeface="Verdana"/>
              </a:rPr>
              <a:t>clients about their experience. </a:t>
            </a:r>
          </a:p>
          <a:p>
            <a:pPr marL="742950" lvl="1" indent="-285750" defTabSz="914400">
              <a:lnSpc>
                <a:spcPct val="115000"/>
              </a:lnSpc>
              <a:buFont typeface="Arial" panose="020B0604020202020204" pitchFamily="34" charset="0"/>
              <a:buChar char="•"/>
              <a:tabLst>
                <a:tab pos="2181225" algn="l"/>
              </a:tabLst>
            </a:pPr>
            <a:r>
              <a:rPr lang="en-US" i="1" dirty="0" smtClean="0">
                <a:latin typeface="Verdana"/>
                <a:cs typeface="Verdana"/>
              </a:rPr>
              <a:t>See </a:t>
            </a:r>
            <a:r>
              <a:rPr lang="en-US" i="1" dirty="0">
                <a:latin typeface="Verdana"/>
                <a:cs typeface="Verdana"/>
              </a:rPr>
              <a:t>LUMA for more ideas on techniques</a:t>
            </a:r>
            <a:r>
              <a:rPr lang="en-US" i="1" dirty="0" smtClean="0">
                <a:latin typeface="Verdana"/>
                <a:cs typeface="Verdana"/>
              </a:rPr>
              <a:t>.</a:t>
            </a:r>
          </a:p>
          <a:p>
            <a:pPr lvl="1" defTabSz="914400">
              <a:lnSpc>
                <a:spcPct val="115000"/>
              </a:lnSpc>
              <a:tabLst>
                <a:tab pos="744538" algn="l"/>
              </a:tabLst>
            </a:pPr>
            <a:r>
              <a:rPr lang="en-US" i="1" dirty="0">
                <a:latin typeface="Verdana"/>
                <a:cs typeface="Verdana"/>
              </a:rPr>
              <a:t>	</a:t>
            </a:r>
            <a:r>
              <a:rPr lang="en-US" i="1" dirty="0" smtClean="0">
                <a:latin typeface="Verdana"/>
                <a:cs typeface="Verdana"/>
                <a:hlinkClick r:id="rId3"/>
              </a:rPr>
              <a:t>http</a:t>
            </a:r>
            <a:r>
              <a:rPr lang="en-US" i="1" dirty="0">
                <a:latin typeface="Verdana"/>
                <a:cs typeface="Verdana"/>
                <a:hlinkClick r:id="rId3"/>
              </a:rPr>
              <a:t>://</a:t>
            </a:r>
            <a:r>
              <a:rPr lang="en-US" i="1" dirty="0" smtClean="0">
                <a:latin typeface="Verdana"/>
                <a:cs typeface="Verdana"/>
                <a:hlinkClick r:id="rId3"/>
              </a:rPr>
              <a:t>www.luma-institute.com</a:t>
            </a:r>
            <a:endParaRPr lang="en-US" i="1" dirty="0" smtClean="0">
              <a:latin typeface="Verdana"/>
              <a:cs typeface="Verdana"/>
            </a:endParaRPr>
          </a:p>
        </p:txBody>
      </p:sp>
      <p:sp>
        <p:nvSpPr>
          <p:cNvPr id="8" name="Rounded Rectangle 7"/>
          <p:cNvSpPr>
            <a:spLocks noChangeArrowheads="1"/>
          </p:cNvSpPr>
          <p:nvPr/>
        </p:nvSpPr>
        <p:spPr bwMode="auto">
          <a:xfrm>
            <a:off x="387876" y="1555101"/>
            <a:ext cx="1813682" cy="1344307"/>
          </a:xfrm>
          <a:prstGeom prst="roundRect">
            <a:avLst>
              <a:gd name="adj" fmla="val 16667"/>
            </a:avLst>
          </a:prstGeom>
          <a:solidFill>
            <a:schemeClr val="accent6">
              <a:lumMod val="40000"/>
              <a:lumOff val="60000"/>
            </a:schemeClr>
          </a:solidFill>
          <a:ln>
            <a:noFill/>
          </a:ln>
          <a:effectLst>
            <a:outerShdw blurRad="40000" dist="23000" dir="5400000" rotWithShape="0">
              <a:srgbClr val="000000">
                <a:alpha val="34998"/>
              </a:srgbClr>
            </a:outerShdw>
          </a:effectLst>
          <a:extLst/>
        </p:spPr>
        <p:txBody>
          <a:bodyPr anchor="ctr"/>
          <a:lstStyle/>
          <a:p>
            <a:pPr algn="ctr" defTabSz="914400" fontAlgn="base">
              <a:spcBef>
                <a:spcPct val="0"/>
              </a:spcBef>
              <a:spcAft>
                <a:spcPct val="0"/>
              </a:spcAft>
              <a:defRPr/>
            </a:pPr>
            <a:r>
              <a:rPr lang="en-US" sz="1400" dirty="0" smtClean="0">
                <a:latin typeface="Verdana"/>
                <a:ea typeface="MS PGothic" charset="0"/>
                <a:cs typeface="Verdana"/>
              </a:rPr>
              <a:t>Designing the intervention</a:t>
            </a:r>
            <a:endParaRPr lang="en-US" sz="1400" dirty="0">
              <a:latin typeface="Verdana"/>
              <a:ea typeface="MS PGothic" charset="0"/>
              <a:cs typeface="Verdana"/>
            </a:endParaRPr>
          </a:p>
        </p:txBody>
      </p:sp>
      <p:pic>
        <p:nvPicPr>
          <p:cNvPr id="5" name="Picture 4" descr="new-gray-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6319838"/>
            <a:ext cx="915035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933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dissolv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dissolv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dissolve">
                                      <p:cBhvr>
                                        <p:cTn id="17" dur="500"/>
                                        <p:tgtEl>
                                          <p:spTgt spid="4">
                                            <p:txEl>
                                              <p:pRg st="6" end="6"/>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4">
                                            <p:txEl>
                                              <p:pRg st="7" end="7"/>
                                            </p:txEl>
                                          </p:spTgt>
                                        </p:tgtEl>
                                        <p:attrNameLst>
                                          <p:attrName>style.visibility</p:attrName>
                                        </p:attrNameLst>
                                      </p:cBhvr>
                                      <p:to>
                                        <p:strVal val="visible"/>
                                      </p:to>
                                    </p:set>
                                    <p:animEffect transition="in" filter="dissolve">
                                      <p:cBhvr>
                                        <p:cTn id="20" dur="500"/>
                                        <p:tgtEl>
                                          <p:spTgt spid="4">
                                            <p:txEl>
                                              <p:pRg st="7" end="7"/>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animEffect transition="in" filter="dissolve">
                                      <p:cBhvr>
                                        <p:cTn id="23"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05053" y="1488811"/>
            <a:ext cx="6214887" cy="3872599"/>
          </a:xfrm>
          <a:prstGeom prst="rect">
            <a:avLst/>
          </a:prstGeom>
          <a:noFill/>
        </p:spPr>
        <p:txBody>
          <a:bodyPr wrap="square" rtlCol="0">
            <a:spAutoFit/>
          </a:bodyPr>
          <a:lstStyle/>
          <a:p>
            <a:pPr defTabSz="914400">
              <a:lnSpc>
                <a:spcPct val="115000"/>
              </a:lnSpc>
              <a:tabLst>
                <a:tab pos="2181225" algn="l"/>
              </a:tabLst>
            </a:pPr>
            <a:r>
              <a:rPr lang="en-US" b="1" dirty="0" smtClean="0">
                <a:latin typeface="Verdana"/>
                <a:ea typeface="Calibri"/>
                <a:cs typeface="Verdana"/>
              </a:rPr>
              <a:t>What will your intervention/strategy target?</a:t>
            </a:r>
          </a:p>
          <a:p>
            <a:pPr defTabSz="914400">
              <a:lnSpc>
                <a:spcPct val="115000"/>
              </a:lnSpc>
              <a:tabLst>
                <a:tab pos="2181225" algn="l"/>
              </a:tabLst>
            </a:pPr>
            <a:endParaRPr lang="en-US" sz="800" dirty="0" smtClean="0">
              <a:latin typeface="Verdana"/>
              <a:ea typeface="Calibri"/>
              <a:cs typeface="Verdana"/>
            </a:endParaRPr>
          </a:p>
          <a:p>
            <a:pPr marL="285750" indent="-285750" defTabSz="914400">
              <a:lnSpc>
                <a:spcPct val="115000"/>
              </a:lnSpc>
              <a:buFont typeface="Arial" panose="020B0604020202020204" pitchFamily="34" charset="0"/>
              <a:buChar char="•"/>
              <a:tabLst>
                <a:tab pos="2181225" algn="l"/>
              </a:tabLst>
            </a:pPr>
            <a:r>
              <a:rPr lang="en-US" dirty="0">
                <a:latin typeface="Verdana"/>
                <a:ea typeface="Calibri"/>
                <a:cs typeface="Verdana"/>
              </a:rPr>
              <a:t>What are the outcomes that the intervention hopes to impact in </a:t>
            </a:r>
            <a:r>
              <a:rPr lang="en-US" dirty="0" smtClean="0">
                <a:latin typeface="Verdana"/>
                <a:ea typeface="Calibri"/>
                <a:cs typeface="Verdana"/>
              </a:rPr>
              <a:t>adults?</a:t>
            </a:r>
          </a:p>
          <a:p>
            <a:pPr marL="285750" indent="-285750" defTabSz="914400">
              <a:lnSpc>
                <a:spcPct val="115000"/>
              </a:lnSpc>
              <a:buFont typeface="Arial" panose="020B0604020202020204" pitchFamily="34" charset="0"/>
              <a:buChar char="•"/>
              <a:tabLst>
                <a:tab pos="2181225" algn="l"/>
              </a:tabLst>
            </a:pPr>
            <a:endParaRPr lang="en-US" dirty="0">
              <a:latin typeface="Verdana"/>
              <a:ea typeface="Calibri"/>
              <a:cs typeface="Verdana"/>
            </a:endParaRPr>
          </a:p>
          <a:p>
            <a:pPr marL="285750" indent="-285750" defTabSz="914400">
              <a:lnSpc>
                <a:spcPct val="115000"/>
              </a:lnSpc>
              <a:buFont typeface="Arial" panose="020B0604020202020204" pitchFamily="34" charset="0"/>
              <a:buChar char="•"/>
              <a:tabLst>
                <a:tab pos="2181225" algn="l"/>
              </a:tabLst>
            </a:pPr>
            <a:r>
              <a:rPr lang="en-US" dirty="0">
                <a:latin typeface="Verdana"/>
                <a:ea typeface="Calibri"/>
                <a:cs typeface="Verdana"/>
              </a:rPr>
              <a:t>What are the skills and behaviors that the intervention is directly trying to change in </a:t>
            </a:r>
            <a:r>
              <a:rPr lang="en-US" dirty="0" smtClean="0">
                <a:latin typeface="Verdana"/>
                <a:ea typeface="Calibri"/>
                <a:cs typeface="Verdana"/>
              </a:rPr>
              <a:t>adults?</a:t>
            </a:r>
          </a:p>
          <a:p>
            <a:pPr marL="285750" indent="-285750" defTabSz="914400">
              <a:lnSpc>
                <a:spcPct val="115000"/>
              </a:lnSpc>
              <a:buFont typeface="Arial" panose="020B0604020202020204" pitchFamily="34" charset="0"/>
              <a:buChar char="•"/>
              <a:tabLst>
                <a:tab pos="2181225" algn="l"/>
              </a:tabLst>
            </a:pPr>
            <a:endParaRPr lang="en-US" dirty="0" smtClean="0">
              <a:latin typeface="Verdana"/>
              <a:ea typeface="Calibri"/>
              <a:cs typeface="Verdana"/>
            </a:endParaRPr>
          </a:p>
          <a:p>
            <a:pPr marL="342900" indent="-342900" defTabSz="914400">
              <a:lnSpc>
                <a:spcPct val="115000"/>
              </a:lnSpc>
              <a:buFont typeface="Arial" panose="020B0604020202020204" pitchFamily="34" charset="0"/>
              <a:buChar char="•"/>
              <a:tabLst>
                <a:tab pos="2181225" algn="l"/>
              </a:tabLst>
            </a:pPr>
            <a:endParaRPr lang="en-US" sz="800" dirty="0">
              <a:latin typeface="Verdana"/>
              <a:ea typeface="Calibri"/>
              <a:cs typeface="Verdana"/>
            </a:endParaRPr>
          </a:p>
          <a:p>
            <a:pPr marL="342900" indent="-342900" defTabSz="914400">
              <a:lnSpc>
                <a:spcPct val="115000"/>
              </a:lnSpc>
              <a:buFont typeface="Arial" panose="020B0604020202020204" pitchFamily="34" charset="0"/>
              <a:buChar char="•"/>
              <a:tabLst>
                <a:tab pos="2181225" algn="l"/>
              </a:tabLst>
            </a:pPr>
            <a:r>
              <a:rPr lang="en-US" dirty="0" smtClean="0">
                <a:latin typeface="Verdana"/>
                <a:ea typeface="Calibri"/>
                <a:cs typeface="Verdana"/>
              </a:rPr>
              <a:t>Are there factors that could affect which participants might benefit more from the intervention, and which participants might benefit less or not at all?</a:t>
            </a:r>
          </a:p>
        </p:txBody>
      </p:sp>
      <p:sp>
        <p:nvSpPr>
          <p:cNvPr id="6" name="Rounded Rectangle 5"/>
          <p:cNvSpPr>
            <a:spLocks noChangeArrowheads="1"/>
          </p:cNvSpPr>
          <p:nvPr/>
        </p:nvSpPr>
        <p:spPr bwMode="auto">
          <a:xfrm>
            <a:off x="387876" y="1555101"/>
            <a:ext cx="1813682" cy="1344307"/>
          </a:xfrm>
          <a:prstGeom prst="roundRect">
            <a:avLst>
              <a:gd name="adj" fmla="val 16667"/>
            </a:avLst>
          </a:prstGeom>
          <a:solidFill>
            <a:schemeClr val="accent6">
              <a:lumMod val="40000"/>
              <a:lumOff val="60000"/>
            </a:schemeClr>
          </a:solidFill>
          <a:ln>
            <a:noFill/>
          </a:ln>
          <a:effectLst>
            <a:outerShdw blurRad="40000" dist="23000" dir="5400000" rotWithShape="0">
              <a:srgbClr val="000000">
                <a:alpha val="34998"/>
              </a:srgbClr>
            </a:outerShdw>
          </a:effectLst>
          <a:extLst/>
        </p:spPr>
        <p:txBody>
          <a:bodyPr anchor="ctr"/>
          <a:lstStyle/>
          <a:p>
            <a:pPr algn="ctr" defTabSz="914400" fontAlgn="base">
              <a:spcBef>
                <a:spcPct val="0"/>
              </a:spcBef>
              <a:spcAft>
                <a:spcPct val="0"/>
              </a:spcAft>
              <a:defRPr/>
            </a:pPr>
            <a:r>
              <a:rPr lang="en-US" sz="1400" dirty="0" smtClean="0">
                <a:latin typeface="Verdana"/>
                <a:ea typeface="MS PGothic" charset="0"/>
                <a:cs typeface="Verdana"/>
              </a:rPr>
              <a:t>Designing the intervention</a:t>
            </a:r>
            <a:endParaRPr lang="en-US" sz="1400" dirty="0">
              <a:latin typeface="Verdana"/>
              <a:ea typeface="MS PGothic" charset="0"/>
              <a:cs typeface="Verdana"/>
            </a:endParaRPr>
          </a:p>
        </p:txBody>
      </p:sp>
      <p:pic>
        <p:nvPicPr>
          <p:cNvPr id="7" name="Picture 6" descr="new-gray-b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6319838"/>
            <a:ext cx="915035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46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dissolv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dissolv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animEffect transition="in" filter="dissolve">
                                      <p:cBhvr>
                                        <p:cTn id="1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92779" y="1483895"/>
            <a:ext cx="7102792" cy="403957"/>
          </a:xfrm>
          <a:prstGeom prst="rect">
            <a:avLst/>
          </a:prstGeom>
          <a:noFill/>
        </p:spPr>
        <p:txBody>
          <a:bodyPr wrap="square" rtlCol="0">
            <a:spAutoFit/>
          </a:bodyPr>
          <a:lstStyle/>
          <a:p>
            <a:pPr defTabSz="914400">
              <a:lnSpc>
                <a:spcPct val="115000"/>
              </a:lnSpc>
              <a:tabLst>
                <a:tab pos="2181225" algn="l"/>
              </a:tabLst>
            </a:pPr>
            <a:r>
              <a:rPr lang="en-US" b="1" dirty="0" smtClean="0">
                <a:latin typeface="Verdana"/>
                <a:ea typeface="Calibri"/>
                <a:cs typeface="Verdana"/>
              </a:rPr>
              <a:t>3 Key Components of Intervention Development</a:t>
            </a:r>
          </a:p>
        </p:txBody>
      </p:sp>
      <p:sp>
        <p:nvSpPr>
          <p:cNvPr id="16" name="Rectangle 15"/>
          <p:cNvSpPr/>
          <p:nvPr/>
        </p:nvSpPr>
        <p:spPr>
          <a:xfrm>
            <a:off x="2634565" y="2048838"/>
            <a:ext cx="5425783" cy="3922197"/>
          </a:xfrm>
          <a:prstGeom prst="rect">
            <a:avLst/>
          </a:prstGeom>
          <a:noFill/>
        </p:spPr>
      </p:sp>
      <p:sp>
        <p:nvSpPr>
          <p:cNvPr id="17" name="Freeform 16"/>
          <p:cNvSpPr/>
          <p:nvPr/>
        </p:nvSpPr>
        <p:spPr>
          <a:xfrm>
            <a:off x="4495703" y="2048838"/>
            <a:ext cx="1703505" cy="1703505"/>
          </a:xfrm>
          <a:custGeom>
            <a:avLst/>
            <a:gdLst>
              <a:gd name="connsiteX0" fmla="*/ 0 w 1703505"/>
              <a:gd name="connsiteY0" fmla="*/ 851753 h 1703505"/>
              <a:gd name="connsiteX1" fmla="*/ 851753 w 1703505"/>
              <a:gd name="connsiteY1" fmla="*/ 0 h 1703505"/>
              <a:gd name="connsiteX2" fmla="*/ 1703506 w 1703505"/>
              <a:gd name="connsiteY2" fmla="*/ 851753 h 1703505"/>
              <a:gd name="connsiteX3" fmla="*/ 851753 w 1703505"/>
              <a:gd name="connsiteY3" fmla="*/ 1703506 h 1703505"/>
              <a:gd name="connsiteX4" fmla="*/ 0 w 1703505"/>
              <a:gd name="connsiteY4" fmla="*/ 851753 h 1703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3505" h="1703505">
                <a:moveTo>
                  <a:pt x="0" y="851753"/>
                </a:moveTo>
                <a:cubicBezTo>
                  <a:pt x="0" y="381343"/>
                  <a:pt x="381343" y="0"/>
                  <a:pt x="851753" y="0"/>
                </a:cubicBezTo>
                <a:cubicBezTo>
                  <a:pt x="1322163" y="0"/>
                  <a:pt x="1703506" y="381343"/>
                  <a:pt x="1703506" y="851753"/>
                </a:cubicBezTo>
                <a:cubicBezTo>
                  <a:pt x="1703506" y="1322163"/>
                  <a:pt x="1322163" y="1703506"/>
                  <a:pt x="851753" y="1703506"/>
                </a:cubicBezTo>
                <a:cubicBezTo>
                  <a:pt x="381343" y="1703506"/>
                  <a:pt x="0" y="1322163"/>
                  <a:pt x="0" y="851753"/>
                </a:cubicBezTo>
                <a:close/>
              </a:path>
            </a:pathLst>
          </a:custGeom>
          <a:solidFill>
            <a:srgbClr val="CB6421"/>
          </a:solidFill>
        </p:spPr>
        <p:style>
          <a:lnRef idx="3">
            <a:schemeClr val="lt1"/>
          </a:lnRef>
          <a:fillRef idx="1">
            <a:schemeClr val="accent5"/>
          </a:fillRef>
          <a:effectRef idx="1">
            <a:schemeClr val="accent5"/>
          </a:effectRef>
          <a:fontRef idx="minor">
            <a:schemeClr val="lt1"/>
          </a:fontRef>
        </p:style>
        <p:txBody>
          <a:bodyPr spcFirstLastPara="0" vert="horz" wrap="square" lIns="267253" tIns="267253" rIns="267253" bIns="267253" numCol="1" spcCol="1270" anchor="ctr" anchorCtr="0">
            <a:noAutofit/>
          </a:bodyPr>
          <a:lstStyle/>
          <a:p>
            <a:pPr lvl="0" algn="ctr" defTabSz="622300">
              <a:lnSpc>
                <a:spcPct val="90000"/>
              </a:lnSpc>
              <a:spcBef>
                <a:spcPct val="0"/>
              </a:spcBef>
              <a:spcAft>
                <a:spcPct val="35000"/>
              </a:spcAft>
            </a:pPr>
            <a:r>
              <a:rPr lang="en-US" sz="1400" kern="1200" dirty="0" smtClean="0">
                <a:latin typeface="Verdana"/>
                <a:cs typeface="Verdana"/>
              </a:rPr>
              <a:t>Theory of Change</a:t>
            </a:r>
            <a:endParaRPr lang="en-US" sz="1400" kern="1200" dirty="0">
              <a:latin typeface="Verdana"/>
              <a:cs typeface="Verdana"/>
            </a:endParaRPr>
          </a:p>
        </p:txBody>
      </p:sp>
      <p:sp>
        <p:nvSpPr>
          <p:cNvPr id="18" name="Freeform 17"/>
          <p:cNvSpPr/>
          <p:nvPr/>
        </p:nvSpPr>
        <p:spPr>
          <a:xfrm rot="3600197">
            <a:off x="5753964" y="3711176"/>
            <a:ext cx="454737" cy="574932"/>
          </a:xfrm>
          <a:custGeom>
            <a:avLst/>
            <a:gdLst>
              <a:gd name="connsiteX0" fmla="*/ 0 w 454737"/>
              <a:gd name="connsiteY0" fmla="*/ 114986 h 574932"/>
              <a:gd name="connsiteX1" fmla="*/ 227369 w 454737"/>
              <a:gd name="connsiteY1" fmla="*/ 114986 h 574932"/>
              <a:gd name="connsiteX2" fmla="*/ 227369 w 454737"/>
              <a:gd name="connsiteY2" fmla="*/ 0 h 574932"/>
              <a:gd name="connsiteX3" fmla="*/ 454737 w 454737"/>
              <a:gd name="connsiteY3" fmla="*/ 287466 h 574932"/>
              <a:gd name="connsiteX4" fmla="*/ 227369 w 454737"/>
              <a:gd name="connsiteY4" fmla="*/ 574932 h 574932"/>
              <a:gd name="connsiteX5" fmla="*/ 227369 w 454737"/>
              <a:gd name="connsiteY5" fmla="*/ 459946 h 574932"/>
              <a:gd name="connsiteX6" fmla="*/ 0 w 454737"/>
              <a:gd name="connsiteY6" fmla="*/ 459946 h 574932"/>
              <a:gd name="connsiteX7" fmla="*/ 0 w 454737"/>
              <a:gd name="connsiteY7" fmla="*/ 114986 h 57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737" h="574932">
                <a:moveTo>
                  <a:pt x="0" y="114986"/>
                </a:moveTo>
                <a:lnTo>
                  <a:pt x="227369" y="114986"/>
                </a:lnTo>
                <a:lnTo>
                  <a:pt x="227369" y="0"/>
                </a:lnTo>
                <a:lnTo>
                  <a:pt x="454737" y="287466"/>
                </a:lnTo>
                <a:lnTo>
                  <a:pt x="227369" y="574932"/>
                </a:lnTo>
                <a:lnTo>
                  <a:pt x="227369" y="459946"/>
                </a:lnTo>
                <a:lnTo>
                  <a:pt x="0" y="459946"/>
                </a:lnTo>
                <a:lnTo>
                  <a:pt x="0" y="114986"/>
                </a:lnTo>
                <a:close/>
              </a:path>
            </a:pathLst>
          </a:custGeom>
          <a:solidFill>
            <a:srgbClr val="CB6421"/>
          </a:solidFill>
        </p:spPr>
        <p:style>
          <a:lnRef idx="3">
            <a:schemeClr val="lt1"/>
          </a:lnRef>
          <a:fillRef idx="1">
            <a:schemeClr val="accent5"/>
          </a:fillRef>
          <a:effectRef idx="1">
            <a:schemeClr val="accent5"/>
          </a:effectRef>
          <a:fontRef idx="minor">
            <a:schemeClr val="lt1"/>
          </a:fontRef>
        </p:style>
        <p:txBody>
          <a:bodyPr spcFirstLastPara="0" vert="horz" wrap="square" lIns="-1" tIns="114985" rIns="136421" bIns="114986" numCol="1" spcCol="1270" anchor="ctr" anchorCtr="0">
            <a:noAutofit/>
          </a:bodyPr>
          <a:lstStyle/>
          <a:p>
            <a:pPr lvl="0" algn="ctr" defTabSz="488950">
              <a:lnSpc>
                <a:spcPct val="90000"/>
              </a:lnSpc>
              <a:spcBef>
                <a:spcPct val="0"/>
              </a:spcBef>
              <a:spcAft>
                <a:spcPct val="35000"/>
              </a:spcAft>
            </a:pPr>
            <a:endParaRPr lang="en-US" sz="1100" kern="1200"/>
          </a:p>
        </p:txBody>
      </p:sp>
      <p:sp>
        <p:nvSpPr>
          <p:cNvPr id="19" name="Freeform 18"/>
          <p:cNvSpPr/>
          <p:nvPr/>
        </p:nvSpPr>
        <p:spPr>
          <a:xfrm>
            <a:off x="5776326" y="4267235"/>
            <a:ext cx="1703505" cy="1703505"/>
          </a:xfrm>
          <a:custGeom>
            <a:avLst/>
            <a:gdLst>
              <a:gd name="connsiteX0" fmla="*/ 0 w 1703505"/>
              <a:gd name="connsiteY0" fmla="*/ 851753 h 1703505"/>
              <a:gd name="connsiteX1" fmla="*/ 851753 w 1703505"/>
              <a:gd name="connsiteY1" fmla="*/ 0 h 1703505"/>
              <a:gd name="connsiteX2" fmla="*/ 1703506 w 1703505"/>
              <a:gd name="connsiteY2" fmla="*/ 851753 h 1703505"/>
              <a:gd name="connsiteX3" fmla="*/ 851753 w 1703505"/>
              <a:gd name="connsiteY3" fmla="*/ 1703506 h 1703505"/>
              <a:gd name="connsiteX4" fmla="*/ 0 w 1703505"/>
              <a:gd name="connsiteY4" fmla="*/ 851753 h 1703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3505" h="1703505">
                <a:moveTo>
                  <a:pt x="0" y="851753"/>
                </a:moveTo>
                <a:cubicBezTo>
                  <a:pt x="0" y="381343"/>
                  <a:pt x="381343" y="0"/>
                  <a:pt x="851753" y="0"/>
                </a:cubicBezTo>
                <a:cubicBezTo>
                  <a:pt x="1322163" y="0"/>
                  <a:pt x="1703506" y="381343"/>
                  <a:pt x="1703506" y="851753"/>
                </a:cubicBezTo>
                <a:cubicBezTo>
                  <a:pt x="1703506" y="1322163"/>
                  <a:pt x="1322163" y="1703506"/>
                  <a:pt x="851753" y="1703506"/>
                </a:cubicBezTo>
                <a:cubicBezTo>
                  <a:pt x="381343" y="1703506"/>
                  <a:pt x="0" y="1322163"/>
                  <a:pt x="0" y="851753"/>
                </a:cubicBezTo>
                <a:close/>
              </a:path>
            </a:pathLst>
          </a:custGeom>
          <a:solidFill>
            <a:srgbClr val="CB6421"/>
          </a:solidFill>
        </p:spPr>
        <p:style>
          <a:lnRef idx="3">
            <a:schemeClr val="lt1"/>
          </a:lnRef>
          <a:fillRef idx="1">
            <a:schemeClr val="accent5"/>
          </a:fillRef>
          <a:effectRef idx="1">
            <a:schemeClr val="accent5"/>
          </a:effectRef>
          <a:fontRef idx="minor">
            <a:schemeClr val="lt1"/>
          </a:fontRef>
        </p:style>
        <p:txBody>
          <a:bodyPr spcFirstLastPara="0" vert="horz" wrap="square" lIns="267253" tIns="267253" rIns="267253" bIns="267253" numCol="1" spcCol="1270" anchor="ctr" anchorCtr="0">
            <a:noAutofit/>
          </a:bodyPr>
          <a:lstStyle/>
          <a:p>
            <a:pPr lvl="0" algn="ctr" defTabSz="622300">
              <a:lnSpc>
                <a:spcPct val="90000"/>
              </a:lnSpc>
              <a:spcBef>
                <a:spcPct val="0"/>
              </a:spcBef>
              <a:spcAft>
                <a:spcPct val="35000"/>
              </a:spcAft>
            </a:pPr>
            <a:r>
              <a:rPr lang="en-US" sz="1400" kern="1200" dirty="0" smtClean="0">
                <a:latin typeface="Verdana"/>
                <a:cs typeface="Verdana"/>
              </a:rPr>
              <a:t>Intervention materials</a:t>
            </a:r>
            <a:endParaRPr lang="en-US" sz="1400" kern="1200" dirty="0">
              <a:latin typeface="Verdana"/>
              <a:cs typeface="Verdana"/>
            </a:endParaRPr>
          </a:p>
        </p:txBody>
      </p:sp>
      <p:sp>
        <p:nvSpPr>
          <p:cNvPr id="20" name="Freeform 19"/>
          <p:cNvSpPr/>
          <p:nvPr/>
        </p:nvSpPr>
        <p:spPr>
          <a:xfrm>
            <a:off x="5133021" y="4831520"/>
            <a:ext cx="454603" cy="574933"/>
          </a:xfrm>
          <a:custGeom>
            <a:avLst/>
            <a:gdLst>
              <a:gd name="connsiteX0" fmla="*/ 0 w 454602"/>
              <a:gd name="connsiteY0" fmla="*/ 114986 h 574932"/>
              <a:gd name="connsiteX1" fmla="*/ 227301 w 454602"/>
              <a:gd name="connsiteY1" fmla="*/ 114986 h 574932"/>
              <a:gd name="connsiteX2" fmla="*/ 227301 w 454602"/>
              <a:gd name="connsiteY2" fmla="*/ 0 h 574932"/>
              <a:gd name="connsiteX3" fmla="*/ 454602 w 454602"/>
              <a:gd name="connsiteY3" fmla="*/ 287466 h 574932"/>
              <a:gd name="connsiteX4" fmla="*/ 227301 w 454602"/>
              <a:gd name="connsiteY4" fmla="*/ 574932 h 574932"/>
              <a:gd name="connsiteX5" fmla="*/ 227301 w 454602"/>
              <a:gd name="connsiteY5" fmla="*/ 459946 h 574932"/>
              <a:gd name="connsiteX6" fmla="*/ 0 w 454602"/>
              <a:gd name="connsiteY6" fmla="*/ 459946 h 574932"/>
              <a:gd name="connsiteX7" fmla="*/ 0 w 454602"/>
              <a:gd name="connsiteY7" fmla="*/ 114986 h 57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602" h="574932">
                <a:moveTo>
                  <a:pt x="454602" y="459946"/>
                </a:moveTo>
                <a:lnTo>
                  <a:pt x="227301" y="459946"/>
                </a:lnTo>
                <a:lnTo>
                  <a:pt x="227301" y="574932"/>
                </a:lnTo>
                <a:lnTo>
                  <a:pt x="0" y="287466"/>
                </a:lnTo>
                <a:lnTo>
                  <a:pt x="227301" y="0"/>
                </a:lnTo>
                <a:lnTo>
                  <a:pt x="227301" y="114986"/>
                </a:lnTo>
                <a:lnTo>
                  <a:pt x="454602" y="114986"/>
                </a:lnTo>
                <a:lnTo>
                  <a:pt x="454602" y="459946"/>
                </a:lnTo>
                <a:close/>
              </a:path>
            </a:pathLst>
          </a:custGeom>
          <a:solidFill>
            <a:srgbClr val="CB6421"/>
          </a:solidFill>
        </p:spPr>
        <p:style>
          <a:lnRef idx="3">
            <a:schemeClr val="lt1"/>
          </a:lnRef>
          <a:fillRef idx="1">
            <a:schemeClr val="accent5"/>
          </a:fillRef>
          <a:effectRef idx="1">
            <a:schemeClr val="accent5"/>
          </a:effectRef>
          <a:fontRef idx="minor">
            <a:schemeClr val="lt1"/>
          </a:fontRef>
        </p:style>
        <p:txBody>
          <a:bodyPr spcFirstLastPara="0" vert="horz" wrap="square" lIns="136381" tIns="114987" rIns="1" bIns="114986" numCol="1" spcCol="1270" anchor="ctr" anchorCtr="0">
            <a:noAutofit/>
          </a:bodyPr>
          <a:lstStyle/>
          <a:p>
            <a:pPr lvl="0" algn="ctr" defTabSz="488950">
              <a:lnSpc>
                <a:spcPct val="90000"/>
              </a:lnSpc>
              <a:spcBef>
                <a:spcPct val="0"/>
              </a:spcBef>
              <a:spcAft>
                <a:spcPct val="35000"/>
              </a:spcAft>
            </a:pPr>
            <a:endParaRPr lang="en-US" sz="1100" kern="1200"/>
          </a:p>
        </p:txBody>
      </p:sp>
      <p:sp>
        <p:nvSpPr>
          <p:cNvPr id="21" name="Freeform 20"/>
          <p:cNvSpPr/>
          <p:nvPr/>
        </p:nvSpPr>
        <p:spPr>
          <a:xfrm>
            <a:off x="3215081" y="4267235"/>
            <a:ext cx="1703505" cy="1703505"/>
          </a:xfrm>
          <a:custGeom>
            <a:avLst/>
            <a:gdLst>
              <a:gd name="connsiteX0" fmla="*/ 0 w 1703505"/>
              <a:gd name="connsiteY0" fmla="*/ 851753 h 1703505"/>
              <a:gd name="connsiteX1" fmla="*/ 851753 w 1703505"/>
              <a:gd name="connsiteY1" fmla="*/ 0 h 1703505"/>
              <a:gd name="connsiteX2" fmla="*/ 1703506 w 1703505"/>
              <a:gd name="connsiteY2" fmla="*/ 851753 h 1703505"/>
              <a:gd name="connsiteX3" fmla="*/ 851753 w 1703505"/>
              <a:gd name="connsiteY3" fmla="*/ 1703506 h 1703505"/>
              <a:gd name="connsiteX4" fmla="*/ 0 w 1703505"/>
              <a:gd name="connsiteY4" fmla="*/ 851753 h 1703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3505" h="1703505">
                <a:moveTo>
                  <a:pt x="0" y="851753"/>
                </a:moveTo>
                <a:cubicBezTo>
                  <a:pt x="0" y="381343"/>
                  <a:pt x="381343" y="0"/>
                  <a:pt x="851753" y="0"/>
                </a:cubicBezTo>
                <a:cubicBezTo>
                  <a:pt x="1322163" y="0"/>
                  <a:pt x="1703506" y="381343"/>
                  <a:pt x="1703506" y="851753"/>
                </a:cubicBezTo>
                <a:cubicBezTo>
                  <a:pt x="1703506" y="1322163"/>
                  <a:pt x="1322163" y="1703506"/>
                  <a:pt x="851753" y="1703506"/>
                </a:cubicBezTo>
                <a:cubicBezTo>
                  <a:pt x="381343" y="1703506"/>
                  <a:pt x="0" y="1322163"/>
                  <a:pt x="0" y="851753"/>
                </a:cubicBezTo>
                <a:close/>
              </a:path>
            </a:pathLst>
          </a:custGeom>
          <a:solidFill>
            <a:srgbClr val="CB6421"/>
          </a:solidFill>
        </p:spPr>
        <p:style>
          <a:lnRef idx="3">
            <a:schemeClr val="lt1"/>
          </a:lnRef>
          <a:fillRef idx="1">
            <a:schemeClr val="accent5"/>
          </a:fillRef>
          <a:effectRef idx="1">
            <a:schemeClr val="accent5"/>
          </a:effectRef>
          <a:fontRef idx="minor">
            <a:schemeClr val="lt1"/>
          </a:fontRef>
        </p:style>
        <p:txBody>
          <a:bodyPr spcFirstLastPara="0" vert="horz" wrap="square" lIns="267253" tIns="267253" rIns="267253" bIns="267253" numCol="1" spcCol="1270" anchor="ctr" anchorCtr="0">
            <a:noAutofit/>
          </a:bodyPr>
          <a:lstStyle/>
          <a:p>
            <a:pPr lvl="0" algn="ctr" defTabSz="622300">
              <a:lnSpc>
                <a:spcPct val="90000"/>
              </a:lnSpc>
              <a:spcBef>
                <a:spcPct val="0"/>
              </a:spcBef>
              <a:spcAft>
                <a:spcPct val="35000"/>
              </a:spcAft>
            </a:pPr>
            <a:r>
              <a:rPr lang="en-US" sz="1400" kern="1200" dirty="0" smtClean="0">
                <a:latin typeface="Verdana"/>
                <a:cs typeface="Verdana"/>
              </a:rPr>
              <a:t>Evaluation Plan</a:t>
            </a:r>
            <a:endParaRPr lang="en-US" sz="1400" kern="1200" dirty="0">
              <a:latin typeface="Verdana"/>
              <a:cs typeface="Verdana"/>
            </a:endParaRPr>
          </a:p>
        </p:txBody>
      </p:sp>
      <p:sp>
        <p:nvSpPr>
          <p:cNvPr id="22" name="Freeform 21"/>
          <p:cNvSpPr/>
          <p:nvPr/>
        </p:nvSpPr>
        <p:spPr>
          <a:xfrm rot="17999803">
            <a:off x="4473342" y="3733468"/>
            <a:ext cx="454737" cy="574932"/>
          </a:xfrm>
          <a:custGeom>
            <a:avLst/>
            <a:gdLst>
              <a:gd name="connsiteX0" fmla="*/ 0 w 454737"/>
              <a:gd name="connsiteY0" fmla="*/ 114986 h 574932"/>
              <a:gd name="connsiteX1" fmla="*/ 227369 w 454737"/>
              <a:gd name="connsiteY1" fmla="*/ 114986 h 574932"/>
              <a:gd name="connsiteX2" fmla="*/ 227369 w 454737"/>
              <a:gd name="connsiteY2" fmla="*/ 0 h 574932"/>
              <a:gd name="connsiteX3" fmla="*/ 454737 w 454737"/>
              <a:gd name="connsiteY3" fmla="*/ 287466 h 574932"/>
              <a:gd name="connsiteX4" fmla="*/ 227369 w 454737"/>
              <a:gd name="connsiteY4" fmla="*/ 574932 h 574932"/>
              <a:gd name="connsiteX5" fmla="*/ 227369 w 454737"/>
              <a:gd name="connsiteY5" fmla="*/ 459946 h 574932"/>
              <a:gd name="connsiteX6" fmla="*/ 0 w 454737"/>
              <a:gd name="connsiteY6" fmla="*/ 459946 h 574932"/>
              <a:gd name="connsiteX7" fmla="*/ 0 w 454737"/>
              <a:gd name="connsiteY7" fmla="*/ 114986 h 57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737" h="574932">
                <a:moveTo>
                  <a:pt x="0" y="114986"/>
                </a:moveTo>
                <a:lnTo>
                  <a:pt x="227369" y="114986"/>
                </a:lnTo>
                <a:lnTo>
                  <a:pt x="227369" y="0"/>
                </a:lnTo>
                <a:lnTo>
                  <a:pt x="454737" y="287466"/>
                </a:lnTo>
                <a:lnTo>
                  <a:pt x="227369" y="574932"/>
                </a:lnTo>
                <a:lnTo>
                  <a:pt x="227369" y="459946"/>
                </a:lnTo>
                <a:lnTo>
                  <a:pt x="0" y="459946"/>
                </a:lnTo>
                <a:lnTo>
                  <a:pt x="0" y="114986"/>
                </a:lnTo>
                <a:close/>
              </a:path>
            </a:pathLst>
          </a:custGeom>
          <a:solidFill>
            <a:srgbClr val="CB6421"/>
          </a:solidFill>
        </p:spPr>
        <p:style>
          <a:lnRef idx="3">
            <a:schemeClr val="lt1"/>
          </a:lnRef>
          <a:fillRef idx="1">
            <a:schemeClr val="accent5"/>
          </a:fillRef>
          <a:effectRef idx="1">
            <a:schemeClr val="accent5"/>
          </a:effectRef>
          <a:fontRef idx="minor">
            <a:schemeClr val="lt1"/>
          </a:fontRef>
        </p:style>
        <p:txBody>
          <a:bodyPr spcFirstLastPara="0" vert="horz" wrap="square" lIns="-1" tIns="114986" rIns="136421" bIns="114985" numCol="1" spcCol="1270" anchor="ctr" anchorCtr="0">
            <a:noAutofit/>
          </a:bodyPr>
          <a:lstStyle/>
          <a:p>
            <a:pPr lvl="0" algn="ctr" defTabSz="488950">
              <a:lnSpc>
                <a:spcPct val="90000"/>
              </a:lnSpc>
              <a:spcBef>
                <a:spcPct val="0"/>
              </a:spcBef>
              <a:spcAft>
                <a:spcPct val="35000"/>
              </a:spcAft>
            </a:pPr>
            <a:endParaRPr lang="en-US" sz="1100" kern="1200"/>
          </a:p>
        </p:txBody>
      </p:sp>
      <p:pic>
        <p:nvPicPr>
          <p:cNvPr id="6" name="Picture 5" descr="new-gray-b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6319838"/>
            <a:ext cx="915035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a:spLocks noChangeArrowheads="1"/>
          </p:cNvSpPr>
          <p:nvPr/>
        </p:nvSpPr>
        <p:spPr bwMode="auto">
          <a:xfrm>
            <a:off x="387876" y="1555101"/>
            <a:ext cx="1813682" cy="1344307"/>
          </a:xfrm>
          <a:prstGeom prst="roundRect">
            <a:avLst>
              <a:gd name="adj" fmla="val 16667"/>
            </a:avLst>
          </a:prstGeom>
          <a:solidFill>
            <a:schemeClr val="accent6">
              <a:lumMod val="40000"/>
              <a:lumOff val="60000"/>
            </a:schemeClr>
          </a:solidFill>
          <a:ln>
            <a:noFill/>
          </a:ln>
          <a:effectLst>
            <a:outerShdw blurRad="40000" dist="23000" dir="5400000" rotWithShape="0">
              <a:srgbClr val="000000">
                <a:alpha val="34998"/>
              </a:srgbClr>
            </a:outerShdw>
          </a:effectLst>
          <a:extLst/>
        </p:spPr>
        <p:txBody>
          <a:bodyPr anchor="ctr"/>
          <a:lstStyle/>
          <a:p>
            <a:pPr algn="ctr" defTabSz="914400" fontAlgn="base">
              <a:spcBef>
                <a:spcPct val="0"/>
              </a:spcBef>
              <a:spcAft>
                <a:spcPct val="0"/>
              </a:spcAft>
              <a:defRPr/>
            </a:pPr>
            <a:r>
              <a:rPr lang="en-US" sz="1400" dirty="0" smtClean="0">
                <a:latin typeface="Verdana"/>
                <a:ea typeface="MS PGothic" charset="0"/>
                <a:cs typeface="Verdana"/>
              </a:rPr>
              <a:t>Designing the intervention</a:t>
            </a:r>
            <a:endParaRPr lang="en-US" sz="1400" dirty="0">
              <a:latin typeface="Verdana"/>
              <a:ea typeface="MS PGothic" charset="0"/>
              <a:cs typeface="Verdana"/>
            </a:endParaRPr>
          </a:p>
        </p:txBody>
      </p:sp>
    </p:spTree>
    <p:extLst>
      <p:ext uri="{BB962C8B-B14F-4D97-AF65-F5344CB8AC3E}">
        <p14:creationId xmlns:p14="http://schemas.microsoft.com/office/powerpoint/2010/main" val="3306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ssolv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right)">
                                      <p:cBhvr>
                                        <p:cTn id="21" dur="500"/>
                                        <p:tgtEl>
                                          <p:spTgt spid="20"/>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dissolve">
                                      <p:cBhvr>
                                        <p:cTn id="25" dur="500"/>
                                        <p:tgtEl>
                                          <p:spTgt spid="2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37651" y="1463030"/>
            <a:ext cx="5899573" cy="3416320"/>
          </a:xfrm>
          <a:prstGeom prst="rect">
            <a:avLst/>
          </a:prstGeom>
          <a:noFill/>
        </p:spPr>
        <p:txBody>
          <a:bodyPr wrap="square" rtlCol="0">
            <a:spAutoFit/>
          </a:bodyPr>
          <a:lstStyle/>
          <a:p>
            <a:endParaRPr lang="en-US" dirty="0" smtClean="0">
              <a:latin typeface="Verdana"/>
              <a:cs typeface="Verdana"/>
            </a:endParaRPr>
          </a:p>
          <a:p>
            <a:pPr marL="285750" indent="-285750">
              <a:buFont typeface="Arial" panose="020B0604020202020204" pitchFamily="34" charset="0"/>
              <a:buChar char="•"/>
            </a:pPr>
            <a:r>
              <a:rPr lang="en-US" dirty="0" smtClean="0">
                <a:latin typeface="Verdana"/>
                <a:cs typeface="Verdana"/>
              </a:rPr>
              <a:t>Innovation mind-set</a:t>
            </a:r>
          </a:p>
          <a:p>
            <a:endParaRPr lang="en-US" dirty="0">
              <a:latin typeface="Verdana"/>
              <a:cs typeface="Verdana"/>
            </a:endParaRPr>
          </a:p>
          <a:p>
            <a:pPr marL="285750" indent="-285750">
              <a:buFont typeface="Arial" panose="020B0604020202020204" pitchFamily="34" charset="0"/>
              <a:buChar char="•"/>
            </a:pPr>
            <a:r>
              <a:rPr lang="en-US" dirty="0" smtClean="0">
                <a:latin typeface="Verdana"/>
                <a:cs typeface="Verdana"/>
              </a:rPr>
              <a:t>Design. Implement. Learn. Adapt. Repeat.</a:t>
            </a:r>
            <a:br>
              <a:rPr lang="en-US" dirty="0" smtClean="0">
                <a:latin typeface="Verdana"/>
                <a:cs typeface="Verdana"/>
              </a:rPr>
            </a:br>
            <a:endParaRPr lang="en-US" dirty="0" smtClean="0">
              <a:latin typeface="Verdana"/>
              <a:cs typeface="Verdana"/>
            </a:endParaRPr>
          </a:p>
          <a:p>
            <a:pPr marL="742950" lvl="1" indent="-285750">
              <a:buFont typeface="Arial" panose="020B0604020202020204" pitchFamily="34" charset="0"/>
              <a:buChar char="•"/>
            </a:pPr>
            <a:r>
              <a:rPr lang="en-US" dirty="0" smtClean="0">
                <a:latin typeface="Verdana"/>
                <a:cs typeface="Verdana"/>
              </a:rPr>
              <a:t>Do </a:t>
            </a:r>
            <a:r>
              <a:rPr lang="en-US" dirty="0">
                <a:latin typeface="Verdana"/>
                <a:cs typeface="Verdana"/>
              </a:rPr>
              <a:t>a road-test. Does it work in reality like it does in your </a:t>
            </a:r>
            <a:r>
              <a:rPr lang="en-US" dirty="0" smtClean="0">
                <a:latin typeface="Verdana"/>
                <a:cs typeface="Verdana"/>
              </a:rPr>
              <a:t>head? Get feedback from the participants.</a:t>
            </a:r>
            <a:endParaRPr lang="en-US" dirty="0">
              <a:latin typeface="Verdana"/>
              <a:cs typeface="Verdana"/>
            </a:endParaRPr>
          </a:p>
          <a:p>
            <a:pPr marL="742950" lvl="1" indent="-285750">
              <a:buFont typeface="Arial" panose="020B0604020202020204" pitchFamily="34" charset="0"/>
              <a:buChar char="•"/>
            </a:pPr>
            <a:r>
              <a:rPr lang="en-US" dirty="0" smtClean="0">
                <a:latin typeface="Verdana"/>
                <a:cs typeface="Verdana"/>
              </a:rPr>
              <a:t>Revisit your theory of change. Update based on new information.</a:t>
            </a:r>
            <a:endParaRPr lang="en-US" dirty="0">
              <a:latin typeface="Verdana"/>
              <a:cs typeface="Verdana"/>
            </a:endParaRPr>
          </a:p>
          <a:p>
            <a:pPr marL="742950" lvl="1" indent="-285750">
              <a:buFont typeface="Arial" panose="020B0604020202020204" pitchFamily="34" charset="0"/>
              <a:buChar char="•"/>
            </a:pPr>
            <a:r>
              <a:rPr lang="en-US" dirty="0" smtClean="0">
                <a:latin typeface="Verdana"/>
                <a:cs typeface="Verdana"/>
              </a:rPr>
              <a:t>Find others to share learnings with. Help to build the field’s usable knowledge.</a:t>
            </a:r>
          </a:p>
        </p:txBody>
      </p:sp>
      <p:pic>
        <p:nvPicPr>
          <p:cNvPr id="5" name="Picture 4" descr="new-gray-b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6319838"/>
            <a:ext cx="915035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a:spLocks noChangeArrowheads="1"/>
          </p:cNvSpPr>
          <p:nvPr/>
        </p:nvSpPr>
        <p:spPr bwMode="auto">
          <a:xfrm>
            <a:off x="387876" y="1555101"/>
            <a:ext cx="1813682" cy="1344307"/>
          </a:xfrm>
          <a:prstGeom prst="roundRect">
            <a:avLst>
              <a:gd name="adj" fmla="val 16667"/>
            </a:avLst>
          </a:prstGeom>
          <a:solidFill>
            <a:srgbClr val="7D6A55"/>
          </a:solidFill>
          <a:ln>
            <a:noFill/>
          </a:ln>
          <a:effectLst>
            <a:outerShdw blurRad="40000" dist="23000" dir="5400000" rotWithShape="0">
              <a:srgbClr val="000000">
                <a:alpha val="34998"/>
              </a:srgbClr>
            </a:outerShdw>
          </a:effectLst>
          <a:extLst/>
        </p:spPr>
        <p:txBody>
          <a:bodyPr anchor="ctr"/>
          <a:lstStyle/>
          <a:p>
            <a:pPr algn="ctr" defTabSz="914400" fontAlgn="base">
              <a:spcBef>
                <a:spcPct val="0"/>
              </a:spcBef>
              <a:spcAft>
                <a:spcPct val="0"/>
              </a:spcAft>
              <a:defRPr/>
            </a:pPr>
            <a:r>
              <a:rPr lang="en-US" sz="1400" dirty="0" smtClean="0">
                <a:solidFill>
                  <a:schemeClr val="bg1"/>
                </a:solidFill>
                <a:latin typeface="Verdana"/>
                <a:ea typeface="MS PGothic" charset="0"/>
                <a:cs typeface="Verdana"/>
              </a:rPr>
              <a:t>Fast-Cycle Learning</a:t>
            </a:r>
            <a:endParaRPr lang="en-US" sz="1400" dirty="0">
              <a:solidFill>
                <a:schemeClr val="bg1"/>
              </a:solidFill>
              <a:latin typeface="Verdana"/>
              <a:ea typeface="MS PGothic" charset="0"/>
              <a:cs typeface="Verdana"/>
            </a:endParaRPr>
          </a:p>
        </p:txBody>
      </p:sp>
    </p:spTree>
    <p:extLst>
      <p:ext uri="{BB962C8B-B14F-4D97-AF65-F5344CB8AC3E}">
        <p14:creationId xmlns:p14="http://schemas.microsoft.com/office/powerpoint/2010/main" val="415735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dissolv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dissolve">
                                      <p:cBhvr>
                                        <p:cTn id="17" dur="500"/>
                                        <p:tgtEl>
                                          <p:spTgt spid="4">
                                            <p:txEl>
                                              <p:pRg st="4" end="4"/>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animEffect transition="in" filter="dissolve">
                                      <p:cBhvr>
                                        <p:cTn id="20" dur="500"/>
                                        <p:tgtEl>
                                          <p:spTgt spid="4">
                                            <p:txEl>
                                              <p:pRg st="5" end="5"/>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dissolve">
                                      <p:cBhvr>
                                        <p:cTn id="23"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159683"/>
            <a:ext cx="9144000" cy="914400"/>
          </a:xfrm>
          <a:prstGeom prst="rect">
            <a:avLst/>
          </a:prstGeom>
        </p:spPr>
        <p:txBody>
          <a:bodyPr/>
          <a:lstStyle>
            <a:lvl1pPr algn="ctr" defTabSz="455613"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5613"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5613"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5613"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5613"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160" algn="ctr" defTabSz="457160" rtl="0" fontAlgn="base">
              <a:spcBef>
                <a:spcPct val="0"/>
              </a:spcBef>
              <a:spcAft>
                <a:spcPct val="0"/>
              </a:spcAft>
              <a:defRPr sz="4400">
                <a:solidFill>
                  <a:schemeClr val="tx1"/>
                </a:solidFill>
                <a:latin typeface="Calibri" pitchFamily="34" charset="0"/>
              </a:defRPr>
            </a:lvl6pPr>
            <a:lvl7pPr marL="914320" algn="ctr" defTabSz="457160" rtl="0" fontAlgn="base">
              <a:spcBef>
                <a:spcPct val="0"/>
              </a:spcBef>
              <a:spcAft>
                <a:spcPct val="0"/>
              </a:spcAft>
              <a:defRPr sz="4400">
                <a:solidFill>
                  <a:schemeClr val="tx1"/>
                </a:solidFill>
                <a:latin typeface="Calibri" pitchFamily="34" charset="0"/>
              </a:defRPr>
            </a:lvl7pPr>
            <a:lvl8pPr marL="1371480" algn="ctr" defTabSz="457160" rtl="0" fontAlgn="base">
              <a:spcBef>
                <a:spcPct val="0"/>
              </a:spcBef>
              <a:spcAft>
                <a:spcPct val="0"/>
              </a:spcAft>
              <a:defRPr sz="4400">
                <a:solidFill>
                  <a:schemeClr val="tx1"/>
                </a:solidFill>
                <a:latin typeface="Calibri" pitchFamily="34" charset="0"/>
              </a:defRPr>
            </a:lvl8pPr>
            <a:lvl9pPr marL="1828640" algn="ctr" defTabSz="457160" rtl="0" fontAlgn="base">
              <a:spcBef>
                <a:spcPct val="0"/>
              </a:spcBef>
              <a:spcAft>
                <a:spcPct val="0"/>
              </a:spcAft>
              <a:defRPr sz="4400">
                <a:solidFill>
                  <a:schemeClr val="tx1"/>
                </a:solidFill>
                <a:latin typeface="Calibri" pitchFamily="34" charset="0"/>
              </a:defRPr>
            </a:lvl9pPr>
          </a:lstStyle>
          <a:p>
            <a:pPr eaLnBrk="1" hangingPunct="1"/>
            <a:r>
              <a:rPr lang="en-US" altLang="en-US" sz="2800" b="1" dirty="0" smtClean="0">
                <a:solidFill>
                  <a:srgbClr val="C00000"/>
                </a:solidFill>
                <a:latin typeface="Verdana" pitchFamily="34" charset="0"/>
              </a:rPr>
              <a:t>Rapid-Cycle Learning:</a:t>
            </a:r>
          </a:p>
          <a:p>
            <a:pPr eaLnBrk="1" hangingPunct="1"/>
            <a:r>
              <a:rPr lang="en-US" altLang="en-US" sz="2800" b="1" dirty="0" smtClean="0">
                <a:solidFill>
                  <a:srgbClr val="C00000"/>
                </a:solidFill>
                <a:latin typeface="Verdana" pitchFamily="34" charset="0"/>
              </a:rPr>
              <a:t>The Family Mobility Project</a:t>
            </a:r>
          </a:p>
        </p:txBody>
      </p:sp>
      <p:sp>
        <p:nvSpPr>
          <p:cNvPr id="6" name="Rectangle 3"/>
          <p:cNvSpPr txBox="1">
            <a:spLocks noChangeArrowheads="1"/>
          </p:cNvSpPr>
          <p:nvPr/>
        </p:nvSpPr>
        <p:spPr>
          <a:xfrm>
            <a:off x="2601563" y="1514198"/>
            <a:ext cx="5979896" cy="2143831"/>
          </a:xfrm>
          <a:prstGeom prst="rect">
            <a:avLst/>
          </a:prstGeom>
          <a:effectLst/>
        </p:spPr>
        <p:txBody>
          <a:bodyPr/>
          <a:lst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380" indent="-228580" algn="l" defTabSz="457160" rtl="0" eaLnBrk="1" latinLnBrk="0" hangingPunct="1">
              <a:spcBef>
                <a:spcPct val="20000"/>
              </a:spcBef>
              <a:buFont typeface="Arial"/>
              <a:buChar char="•"/>
              <a:defRPr sz="2000" kern="1200">
                <a:solidFill>
                  <a:schemeClr val="tx1"/>
                </a:solidFill>
                <a:latin typeface="+mn-lt"/>
                <a:ea typeface="+mn-ea"/>
                <a:cs typeface="+mn-cs"/>
              </a:defRPr>
            </a:lvl6pPr>
            <a:lvl7pPr marL="2971540" indent="-228580" algn="l" defTabSz="457160" rtl="0" eaLnBrk="1" latinLnBrk="0" hangingPunct="1">
              <a:spcBef>
                <a:spcPct val="20000"/>
              </a:spcBef>
              <a:buFont typeface="Arial"/>
              <a:buChar char="•"/>
              <a:defRPr sz="2000" kern="1200">
                <a:solidFill>
                  <a:schemeClr val="tx1"/>
                </a:solidFill>
                <a:latin typeface="+mn-lt"/>
                <a:ea typeface="+mn-ea"/>
                <a:cs typeface="+mn-cs"/>
              </a:defRPr>
            </a:lvl7pPr>
            <a:lvl8pPr marL="3428700" indent="-228580" algn="l" defTabSz="457160" rtl="0" eaLnBrk="1" latinLnBrk="0" hangingPunct="1">
              <a:spcBef>
                <a:spcPct val="20000"/>
              </a:spcBef>
              <a:buFont typeface="Arial"/>
              <a:buChar char="•"/>
              <a:defRPr sz="2000" kern="1200">
                <a:solidFill>
                  <a:schemeClr val="tx1"/>
                </a:solidFill>
                <a:latin typeface="+mn-lt"/>
                <a:ea typeface="+mn-ea"/>
                <a:cs typeface="+mn-cs"/>
              </a:defRPr>
            </a:lvl8pPr>
            <a:lvl9pPr marL="3885860" indent="-228580" algn="l" defTabSz="45716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Tx/>
              <a:buNone/>
              <a:defRPr/>
            </a:pPr>
            <a:r>
              <a:rPr lang="en-US" altLang="en-US" sz="2000" dirty="0" smtClean="0">
                <a:solidFill>
                  <a:prstClr val="black"/>
                </a:solidFill>
                <a:latin typeface="Verdana" pitchFamily="34" charset="0"/>
              </a:rPr>
              <a:t>Developing a coaching model focused on shared goal setting with low-income families</a:t>
            </a:r>
          </a:p>
          <a:p>
            <a:pPr marL="0" indent="0">
              <a:spcBef>
                <a:spcPts val="0"/>
              </a:spcBef>
              <a:buFontTx/>
              <a:buNone/>
              <a:defRPr/>
            </a:pPr>
            <a:endParaRPr lang="en-US" altLang="en-US" sz="2000" dirty="0">
              <a:solidFill>
                <a:prstClr val="black"/>
              </a:solidFill>
              <a:latin typeface="Verdana" pitchFamily="34" charset="0"/>
            </a:endParaRPr>
          </a:p>
          <a:p>
            <a:pPr marL="0" indent="0">
              <a:spcBef>
                <a:spcPts val="0"/>
              </a:spcBef>
              <a:buFontTx/>
              <a:buNone/>
              <a:defRPr/>
            </a:pPr>
            <a:r>
              <a:rPr lang="en-US" altLang="en-US" sz="2000" dirty="0" smtClean="0">
                <a:solidFill>
                  <a:prstClr val="black"/>
                </a:solidFill>
                <a:latin typeface="Verdana" pitchFamily="34" charset="0"/>
              </a:rPr>
              <a:t>Currently co-creating and piloting model with small number of families, incorporating feedback from parents and front-line staff</a:t>
            </a:r>
          </a:p>
        </p:txBody>
      </p:sp>
      <p:pic>
        <p:nvPicPr>
          <p:cNvPr id="3" name="Picture 2" descr="CWU 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598" y="1884600"/>
            <a:ext cx="1643852" cy="1202752"/>
          </a:xfrm>
          <a:prstGeom prst="rect">
            <a:avLst/>
          </a:prstGeom>
        </p:spPr>
      </p:pic>
      <p:pic>
        <p:nvPicPr>
          <p:cNvPr id="14" name="Content Placeholder 2"/>
          <p:cNvPicPr>
            <a:picLocks noChangeAspect="1"/>
          </p:cNvPicPr>
          <p:nvPr/>
        </p:nvPicPr>
        <p:blipFill rotWithShape="1">
          <a:blip r:embed="rId4">
            <a:extLst>
              <a:ext uri="{28A0092B-C50C-407E-A947-70E740481C1C}">
                <a14:useLocalDpi xmlns:a14="http://schemas.microsoft.com/office/drawing/2010/main" val="0"/>
              </a:ext>
            </a:extLst>
          </a:blip>
          <a:srcRect b="15592"/>
          <a:stretch/>
        </p:blipFill>
        <p:spPr bwMode="auto">
          <a:xfrm>
            <a:off x="5086710" y="4273922"/>
            <a:ext cx="2678434" cy="150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2" name="Picture 1"/>
          <p:cNvPicPr>
            <a:picLocks noChangeAspect="1"/>
          </p:cNvPicPr>
          <p:nvPr/>
        </p:nvPicPr>
        <p:blipFill rotWithShape="1">
          <a:blip r:embed="rId5"/>
          <a:srcRect l="23259" r="8427"/>
          <a:stretch/>
        </p:blipFill>
        <p:spPr>
          <a:xfrm>
            <a:off x="1221621" y="4273922"/>
            <a:ext cx="3553199" cy="1507603"/>
          </a:xfrm>
          <a:prstGeom prst="rect">
            <a:avLst/>
          </a:prstGeom>
        </p:spPr>
      </p:pic>
    </p:spTree>
    <p:extLst>
      <p:ext uri="{BB962C8B-B14F-4D97-AF65-F5344CB8AC3E}">
        <p14:creationId xmlns:p14="http://schemas.microsoft.com/office/powerpoint/2010/main" val="206600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6"/>
          <p:cNvSpPr>
            <a:spLocks noChangeArrowheads="1"/>
          </p:cNvSpPr>
          <p:nvPr/>
        </p:nvSpPr>
        <p:spPr bwMode="auto">
          <a:xfrm>
            <a:off x="228600" y="304800"/>
            <a:ext cx="8763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lnSpc>
                <a:spcPct val="95000"/>
              </a:lnSpc>
              <a:spcBef>
                <a:spcPct val="0"/>
              </a:spcBef>
              <a:spcAft>
                <a:spcPct val="0"/>
              </a:spcAft>
            </a:pPr>
            <a:r>
              <a:rPr lang="en-US" sz="2800" b="1" dirty="0" smtClean="0">
                <a:solidFill>
                  <a:srgbClr val="BF2F37"/>
                </a:solidFill>
                <a:latin typeface="Verdana" charset="0"/>
                <a:ea typeface="ＭＳ Ｐゴシック" charset="0"/>
                <a:cs typeface="Verdana" charset="0"/>
              </a:rPr>
              <a:t>Summary</a:t>
            </a:r>
            <a:endParaRPr lang="en-US" sz="2800" b="1" dirty="0">
              <a:solidFill>
                <a:srgbClr val="BF2F37"/>
              </a:solidFill>
              <a:latin typeface="Verdana" charset="0"/>
              <a:ea typeface="ＭＳ Ｐゴシック" charset="0"/>
              <a:cs typeface="Verdana" charset="0"/>
            </a:endParaRPr>
          </a:p>
        </p:txBody>
      </p:sp>
      <p:sp>
        <p:nvSpPr>
          <p:cNvPr id="3" name="Rectangle 2"/>
          <p:cNvSpPr>
            <a:spLocks noChangeArrowheads="1"/>
          </p:cNvSpPr>
          <p:nvPr/>
        </p:nvSpPr>
        <p:spPr bwMode="auto">
          <a:xfrm>
            <a:off x="1447800" y="3074988"/>
            <a:ext cx="5029200" cy="14478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prstClr val="black"/>
              </a:solidFill>
              <a:latin typeface="Times" charset="0"/>
              <a:ea typeface="ＭＳ Ｐゴシック" charset="0"/>
              <a:cs typeface="ＭＳ Ｐゴシック" charset="0"/>
            </a:endParaRPr>
          </a:p>
        </p:txBody>
      </p:sp>
      <p:sp>
        <p:nvSpPr>
          <p:cNvPr id="8" name="Rectangle 7"/>
          <p:cNvSpPr>
            <a:spLocks noChangeArrowheads="1"/>
          </p:cNvSpPr>
          <p:nvPr/>
        </p:nvSpPr>
        <p:spPr bwMode="auto">
          <a:xfrm>
            <a:off x="1905000" y="4522788"/>
            <a:ext cx="5029200" cy="1752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prstClr val="black"/>
              </a:solidFill>
              <a:latin typeface="Times" charset="0"/>
              <a:ea typeface="ＭＳ Ｐゴシック" charset="0"/>
              <a:cs typeface="ＭＳ Ｐゴシック" charset="0"/>
            </a:endParaRPr>
          </a:p>
        </p:txBody>
      </p:sp>
      <p:sp>
        <p:nvSpPr>
          <p:cNvPr id="2" name="TextBox 1"/>
          <p:cNvSpPr txBox="1"/>
          <p:nvPr/>
        </p:nvSpPr>
        <p:spPr>
          <a:xfrm>
            <a:off x="597408" y="1151415"/>
            <a:ext cx="8107680" cy="4524315"/>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rgbClr val="000000"/>
                </a:solidFill>
                <a:latin typeface="Verdana" charset="0"/>
                <a:ea typeface="ＭＳ Ｐゴシック" charset="0"/>
              </a:rPr>
              <a:t>Reaching breakthrough outcomes for young children will require building the skills of the adults around them</a:t>
            </a:r>
          </a:p>
          <a:p>
            <a:pPr marL="285750" indent="-285750">
              <a:buFont typeface="Arial" panose="020B0604020202020204" pitchFamily="34" charset="0"/>
              <a:buChar char="•"/>
            </a:pPr>
            <a:endParaRPr lang="en-US" sz="1600" dirty="0">
              <a:solidFill>
                <a:srgbClr val="000000"/>
              </a:solidFill>
              <a:latin typeface="Verdana" charset="0"/>
              <a:ea typeface="ＭＳ Ｐゴシック" charset="0"/>
            </a:endParaRPr>
          </a:p>
          <a:p>
            <a:pPr marL="285750" indent="-285750">
              <a:buFont typeface="Arial" panose="020B0604020202020204" pitchFamily="34" charset="0"/>
              <a:buChar char="•"/>
            </a:pPr>
            <a:r>
              <a:rPr lang="en-US" sz="1600" dirty="0" smtClean="0">
                <a:solidFill>
                  <a:srgbClr val="000000"/>
                </a:solidFill>
                <a:latin typeface="Verdana" charset="0"/>
              </a:rPr>
              <a:t>The </a:t>
            </a:r>
            <a:r>
              <a:rPr lang="en-US" sz="1600" dirty="0">
                <a:solidFill>
                  <a:srgbClr val="000000"/>
                </a:solidFill>
                <a:latin typeface="Verdana" charset="0"/>
              </a:rPr>
              <a:t>foundational capabilities adults need to be successful parents, workers, and </a:t>
            </a:r>
            <a:r>
              <a:rPr lang="en-US" sz="1600" dirty="0" smtClean="0">
                <a:solidFill>
                  <a:srgbClr val="000000"/>
                </a:solidFill>
                <a:latin typeface="Verdana" charset="0"/>
              </a:rPr>
              <a:t>citizens include inhibitory control, working memory, and mental flexibility, which are called executive function skills.</a:t>
            </a:r>
          </a:p>
          <a:p>
            <a:pPr marL="285750" indent="-285750">
              <a:buFont typeface="Arial" panose="020B0604020202020204" pitchFamily="34" charset="0"/>
              <a:buChar char="•"/>
            </a:pPr>
            <a:endParaRPr lang="en-US" sz="1600" dirty="0">
              <a:solidFill>
                <a:srgbClr val="000000"/>
              </a:solidFill>
              <a:latin typeface="Verdana" charset="0"/>
            </a:endParaRPr>
          </a:p>
          <a:p>
            <a:pPr marL="285750" indent="-285750">
              <a:buFont typeface="Arial" panose="020B0604020202020204" pitchFamily="34" charset="0"/>
              <a:buChar char="•"/>
            </a:pPr>
            <a:r>
              <a:rPr lang="en-US" sz="1600" dirty="0" smtClean="0">
                <a:solidFill>
                  <a:srgbClr val="000000"/>
                </a:solidFill>
                <a:latin typeface="Verdana" charset="0"/>
              </a:rPr>
              <a:t>Need to create new ideas and interventions informed by the science. </a:t>
            </a:r>
          </a:p>
          <a:p>
            <a:pPr marL="285750" indent="-285750">
              <a:buFont typeface="Arial" panose="020B0604020202020204" pitchFamily="34" charset="0"/>
              <a:buChar char="•"/>
            </a:pPr>
            <a:endParaRPr lang="en-US" sz="1600" dirty="0">
              <a:solidFill>
                <a:srgbClr val="FF0000"/>
              </a:solidFill>
              <a:latin typeface="Verdana" charset="0"/>
            </a:endParaRPr>
          </a:p>
          <a:p>
            <a:pPr marL="285750" indent="-285750">
              <a:buFont typeface="Arial" panose="020B0604020202020204" pitchFamily="34" charset="0"/>
              <a:buChar char="•"/>
            </a:pPr>
            <a:r>
              <a:rPr lang="en-US" sz="1600" dirty="0" smtClean="0">
                <a:solidFill>
                  <a:srgbClr val="000000"/>
                </a:solidFill>
                <a:latin typeface="Verdana" charset="0"/>
              </a:rPr>
              <a:t>Rapid-cycle learning is a way to generate new ideas and interventions:</a:t>
            </a:r>
          </a:p>
          <a:p>
            <a:pPr marL="742950" lvl="1" indent="-285750">
              <a:buFont typeface="Arial" panose="020B0604020202020204" pitchFamily="34" charset="0"/>
              <a:buChar char="•"/>
            </a:pPr>
            <a:r>
              <a:rPr lang="en-US" sz="1600" dirty="0" smtClean="0">
                <a:solidFill>
                  <a:srgbClr val="000000"/>
                </a:solidFill>
                <a:latin typeface="Verdana" charset="0"/>
              </a:rPr>
              <a:t>Get into an innovation mind-set. </a:t>
            </a:r>
          </a:p>
          <a:p>
            <a:pPr marL="742950" lvl="1" indent="-285750">
              <a:buFont typeface="Arial" panose="020B0604020202020204" pitchFamily="34" charset="0"/>
              <a:buChar char="•"/>
            </a:pPr>
            <a:r>
              <a:rPr lang="en-US" sz="1600" dirty="0" smtClean="0">
                <a:solidFill>
                  <a:srgbClr val="000000"/>
                </a:solidFill>
                <a:latin typeface="Verdana" charset="0"/>
              </a:rPr>
              <a:t>Be very clear about what your intervention will target and how it will work.</a:t>
            </a:r>
          </a:p>
          <a:p>
            <a:pPr marL="742950" lvl="1" indent="-285750">
              <a:buFont typeface="Arial" panose="020B0604020202020204" pitchFamily="34" charset="0"/>
              <a:buChar char="•"/>
            </a:pPr>
            <a:r>
              <a:rPr lang="en-US" sz="1600" dirty="0" smtClean="0">
                <a:solidFill>
                  <a:srgbClr val="000000"/>
                </a:solidFill>
                <a:latin typeface="Verdana" charset="0"/>
                <a:ea typeface="ＭＳ Ｐゴシック" charset="0"/>
              </a:rPr>
              <a:t>Engage in fast-cycle feedback.  </a:t>
            </a:r>
          </a:p>
          <a:p>
            <a:pPr marL="742950" lvl="1" indent="-285750">
              <a:buFont typeface="Arial" panose="020B0604020202020204" pitchFamily="34" charset="0"/>
              <a:buChar char="•"/>
            </a:pPr>
            <a:r>
              <a:rPr lang="en-US" sz="1600" dirty="0" smtClean="0">
                <a:solidFill>
                  <a:srgbClr val="000000"/>
                </a:solidFill>
                <a:latin typeface="Verdana" charset="0"/>
                <a:ea typeface="ＭＳ Ｐゴシック" charset="0"/>
              </a:rPr>
              <a:t>Pay attention for whom is the intervention working well and for whom is it not, and why.</a:t>
            </a:r>
          </a:p>
          <a:p>
            <a:pPr marL="742950" lvl="1" indent="-285750">
              <a:buFont typeface="Arial" panose="020B0604020202020204" pitchFamily="34" charset="0"/>
              <a:buChar char="•"/>
            </a:pPr>
            <a:endParaRPr lang="en-US" sz="1600" dirty="0">
              <a:solidFill>
                <a:srgbClr val="000000"/>
              </a:solidFill>
              <a:latin typeface="Verdana" charset="0"/>
              <a:ea typeface="ＭＳ Ｐゴシック" charset="0"/>
            </a:endParaRPr>
          </a:p>
          <a:p>
            <a:pPr marL="285750" indent="-285750">
              <a:buFont typeface="Arial" panose="020B0604020202020204" pitchFamily="34" charset="0"/>
              <a:buChar char="•"/>
            </a:pPr>
            <a:r>
              <a:rPr lang="en-US" sz="1600" dirty="0" smtClean="0">
                <a:solidFill>
                  <a:srgbClr val="000000"/>
                </a:solidFill>
                <a:latin typeface="Verdana" charset="0"/>
                <a:ea typeface="ＭＳ Ｐゴシック" charset="0"/>
              </a:rPr>
              <a:t>Share what you’re learning!</a:t>
            </a:r>
          </a:p>
        </p:txBody>
      </p:sp>
    </p:spTree>
    <p:custDataLst>
      <p:tags r:id="rId1"/>
    </p:custDataLst>
    <p:extLst>
      <p:ext uri="{BB962C8B-B14F-4D97-AF65-F5344CB8AC3E}">
        <p14:creationId xmlns:p14="http://schemas.microsoft.com/office/powerpoint/2010/main" val="103338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dissolve">
                                      <p:cBhvr>
                                        <p:cTn id="22" dur="500"/>
                                        <p:tgtEl>
                                          <p:spTgt spid="2">
                                            <p:txEl>
                                              <p:pRg st="6" end="6"/>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dissolve">
                                      <p:cBhvr>
                                        <p:cTn id="25" dur="500"/>
                                        <p:tgtEl>
                                          <p:spTgt spid="2">
                                            <p:txEl>
                                              <p:pRg st="7" end="7"/>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animEffect transition="in" filter="dissolve">
                                      <p:cBhvr>
                                        <p:cTn id="28" dur="500"/>
                                        <p:tgtEl>
                                          <p:spTgt spid="2">
                                            <p:txEl>
                                              <p:pRg st="8" end="8"/>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Effect transition="in" filter="dissolve">
                                      <p:cBhvr>
                                        <p:cTn id="31" dur="500"/>
                                        <p:tgtEl>
                                          <p:spTgt spid="2">
                                            <p:txEl>
                                              <p:pRg st="9" end="9"/>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
                                            <p:txEl>
                                              <p:pRg st="10" end="10"/>
                                            </p:txEl>
                                          </p:spTgt>
                                        </p:tgtEl>
                                        <p:attrNameLst>
                                          <p:attrName>style.visibility</p:attrName>
                                        </p:attrNameLst>
                                      </p:cBhvr>
                                      <p:to>
                                        <p:strVal val="visible"/>
                                      </p:to>
                                    </p:set>
                                    <p:animEffect transition="in" filter="dissolve">
                                      <p:cBhvr>
                                        <p:cTn id="34" dur="500"/>
                                        <p:tgtEl>
                                          <p:spTgt spid="2">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
                                            <p:txEl>
                                              <p:pRg st="12" end="12"/>
                                            </p:txEl>
                                          </p:spTgt>
                                        </p:tgtEl>
                                        <p:attrNameLst>
                                          <p:attrName>style.visibility</p:attrName>
                                        </p:attrNameLst>
                                      </p:cBhvr>
                                      <p:to>
                                        <p:strVal val="visible"/>
                                      </p:to>
                                    </p:set>
                                    <p:animEffect transition="in" filter="dissolve">
                                      <p:cBhvr>
                                        <p:cTn id="39"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762000" y="1360560"/>
            <a:ext cx="7620000" cy="4495800"/>
          </a:xfrm>
          <a:prstGeom prst="rect">
            <a:avLst/>
          </a:prstGeom>
        </p:spPr>
        <p:txBody>
          <a:bodyPr/>
          <a:lst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380" indent="-228580" algn="l" defTabSz="457160" rtl="0" eaLnBrk="1" latinLnBrk="0" hangingPunct="1">
              <a:spcBef>
                <a:spcPct val="20000"/>
              </a:spcBef>
              <a:buFont typeface="Arial"/>
              <a:buChar char="•"/>
              <a:defRPr sz="2000" kern="1200">
                <a:solidFill>
                  <a:schemeClr val="tx1"/>
                </a:solidFill>
                <a:latin typeface="+mn-lt"/>
                <a:ea typeface="+mn-ea"/>
                <a:cs typeface="+mn-cs"/>
              </a:defRPr>
            </a:lvl6pPr>
            <a:lvl7pPr marL="2971540" indent="-228580" algn="l" defTabSz="457160" rtl="0" eaLnBrk="1" latinLnBrk="0" hangingPunct="1">
              <a:spcBef>
                <a:spcPct val="20000"/>
              </a:spcBef>
              <a:buFont typeface="Arial"/>
              <a:buChar char="•"/>
              <a:defRPr sz="2000" kern="1200">
                <a:solidFill>
                  <a:schemeClr val="tx1"/>
                </a:solidFill>
                <a:latin typeface="+mn-lt"/>
                <a:ea typeface="+mn-ea"/>
                <a:cs typeface="+mn-cs"/>
              </a:defRPr>
            </a:lvl7pPr>
            <a:lvl8pPr marL="3428700" indent="-228580" algn="l" defTabSz="457160" rtl="0" eaLnBrk="1" latinLnBrk="0" hangingPunct="1">
              <a:spcBef>
                <a:spcPct val="20000"/>
              </a:spcBef>
              <a:buFont typeface="Arial"/>
              <a:buChar char="•"/>
              <a:defRPr sz="2000" kern="1200">
                <a:solidFill>
                  <a:schemeClr val="tx1"/>
                </a:solidFill>
                <a:latin typeface="+mn-lt"/>
                <a:ea typeface="+mn-ea"/>
                <a:cs typeface="+mn-cs"/>
              </a:defRPr>
            </a:lvl8pPr>
            <a:lvl9pPr marL="3885860" indent="-228580" algn="l" defTabSz="45716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Tx/>
              <a:buNone/>
              <a:defRPr/>
            </a:pPr>
            <a:endParaRPr lang="en-US" altLang="en-US" sz="2000" dirty="0" smtClean="0">
              <a:effectLst>
                <a:outerShdw blurRad="38100" dist="38100" dir="2700000" algn="tl">
                  <a:srgbClr val="C0C0C0"/>
                </a:outerShdw>
              </a:effectLst>
              <a:latin typeface="Verdana" pitchFamily="34" charset="0"/>
            </a:endParaRPr>
          </a:p>
        </p:txBody>
      </p:sp>
      <p:sp>
        <p:nvSpPr>
          <p:cNvPr id="5" name="Text Box 2"/>
          <p:cNvSpPr txBox="1">
            <a:spLocks noChangeArrowheads="1"/>
          </p:cNvSpPr>
          <p:nvPr/>
        </p:nvSpPr>
        <p:spPr bwMode="auto">
          <a:xfrm>
            <a:off x="1119872" y="2247755"/>
            <a:ext cx="6904256"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charset="0"/>
                <a:ea typeface="ＭＳ Ｐゴシック" charset="0"/>
                <a:cs typeface="ＭＳ Ｐゴシック" charset="0"/>
              </a:defRPr>
            </a:lvl1pPr>
            <a:lvl2pPr marL="742950" indent="-285750" eaLnBrk="0" hangingPunct="0">
              <a:defRPr>
                <a:solidFill>
                  <a:schemeClr val="tx1"/>
                </a:solidFill>
                <a:latin typeface="Verdana" charset="0"/>
                <a:ea typeface="ＭＳ Ｐゴシック" charset="0"/>
              </a:defRPr>
            </a:lvl2pPr>
            <a:lvl3pPr marL="1143000" indent="-228600" eaLnBrk="0" hangingPunct="0">
              <a:defRPr>
                <a:solidFill>
                  <a:schemeClr val="tx1"/>
                </a:solidFill>
                <a:latin typeface="Verdana" charset="0"/>
                <a:ea typeface="ＭＳ Ｐゴシック" charset="0"/>
              </a:defRPr>
            </a:lvl3pPr>
            <a:lvl4pPr marL="1600200" indent="-228600" eaLnBrk="0" hangingPunct="0">
              <a:defRPr>
                <a:solidFill>
                  <a:schemeClr val="tx1"/>
                </a:solidFill>
                <a:latin typeface="Verdana" charset="0"/>
                <a:ea typeface="ＭＳ Ｐゴシック" charset="0"/>
              </a:defRPr>
            </a:lvl4pPr>
            <a:lvl5pPr marL="2057400" indent="-228600" eaLnBrk="0" hangingPunct="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lgn="ctr" fontAlgn="base">
              <a:lnSpc>
                <a:spcPct val="120000"/>
              </a:lnSpc>
              <a:spcBef>
                <a:spcPct val="0"/>
              </a:spcBef>
              <a:spcAft>
                <a:spcPct val="0"/>
              </a:spcAft>
            </a:pPr>
            <a:r>
              <a:rPr lang="en-US" b="1" dirty="0" smtClean="0">
                <a:solidFill>
                  <a:srgbClr val="C00000"/>
                </a:solidFill>
              </a:rPr>
              <a:t>COREY ZIMMERMAN</a:t>
            </a:r>
            <a:endParaRPr lang="en-US" b="1" dirty="0" smtClean="0">
              <a:solidFill>
                <a:srgbClr val="000000"/>
              </a:solidFill>
            </a:endParaRPr>
          </a:p>
          <a:p>
            <a:pPr algn="ctr" fontAlgn="base">
              <a:lnSpc>
                <a:spcPct val="120000"/>
              </a:lnSpc>
              <a:spcBef>
                <a:spcPct val="0"/>
              </a:spcBef>
              <a:spcAft>
                <a:spcPct val="0"/>
              </a:spcAft>
            </a:pPr>
            <a:r>
              <a:rPr lang="en-US" dirty="0" smtClean="0">
                <a:solidFill>
                  <a:srgbClr val="000000"/>
                </a:solidFill>
              </a:rPr>
              <a:t>Senior Project Manager, Frontiers of Innovation Initiative</a:t>
            </a:r>
          </a:p>
          <a:p>
            <a:pPr algn="ctr" fontAlgn="base">
              <a:lnSpc>
                <a:spcPct val="120000"/>
              </a:lnSpc>
              <a:spcBef>
                <a:spcPct val="0"/>
              </a:spcBef>
              <a:spcAft>
                <a:spcPct val="0"/>
              </a:spcAft>
            </a:pPr>
            <a:r>
              <a:rPr lang="en-US" dirty="0" smtClean="0">
                <a:solidFill>
                  <a:srgbClr val="000000"/>
                </a:solidFill>
              </a:rPr>
              <a:t>Center on the Developing Child at Harvard University</a:t>
            </a:r>
          </a:p>
          <a:p>
            <a:pPr algn="ctr" fontAlgn="base">
              <a:lnSpc>
                <a:spcPct val="120000"/>
              </a:lnSpc>
              <a:spcBef>
                <a:spcPct val="0"/>
              </a:spcBef>
              <a:spcAft>
                <a:spcPct val="0"/>
              </a:spcAft>
            </a:pPr>
            <a:r>
              <a:rPr lang="en-US" dirty="0" err="1">
                <a:solidFill>
                  <a:srgbClr val="000000"/>
                </a:solidFill>
              </a:rPr>
              <a:t>c</a:t>
            </a:r>
            <a:r>
              <a:rPr lang="en-US" dirty="0" err="1" smtClean="0">
                <a:solidFill>
                  <a:srgbClr val="000000"/>
                </a:solidFill>
              </a:rPr>
              <a:t>orey_zimmerman@harvard.edu</a:t>
            </a:r>
            <a:endParaRPr lang="en-US" dirty="0" smtClean="0">
              <a:solidFill>
                <a:srgbClr val="000000"/>
              </a:solidFill>
            </a:endParaRPr>
          </a:p>
          <a:p>
            <a:pPr algn="ctr" fontAlgn="base">
              <a:lnSpc>
                <a:spcPct val="120000"/>
              </a:lnSpc>
              <a:spcBef>
                <a:spcPct val="0"/>
              </a:spcBef>
              <a:spcAft>
                <a:spcPct val="0"/>
              </a:spcAft>
            </a:pPr>
            <a:r>
              <a:rPr lang="en-US" dirty="0" smtClean="0">
                <a:solidFill>
                  <a:srgbClr val="000000"/>
                </a:solidFill>
              </a:rPr>
              <a:t>(617) 495-9041</a:t>
            </a:r>
          </a:p>
          <a:p>
            <a:pPr algn="ctr" fontAlgn="base">
              <a:lnSpc>
                <a:spcPct val="120000"/>
              </a:lnSpc>
              <a:spcBef>
                <a:spcPct val="0"/>
              </a:spcBef>
              <a:spcAft>
                <a:spcPct val="0"/>
              </a:spcAft>
            </a:pPr>
            <a:r>
              <a:rPr lang="en-US" dirty="0">
                <a:solidFill>
                  <a:srgbClr val="000000"/>
                </a:solidFill>
                <a:hlinkClick r:id="rId3"/>
              </a:rPr>
              <a:t>http://developingchild.harvard.edu</a:t>
            </a:r>
            <a:r>
              <a:rPr lang="en-US" dirty="0" smtClean="0">
                <a:solidFill>
                  <a:srgbClr val="000000"/>
                </a:solidFill>
                <a:hlinkClick r:id="rId3"/>
              </a:rPr>
              <a:t>/</a:t>
            </a:r>
            <a:endParaRPr lang="en-US" dirty="0" smtClean="0">
              <a:solidFill>
                <a:srgbClr val="000000"/>
              </a:solidFill>
            </a:endParaRPr>
          </a:p>
        </p:txBody>
      </p:sp>
    </p:spTree>
    <p:extLst>
      <p:ext uri="{BB962C8B-B14F-4D97-AF65-F5344CB8AC3E}">
        <p14:creationId xmlns:p14="http://schemas.microsoft.com/office/powerpoint/2010/main" val="42788221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Box 1"/>
          <p:cNvSpPr txBox="1">
            <a:spLocks noChangeArrowheads="1"/>
          </p:cNvSpPr>
          <p:nvPr/>
        </p:nvSpPr>
        <p:spPr bwMode="auto">
          <a:xfrm>
            <a:off x="3170295" y="989383"/>
            <a:ext cx="577419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rgbClr val="CC3300"/>
                </a:solidFill>
                <a:latin typeface="Verdana" charset="0"/>
                <a:ea typeface="ＭＳ Ｐゴシック" charset="0"/>
                <a:cs typeface="ＭＳ Ｐゴシック" charset="0"/>
              </a:defRPr>
            </a:lvl1pPr>
            <a:lvl2pPr marL="742950" indent="-285750" eaLnBrk="0" hangingPunct="0">
              <a:defRPr sz="1600" b="1">
                <a:solidFill>
                  <a:srgbClr val="CC3300"/>
                </a:solidFill>
                <a:latin typeface="Verdana" charset="0"/>
                <a:ea typeface="ＭＳ Ｐゴシック" charset="0"/>
              </a:defRPr>
            </a:lvl2pPr>
            <a:lvl3pPr marL="1143000" indent="-228600" eaLnBrk="0" hangingPunct="0">
              <a:defRPr sz="1600" b="1">
                <a:solidFill>
                  <a:srgbClr val="CC3300"/>
                </a:solidFill>
                <a:latin typeface="Verdana" charset="0"/>
                <a:ea typeface="ＭＳ Ｐゴシック" charset="0"/>
              </a:defRPr>
            </a:lvl3pPr>
            <a:lvl4pPr marL="1600200" indent="-228600" eaLnBrk="0" hangingPunct="0">
              <a:defRPr sz="1600" b="1">
                <a:solidFill>
                  <a:srgbClr val="CC3300"/>
                </a:solidFill>
                <a:latin typeface="Verdana" charset="0"/>
                <a:ea typeface="ＭＳ Ｐゴシック" charset="0"/>
              </a:defRPr>
            </a:lvl4pPr>
            <a:lvl5pPr marL="2057400" indent="-228600" eaLnBrk="0" hangingPunct="0">
              <a:defRPr sz="1600" b="1">
                <a:solidFill>
                  <a:srgbClr val="CC3300"/>
                </a:solidFill>
                <a:latin typeface="Verdana" charset="0"/>
                <a:ea typeface="ＭＳ Ｐゴシック" charset="0"/>
              </a:defRPr>
            </a:lvl5pPr>
            <a:lvl6pPr marL="2514600" indent="-228600" eaLnBrk="0" fontAlgn="base" hangingPunct="0">
              <a:spcBef>
                <a:spcPct val="0"/>
              </a:spcBef>
              <a:spcAft>
                <a:spcPct val="0"/>
              </a:spcAft>
              <a:defRPr sz="1600" b="1">
                <a:solidFill>
                  <a:srgbClr val="CC3300"/>
                </a:solidFill>
                <a:latin typeface="Verdana" charset="0"/>
                <a:ea typeface="ＭＳ Ｐゴシック" charset="0"/>
              </a:defRPr>
            </a:lvl6pPr>
            <a:lvl7pPr marL="2971800" indent="-228600" eaLnBrk="0" fontAlgn="base" hangingPunct="0">
              <a:spcBef>
                <a:spcPct val="0"/>
              </a:spcBef>
              <a:spcAft>
                <a:spcPct val="0"/>
              </a:spcAft>
              <a:defRPr sz="1600" b="1">
                <a:solidFill>
                  <a:srgbClr val="CC3300"/>
                </a:solidFill>
                <a:latin typeface="Verdana" charset="0"/>
                <a:ea typeface="ＭＳ Ｐゴシック" charset="0"/>
              </a:defRPr>
            </a:lvl7pPr>
            <a:lvl8pPr marL="3429000" indent="-228600" eaLnBrk="0" fontAlgn="base" hangingPunct="0">
              <a:spcBef>
                <a:spcPct val="0"/>
              </a:spcBef>
              <a:spcAft>
                <a:spcPct val="0"/>
              </a:spcAft>
              <a:defRPr sz="1600" b="1">
                <a:solidFill>
                  <a:srgbClr val="CC3300"/>
                </a:solidFill>
                <a:latin typeface="Verdana" charset="0"/>
                <a:ea typeface="ＭＳ Ｐゴシック" charset="0"/>
              </a:defRPr>
            </a:lvl8pPr>
            <a:lvl9pPr marL="3886200" indent="-228600" eaLnBrk="0" fontAlgn="base" hangingPunct="0">
              <a:spcBef>
                <a:spcPct val="0"/>
              </a:spcBef>
              <a:spcAft>
                <a:spcPct val="0"/>
              </a:spcAft>
              <a:defRPr sz="1600" b="1">
                <a:solidFill>
                  <a:srgbClr val="CC3300"/>
                </a:solidFill>
                <a:latin typeface="Verdana" charset="0"/>
                <a:ea typeface="ＭＳ Ｐゴシック" charset="0"/>
              </a:defRPr>
            </a:lvl9pPr>
          </a:lstStyle>
          <a:p>
            <a:pPr lvl="1" fontAlgn="base">
              <a:spcBef>
                <a:spcPct val="0"/>
              </a:spcBef>
              <a:spcAft>
                <a:spcPct val="0"/>
              </a:spcAft>
              <a:defRPr/>
            </a:pPr>
            <a:r>
              <a:rPr lang="en-US" sz="2000" b="0" dirty="0" smtClean="0">
                <a:solidFill>
                  <a:srgbClr val="000000"/>
                </a:solidFill>
                <a:latin typeface="Verdana" pitchFamily="34" charset="0"/>
                <a:ea typeface="Verdana" pitchFamily="34" charset="0"/>
                <a:cs typeface="Verdana" pitchFamily="34" charset="0"/>
              </a:rPr>
              <a:t>To drive science-based innovation </a:t>
            </a:r>
          </a:p>
          <a:p>
            <a:pPr lvl="1" fontAlgn="base">
              <a:spcBef>
                <a:spcPct val="0"/>
              </a:spcBef>
              <a:spcAft>
                <a:spcPct val="0"/>
              </a:spcAft>
              <a:defRPr/>
            </a:pPr>
            <a:r>
              <a:rPr lang="en-US" sz="2000" b="0" dirty="0" smtClean="0">
                <a:solidFill>
                  <a:srgbClr val="000000"/>
                </a:solidFill>
                <a:latin typeface="Verdana" pitchFamily="34" charset="0"/>
                <a:ea typeface="Verdana" pitchFamily="34" charset="0"/>
                <a:cs typeface="Verdana" pitchFamily="34" charset="0"/>
              </a:rPr>
              <a:t>that achieves breakthrough outcomes</a:t>
            </a:r>
          </a:p>
          <a:p>
            <a:pPr lvl="1" fontAlgn="base">
              <a:spcBef>
                <a:spcPct val="0"/>
              </a:spcBef>
              <a:spcAft>
                <a:spcPct val="0"/>
              </a:spcAft>
              <a:defRPr/>
            </a:pPr>
            <a:r>
              <a:rPr lang="en-US" sz="2000" b="0" dirty="0">
                <a:solidFill>
                  <a:srgbClr val="000000"/>
                </a:solidFill>
                <a:latin typeface="Verdana" pitchFamily="34" charset="0"/>
                <a:ea typeface="Verdana" pitchFamily="34" charset="0"/>
                <a:cs typeface="Verdana" pitchFamily="34" charset="0"/>
              </a:rPr>
              <a:t>f</a:t>
            </a:r>
            <a:r>
              <a:rPr lang="en-US" sz="2000" b="0" dirty="0" smtClean="0">
                <a:solidFill>
                  <a:srgbClr val="000000"/>
                </a:solidFill>
                <a:latin typeface="Verdana" pitchFamily="34" charset="0"/>
                <a:ea typeface="Verdana" pitchFamily="34" charset="0"/>
                <a:cs typeface="Verdana" pitchFamily="34" charset="0"/>
              </a:rPr>
              <a:t>or children facing adversity</a:t>
            </a:r>
            <a:endParaRPr kumimoji="1" lang="en-US" sz="2000" b="0" dirty="0">
              <a:solidFill>
                <a:srgbClr val="000000"/>
              </a:solidFill>
              <a:latin typeface="Verdana" pitchFamily="34" charset="0"/>
              <a:ea typeface="Verdana" pitchFamily="34" charset="0"/>
              <a:cs typeface="Verdana" pitchFamily="34" charset="0"/>
            </a:endParaRPr>
          </a:p>
          <a:p>
            <a:pPr lvl="1" fontAlgn="base">
              <a:spcBef>
                <a:spcPct val="0"/>
              </a:spcBef>
              <a:spcAft>
                <a:spcPct val="0"/>
              </a:spcAft>
              <a:defRPr/>
            </a:pPr>
            <a:endParaRPr kumimoji="1" lang="en-US" sz="2400" b="0" dirty="0">
              <a:solidFill>
                <a:srgbClr val="000000"/>
              </a:solidFill>
              <a:latin typeface="Verdana" pitchFamily="34" charset="0"/>
              <a:ea typeface="Verdana" pitchFamily="34" charset="0"/>
              <a:cs typeface="Verdana" pitchFamily="34" charset="0"/>
            </a:endParaRPr>
          </a:p>
        </p:txBody>
      </p:sp>
      <p:sp>
        <p:nvSpPr>
          <p:cNvPr id="3" name="TextBox 2"/>
          <p:cNvSpPr txBox="1"/>
          <p:nvPr/>
        </p:nvSpPr>
        <p:spPr>
          <a:xfrm>
            <a:off x="274871" y="3411743"/>
            <a:ext cx="6041708" cy="2554545"/>
          </a:xfrm>
          <a:prstGeom prst="rect">
            <a:avLst/>
          </a:prstGeom>
          <a:noFill/>
        </p:spPr>
        <p:txBody>
          <a:bodyPr wrap="square">
            <a:spAutoFit/>
          </a:bodyPr>
          <a:lstStyle/>
          <a:p>
            <a:pPr defTabSz="914400" fontAlgn="base">
              <a:spcBef>
                <a:spcPct val="0"/>
              </a:spcBef>
              <a:spcAft>
                <a:spcPct val="0"/>
              </a:spcAft>
              <a:defRPr/>
            </a:pPr>
            <a:r>
              <a:rPr lang="en-US" sz="2000" dirty="0">
                <a:solidFill>
                  <a:srgbClr val="000000"/>
                </a:solidFill>
                <a:latin typeface="Verdana" charset="0"/>
                <a:ea typeface="ＭＳ Ｐゴシック" charset="0"/>
              </a:rPr>
              <a:t>The Center’s work focuses on two objectives:</a:t>
            </a:r>
          </a:p>
          <a:p>
            <a:pPr defTabSz="914400" fontAlgn="base">
              <a:spcBef>
                <a:spcPct val="0"/>
              </a:spcBef>
              <a:spcAft>
                <a:spcPct val="0"/>
              </a:spcAft>
              <a:defRPr/>
            </a:pPr>
            <a:endParaRPr lang="en-US" sz="2000" dirty="0">
              <a:solidFill>
                <a:srgbClr val="000000"/>
              </a:solidFill>
              <a:latin typeface="Verdana" charset="0"/>
              <a:ea typeface="ＭＳ Ｐゴシック" charset="0"/>
            </a:endParaRPr>
          </a:p>
          <a:p>
            <a:pPr marL="342900" indent="-342900" defTabSz="914400" fontAlgn="base">
              <a:spcBef>
                <a:spcPct val="0"/>
              </a:spcBef>
              <a:spcAft>
                <a:spcPct val="0"/>
              </a:spcAft>
              <a:buFont typeface="Arial"/>
              <a:buChar char="•"/>
              <a:defRPr/>
            </a:pPr>
            <a:r>
              <a:rPr lang="en-US" sz="2000" dirty="0">
                <a:solidFill>
                  <a:srgbClr val="000000"/>
                </a:solidFill>
                <a:latin typeface="Verdana" charset="0"/>
                <a:ea typeface="ＭＳ Ｐゴシック" charset="0"/>
              </a:rPr>
              <a:t>Building an R&amp;D platform that leverages science to catalyze the design, testing, and scaling of new intervention strategies </a:t>
            </a:r>
          </a:p>
          <a:p>
            <a:pPr marL="342900" indent="-342900" defTabSz="914400" fontAlgn="base">
              <a:spcBef>
                <a:spcPct val="0"/>
              </a:spcBef>
              <a:spcAft>
                <a:spcPct val="0"/>
              </a:spcAft>
              <a:buFont typeface="Arial"/>
              <a:buChar char="•"/>
              <a:defRPr/>
            </a:pPr>
            <a:r>
              <a:rPr lang="en-US" sz="2000" dirty="0">
                <a:solidFill>
                  <a:srgbClr val="000000"/>
                </a:solidFill>
                <a:latin typeface="Verdana" charset="0"/>
                <a:ea typeface="ＭＳ Ｐゴシック" charset="0"/>
              </a:rPr>
              <a:t>Transforming the policy, practice, and research landscape to support and drive change</a:t>
            </a:r>
          </a:p>
        </p:txBody>
      </p:sp>
      <p:sp>
        <p:nvSpPr>
          <p:cNvPr id="7" name="Rectangle 2"/>
          <p:cNvSpPr>
            <a:spLocks noChangeArrowheads="1"/>
          </p:cNvSpPr>
          <p:nvPr/>
        </p:nvSpPr>
        <p:spPr bwMode="auto">
          <a:xfrm>
            <a:off x="3276600" y="344487"/>
            <a:ext cx="5194300" cy="609600"/>
          </a:xfrm>
          <a:prstGeom prst="rect">
            <a:avLst/>
          </a:prstGeom>
          <a:noFill/>
          <a:ln w="9525">
            <a:noFill/>
            <a:miter lim="800000"/>
            <a:headEnd/>
            <a:tailEnd/>
          </a:ln>
          <a:effectLst/>
        </p:spPr>
        <p:txBody>
          <a:bodyPr anchor="ctr"/>
          <a:lstStyle/>
          <a:p>
            <a:pPr algn="ctr" defTabSz="914400" fontAlgn="base">
              <a:lnSpc>
                <a:spcPct val="110000"/>
              </a:lnSpc>
              <a:spcBef>
                <a:spcPct val="0"/>
              </a:spcBef>
              <a:spcAft>
                <a:spcPct val="0"/>
              </a:spcAft>
              <a:defRPr/>
            </a:pPr>
            <a:r>
              <a:rPr lang="en-US" sz="2800" b="1" dirty="0">
                <a:solidFill>
                  <a:srgbClr val="BF2F37"/>
                </a:solidFill>
                <a:latin typeface="Verdana" pitchFamily="34" charset="0"/>
                <a:ea typeface="ＭＳ Ｐゴシック" pitchFamily="34" charset="-128"/>
              </a:rPr>
              <a:t>Our Mission</a:t>
            </a:r>
          </a:p>
        </p:txBody>
      </p:sp>
      <p:sp>
        <p:nvSpPr>
          <p:cNvPr id="8" name="Rectangle 2"/>
          <p:cNvSpPr>
            <a:spLocks noChangeArrowheads="1"/>
          </p:cNvSpPr>
          <p:nvPr/>
        </p:nvSpPr>
        <p:spPr bwMode="auto">
          <a:xfrm>
            <a:off x="359569" y="2802143"/>
            <a:ext cx="5257800" cy="609600"/>
          </a:xfrm>
          <a:prstGeom prst="rect">
            <a:avLst/>
          </a:prstGeom>
          <a:noFill/>
          <a:ln w="9525">
            <a:noFill/>
            <a:miter lim="800000"/>
            <a:headEnd/>
            <a:tailEnd/>
          </a:ln>
          <a:effectLst/>
        </p:spPr>
        <p:txBody>
          <a:bodyPr anchor="ctr"/>
          <a:lstStyle/>
          <a:p>
            <a:pPr algn="ctr" defTabSz="914400" fontAlgn="base">
              <a:lnSpc>
                <a:spcPct val="110000"/>
              </a:lnSpc>
              <a:spcBef>
                <a:spcPct val="0"/>
              </a:spcBef>
              <a:spcAft>
                <a:spcPct val="0"/>
              </a:spcAft>
              <a:defRPr/>
            </a:pPr>
            <a:r>
              <a:rPr lang="en-US" sz="2800" b="1" dirty="0">
                <a:solidFill>
                  <a:srgbClr val="BF2F37"/>
                </a:solidFill>
                <a:latin typeface="Verdana" pitchFamily="34" charset="0"/>
                <a:ea typeface="ＭＳ Ｐゴシック" pitchFamily="34" charset="-128"/>
              </a:rPr>
              <a:t>Our Work</a:t>
            </a:r>
          </a:p>
        </p:txBody>
      </p:sp>
      <p:pic>
        <p:nvPicPr>
          <p:cNvPr id="2" name="Picture 1" descr="early_experienc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9569" y="201932"/>
            <a:ext cx="2836068"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72541170_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16579" y="3191164"/>
            <a:ext cx="26797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521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75" y="2865438"/>
            <a:ext cx="8229600" cy="1143000"/>
          </a:xfrm>
        </p:spPr>
        <p:txBody>
          <a:bodyPr/>
          <a:lstStyle/>
          <a:p>
            <a:r>
              <a:rPr lang="en-US" dirty="0" smtClean="0">
                <a:hlinkClick r:id="rId2"/>
              </a:rPr>
              <a:t>www.buildingbetterprograms.org</a:t>
            </a:r>
            <a:r>
              <a:rPr lang="en-US" dirty="0" smtClean="0"/>
              <a:t> </a:t>
            </a:r>
            <a:endParaRPr lang="en-US" dirty="0"/>
          </a:p>
        </p:txBody>
      </p:sp>
    </p:spTree>
    <p:extLst>
      <p:ext uri="{BB962C8B-B14F-4D97-AF65-F5344CB8AC3E}">
        <p14:creationId xmlns:p14="http://schemas.microsoft.com/office/powerpoint/2010/main" val="27802214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Box 2"/>
          <p:cNvSpPr txBox="1">
            <a:spLocks noChangeArrowheads="1"/>
          </p:cNvSpPr>
          <p:nvPr/>
        </p:nvSpPr>
        <p:spPr bwMode="auto">
          <a:xfrm>
            <a:off x="512492" y="1770343"/>
            <a:ext cx="815369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6213" indent="-1762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indent="0" defTabSz="914400" eaLnBrk="1" hangingPunct="1"/>
            <a:r>
              <a:rPr kumimoji="1" lang="en-US" altLang="en-US" dirty="0" smtClean="0">
                <a:solidFill>
                  <a:srgbClr val="000000"/>
                </a:solidFill>
                <a:latin typeface="Verdana" pitchFamily="34" charset="0"/>
              </a:rPr>
              <a:t>A network of practitioners, researchers, and policymakers committed to using the science to design, implement, and evaluate innovative practice models through a range of on-the-ground projects</a:t>
            </a:r>
          </a:p>
        </p:txBody>
      </p:sp>
      <p:pic>
        <p:nvPicPr>
          <p:cNvPr id="6" name="Picture 5" descr="cardSort.jpg"/>
          <p:cNvPicPr>
            <a:picLocks noChangeAspect="1"/>
          </p:cNvPicPr>
          <p:nvPr/>
        </p:nvPicPr>
        <p:blipFill rotWithShape="1">
          <a:blip r:embed="rId4">
            <a:extLst>
              <a:ext uri="{28A0092B-C50C-407E-A947-70E740481C1C}">
                <a14:useLocalDpi xmlns:a14="http://schemas.microsoft.com/office/drawing/2010/main" val="0"/>
              </a:ext>
            </a:extLst>
          </a:blip>
          <a:srcRect l="1994" t="3678" r="2646" b="2204"/>
          <a:stretch/>
        </p:blipFill>
        <p:spPr bwMode="auto">
          <a:xfrm>
            <a:off x="549845" y="4113652"/>
            <a:ext cx="2581804" cy="17272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FIND4.jpg"/>
          <p:cNvPicPr>
            <a:picLocks noChangeAspect="1"/>
          </p:cNvPicPr>
          <p:nvPr/>
        </p:nvPicPr>
        <p:blipFill rotWithShape="1">
          <a:blip r:embed="rId5">
            <a:extLst>
              <a:ext uri="{28A0092B-C50C-407E-A947-70E740481C1C}">
                <a14:useLocalDpi xmlns:a14="http://schemas.microsoft.com/office/drawing/2010/main" val="0"/>
              </a:ext>
            </a:extLst>
          </a:blip>
          <a:srcRect l="4062" t="6711" r="24121" b="-59"/>
          <a:stretch/>
        </p:blipFill>
        <p:spPr>
          <a:xfrm>
            <a:off x="6198229" y="4113652"/>
            <a:ext cx="2372241" cy="1727201"/>
          </a:xfrm>
          <a:prstGeom prst="rect">
            <a:avLst/>
          </a:prstGeom>
        </p:spPr>
      </p:pic>
      <p:pic>
        <p:nvPicPr>
          <p:cNvPr id="9" name="Picture 2" descr="FOI logo - full colo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75311" y="184193"/>
            <a:ext cx="2793379" cy="110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descr="Screen Shot 2014-07-18 at 11.55.02 A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36468" y="4113652"/>
            <a:ext cx="2478875" cy="17272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193109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innovation-graphic-high-res.jpg.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246188"/>
            <a:ext cx="4267200"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6"/>
          <p:cNvSpPr>
            <a:spLocks noChangeArrowheads="1"/>
          </p:cNvSpPr>
          <p:nvPr/>
        </p:nvSpPr>
        <p:spPr bwMode="auto">
          <a:xfrm>
            <a:off x="228600" y="304800"/>
            <a:ext cx="8763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lnSpc>
                <a:spcPct val="95000"/>
              </a:lnSpc>
              <a:spcBef>
                <a:spcPct val="0"/>
              </a:spcBef>
              <a:spcAft>
                <a:spcPct val="0"/>
              </a:spcAft>
            </a:pPr>
            <a:r>
              <a:rPr lang="en-US" sz="2800" b="1" dirty="0" smtClean="0">
                <a:solidFill>
                  <a:srgbClr val="BF2F37"/>
                </a:solidFill>
                <a:latin typeface="Verdana" charset="0"/>
                <a:ea typeface="ＭＳ Ｐゴシック" charset="0"/>
                <a:cs typeface="Verdana" charset="0"/>
              </a:rPr>
              <a:t>Today’s Overview</a:t>
            </a:r>
            <a:endParaRPr lang="en-US" sz="2800" b="1" dirty="0">
              <a:solidFill>
                <a:srgbClr val="BF2F37"/>
              </a:solidFill>
              <a:latin typeface="Verdana" charset="0"/>
              <a:ea typeface="ＭＳ Ｐゴシック" charset="0"/>
              <a:cs typeface="Verdana" charset="0"/>
            </a:endParaRPr>
          </a:p>
        </p:txBody>
      </p:sp>
    </p:spTree>
    <p:custDataLst>
      <p:tags r:id="rId1"/>
    </p:custDataLst>
    <p:extLst>
      <p:ext uri="{BB962C8B-B14F-4D97-AF65-F5344CB8AC3E}">
        <p14:creationId xmlns:p14="http://schemas.microsoft.com/office/powerpoint/2010/main" val="18875607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shot 2011-10-19 at 1.52.01 PM.png"/>
          <p:cNvPicPr>
            <a:picLocks noChangeAspect="1"/>
          </p:cNvPicPr>
          <p:nvPr/>
        </p:nvPicPr>
        <p:blipFill>
          <a:blip r:embed="rId3">
            <a:extLst>
              <a:ext uri="{28A0092B-C50C-407E-A947-70E740481C1C}">
                <a14:useLocalDpi xmlns:a14="http://schemas.microsoft.com/office/drawing/2010/main" val="0"/>
              </a:ext>
            </a:extLst>
          </a:blip>
          <a:srcRect l="15688" r="14220"/>
          <a:stretch>
            <a:fillRect/>
          </a:stretch>
        </p:blipFill>
        <p:spPr bwMode="auto">
          <a:xfrm>
            <a:off x="6204259" y="2680918"/>
            <a:ext cx="2013868" cy="1485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creen shot 2011-10-19 at 1.53.48 PM.png"/>
          <p:cNvPicPr>
            <a:picLocks noChangeAspect="1"/>
          </p:cNvPicPr>
          <p:nvPr/>
        </p:nvPicPr>
        <p:blipFill>
          <a:blip r:embed="rId4">
            <a:extLst>
              <a:ext uri="{28A0092B-C50C-407E-A947-70E740481C1C}">
                <a14:useLocalDpi xmlns:a14="http://schemas.microsoft.com/office/drawing/2010/main" val="0"/>
              </a:ext>
            </a:extLst>
          </a:blip>
          <a:srcRect l="15031" r="16251" b="2017"/>
          <a:stretch>
            <a:fillRect/>
          </a:stretch>
        </p:blipFill>
        <p:spPr bwMode="auto">
          <a:xfrm>
            <a:off x="820078" y="4290150"/>
            <a:ext cx="2182797" cy="137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Screen shot 2011-10-21 at 11.29.02 AM.png"/>
          <p:cNvPicPr>
            <a:picLocks noChangeAspect="1"/>
          </p:cNvPicPr>
          <p:nvPr/>
        </p:nvPicPr>
        <p:blipFill>
          <a:blip r:embed="rId5">
            <a:extLst>
              <a:ext uri="{28A0092B-C50C-407E-A947-70E740481C1C}">
                <a14:useLocalDpi xmlns:a14="http://schemas.microsoft.com/office/drawing/2010/main" val="0"/>
              </a:ext>
            </a:extLst>
          </a:blip>
          <a:srcRect l="13477" t="12561" r="10660" b="3363"/>
          <a:stretch>
            <a:fillRect/>
          </a:stretch>
        </p:blipFill>
        <p:spPr bwMode="auto">
          <a:xfrm>
            <a:off x="820078" y="1318128"/>
            <a:ext cx="2182797" cy="1294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415324" y="1343528"/>
            <a:ext cx="4802803" cy="1015663"/>
          </a:xfrm>
          <a:prstGeom prst="rect">
            <a:avLst/>
          </a:prstGeom>
          <a:noFill/>
        </p:spPr>
        <p:txBody>
          <a:bodyPr wrap="square" rtlCol="0">
            <a:spAutoFit/>
          </a:bodyPr>
          <a:lstStyle/>
          <a:p>
            <a:pPr defTabSz="914400" eaLnBrk="0" fontAlgn="base" hangingPunct="0">
              <a:spcBef>
                <a:spcPct val="0"/>
              </a:spcBef>
              <a:spcAft>
                <a:spcPct val="0"/>
              </a:spcAft>
            </a:pPr>
            <a:r>
              <a:rPr lang="en-US" sz="2000" dirty="0">
                <a:solidFill>
                  <a:srgbClr val="404040"/>
                </a:solidFill>
                <a:ea typeface="ＭＳ Ｐゴシック" charset="0"/>
                <a:cs typeface="Verdana"/>
              </a:rPr>
              <a:t>Brain </a:t>
            </a:r>
            <a:r>
              <a:rPr lang="en-US" sz="2000" dirty="0" smtClean="0">
                <a:solidFill>
                  <a:srgbClr val="404040"/>
                </a:solidFill>
                <a:ea typeface="ＭＳ Ｐゴシック" charset="0"/>
                <a:cs typeface="Verdana"/>
              </a:rPr>
              <a:t>architecture is established early </a:t>
            </a:r>
            <a:r>
              <a:rPr lang="en-US" sz="2000" dirty="0">
                <a:solidFill>
                  <a:srgbClr val="404040"/>
                </a:solidFill>
                <a:ea typeface="ＭＳ Ｐゴシック" charset="0"/>
                <a:cs typeface="Verdana"/>
              </a:rPr>
              <a:t>in </a:t>
            </a:r>
            <a:r>
              <a:rPr lang="en-US" sz="2000" dirty="0" smtClean="0">
                <a:solidFill>
                  <a:srgbClr val="404040"/>
                </a:solidFill>
                <a:ea typeface="ＭＳ Ｐゴシック" charset="0"/>
                <a:cs typeface="Verdana"/>
              </a:rPr>
              <a:t>life </a:t>
            </a:r>
            <a:r>
              <a:rPr lang="en-US" sz="2000" dirty="0">
                <a:solidFill>
                  <a:srgbClr val="404040"/>
                </a:solidFill>
                <a:ea typeface="ＭＳ Ｐゴシック" charset="0"/>
                <a:cs typeface="Verdana"/>
              </a:rPr>
              <a:t>and </a:t>
            </a:r>
            <a:r>
              <a:rPr lang="en-US" sz="2000" dirty="0" smtClean="0">
                <a:solidFill>
                  <a:srgbClr val="404040"/>
                </a:solidFill>
                <a:ea typeface="ＭＳ Ｐゴシック" charset="0"/>
                <a:cs typeface="Verdana"/>
              </a:rPr>
              <a:t>supports lifelong learning</a:t>
            </a:r>
            <a:r>
              <a:rPr lang="en-US" sz="2000" dirty="0">
                <a:solidFill>
                  <a:srgbClr val="404040"/>
                </a:solidFill>
                <a:ea typeface="ＭＳ Ｐゴシック" charset="0"/>
                <a:cs typeface="Verdana"/>
              </a:rPr>
              <a:t>, </a:t>
            </a:r>
            <a:r>
              <a:rPr lang="en-US" sz="2000" dirty="0" smtClean="0">
                <a:solidFill>
                  <a:srgbClr val="404040"/>
                </a:solidFill>
                <a:ea typeface="ＭＳ Ｐゴシック" charset="0"/>
                <a:cs typeface="Verdana"/>
              </a:rPr>
              <a:t>behavior</a:t>
            </a:r>
            <a:r>
              <a:rPr lang="en-US" sz="2000" dirty="0">
                <a:solidFill>
                  <a:srgbClr val="404040"/>
                </a:solidFill>
                <a:ea typeface="ＭＳ Ｐゴシック" charset="0"/>
                <a:cs typeface="Verdana"/>
              </a:rPr>
              <a:t>, and </a:t>
            </a:r>
            <a:r>
              <a:rPr lang="en-US" sz="2000" dirty="0" smtClean="0">
                <a:solidFill>
                  <a:srgbClr val="404040"/>
                </a:solidFill>
                <a:ea typeface="ＭＳ Ｐゴシック" charset="0"/>
                <a:cs typeface="Verdana"/>
              </a:rPr>
              <a:t>health</a:t>
            </a:r>
            <a:endParaRPr lang="en-US" sz="2000" dirty="0">
              <a:solidFill>
                <a:srgbClr val="404040"/>
              </a:solidFill>
              <a:ea typeface="ＭＳ Ｐゴシック" charset="0"/>
              <a:cs typeface="Verdana"/>
            </a:endParaRPr>
          </a:p>
        </p:txBody>
      </p:sp>
      <p:sp>
        <p:nvSpPr>
          <p:cNvPr id="19" name="TextBox 18"/>
          <p:cNvSpPr txBox="1"/>
          <p:nvPr/>
        </p:nvSpPr>
        <p:spPr>
          <a:xfrm>
            <a:off x="830751" y="2949459"/>
            <a:ext cx="5220778" cy="1015663"/>
          </a:xfrm>
          <a:prstGeom prst="rect">
            <a:avLst/>
          </a:prstGeom>
          <a:noFill/>
        </p:spPr>
        <p:txBody>
          <a:bodyPr wrap="square" rtlCol="0">
            <a:spAutoFit/>
          </a:bodyPr>
          <a:lstStyle/>
          <a:p>
            <a:pPr defTabSz="914400" eaLnBrk="0" fontAlgn="base" hangingPunct="0">
              <a:spcBef>
                <a:spcPct val="0"/>
              </a:spcBef>
              <a:spcAft>
                <a:spcPct val="0"/>
              </a:spcAft>
            </a:pPr>
            <a:r>
              <a:rPr lang="en-US" sz="2000" dirty="0">
                <a:solidFill>
                  <a:srgbClr val="404040"/>
                </a:solidFill>
                <a:ea typeface="ＭＳ Ｐゴシック" charset="0"/>
                <a:cs typeface="Verdana"/>
              </a:rPr>
              <a:t>Stable, </a:t>
            </a:r>
            <a:r>
              <a:rPr lang="en-US" sz="2000" dirty="0" smtClean="0">
                <a:solidFill>
                  <a:srgbClr val="404040"/>
                </a:solidFill>
                <a:ea typeface="ＭＳ Ｐゴシック" charset="0"/>
                <a:cs typeface="Verdana"/>
              </a:rPr>
              <a:t>caring relationships </a:t>
            </a:r>
            <a:r>
              <a:rPr lang="en-US" sz="2000" dirty="0">
                <a:solidFill>
                  <a:srgbClr val="404040"/>
                </a:solidFill>
                <a:ea typeface="ＭＳ Ｐゴシック" charset="0"/>
                <a:cs typeface="Verdana"/>
              </a:rPr>
              <a:t>and </a:t>
            </a:r>
            <a:r>
              <a:rPr lang="en-US" sz="2000" dirty="0" smtClean="0">
                <a:solidFill>
                  <a:srgbClr val="404040"/>
                </a:solidFill>
                <a:ea typeface="ＭＳ Ｐゴシック" charset="0"/>
                <a:cs typeface="Verdana"/>
              </a:rPr>
              <a:t>“serve </a:t>
            </a:r>
            <a:r>
              <a:rPr lang="en-US" sz="2000" dirty="0">
                <a:solidFill>
                  <a:srgbClr val="404040"/>
                </a:solidFill>
                <a:ea typeface="ＭＳ Ｐゴシック" charset="0"/>
                <a:cs typeface="Verdana"/>
              </a:rPr>
              <a:t>and </a:t>
            </a:r>
            <a:r>
              <a:rPr lang="en-US" sz="2000" dirty="0" smtClean="0">
                <a:solidFill>
                  <a:srgbClr val="404040"/>
                </a:solidFill>
                <a:ea typeface="ＭＳ Ｐゴシック" charset="0"/>
                <a:cs typeface="Verdana"/>
              </a:rPr>
              <a:t>return</a:t>
            </a:r>
            <a:r>
              <a:rPr lang="en-US" sz="2000" dirty="0">
                <a:solidFill>
                  <a:srgbClr val="404040"/>
                </a:solidFill>
                <a:ea typeface="ＭＳ Ｐゴシック" charset="0"/>
                <a:cs typeface="Verdana"/>
              </a:rPr>
              <a:t>” </a:t>
            </a:r>
            <a:r>
              <a:rPr lang="en-US" sz="2000" dirty="0" smtClean="0">
                <a:solidFill>
                  <a:srgbClr val="404040"/>
                </a:solidFill>
                <a:ea typeface="ＭＳ Ｐゴシック" charset="0"/>
                <a:cs typeface="Verdana"/>
              </a:rPr>
              <a:t>interaction shape brain architecture</a:t>
            </a:r>
            <a:endParaRPr lang="en-US" sz="2000" dirty="0">
              <a:solidFill>
                <a:srgbClr val="404040"/>
              </a:solidFill>
              <a:ea typeface="ＭＳ Ｐゴシック" charset="0"/>
              <a:cs typeface="Verdana"/>
            </a:endParaRPr>
          </a:p>
        </p:txBody>
      </p:sp>
      <p:sp>
        <p:nvSpPr>
          <p:cNvPr id="20" name="TextBox 19"/>
          <p:cNvSpPr txBox="1"/>
          <p:nvPr/>
        </p:nvSpPr>
        <p:spPr>
          <a:xfrm>
            <a:off x="3415324" y="4583661"/>
            <a:ext cx="4802803" cy="707886"/>
          </a:xfrm>
          <a:prstGeom prst="rect">
            <a:avLst/>
          </a:prstGeom>
          <a:noFill/>
        </p:spPr>
        <p:txBody>
          <a:bodyPr wrap="square" rtlCol="0">
            <a:spAutoFit/>
          </a:bodyPr>
          <a:lstStyle/>
          <a:p>
            <a:pPr defTabSz="914400" eaLnBrk="0" fontAlgn="base" hangingPunct="0">
              <a:spcBef>
                <a:spcPct val="0"/>
              </a:spcBef>
              <a:spcAft>
                <a:spcPct val="0"/>
              </a:spcAft>
            </a:pPr>
            <a:r>
              <a:rPr lang="en-US" sz="2000" dirty="0">
                <a:solidFill>
                  <a:srgbClr val="404040"/>
                </a:solidFill>
                <a:ea typeface="ＭＳ Ｐゴシック" charset="0"/>
                <a:cs typeface="Verdana"/>
              </a:rPr>
              <a:t>Toxic </a:t>
            </a:r>
            <a:r>
              <a:rPr lang="en-US" sz="2000" dirty="0" smtClean="0">
                <a:solidFill>
                  <a:srgbClr val="404040"/>
                </a:solidFill>
                <a:ea typeface="ＭＳ Ｐゴシック" charset="0"/>
                <a:cs typeface="Verdana"/>
              </a:rPr>
              <a:t>stress </a:t>
            </a:r>
            <a:r>
              <a:rPr lang="en-US" sz="2000" dirty="0">
                <a:solidFill>
                  <a:srgbClr val="404040"/>
                </a:solidFill>
                <a:ea typeface="ＭＳ Ｐゴシック" charset="0"/>
                <a:cs typeface="Verdana"/>
              </a:rPr>
              <a:t>in the </a:t>
            </a:r>
            <a:r>
              <a:rPr lang="en-US" sz="2000" dirty="0" smtClean="0">
                <a:solidFill>
                  <a:srgbClr val="404040"/>
                </a:solidFill>
                <a:ea typeface="ＭＳ Ｐゴシック" charset="0"/>
                <a:cs typeface="Verdana"/>
              </a:rPr>
              <a:t>early years </a:t>
            </a:r>
            <a:r>
              <a:rPr lang="en-US" sz="2000" dirty="0">
                <a:solidFill>
                  <a:srgbClr val="404040"/>
                </a:solidFill>
                <a:ea typeface="ＭＳ Ｐゴシック" charset="0"/>
                <a:cs typeface="Verdana"/>
              </a:rPr>
              <a:t>of </a:t>
            </a:r>
            <a:r>
              <a:rPr lang="en-US" sz="2000" dirty="0" smtClean="0">
                <a:solidFill>
                  <a:srgbClr val="404040"/>
                </a:solidFill>
                <a:ea typeface="ＭＳ Ｐゴシック" charset="0"/>
                <a:cs typeface="Verdana"/>
              </a:rPr>
              <a:t>life can derail healthy development</a:t>
            </a:r>
            <a:endParaRPr lang="en-US" sz="2000" dirty="0">
              <a:solidFill>
                <a:srgbClr val="404040"/>
              </a:solidFill>
              <a:ea typeface="ＭＳ Ｐゴシック" charset="0"/>
              <a:cs typeface="Verdana"/>
            </a:endParaRPr>
          </a:p>
        </p:txBody>
      </p:sp>
      <p:sp>
        <p:nvSpPr>
          <p:cNvPr id="10" name="Rectangle 2"/>
          <p:cNvSpPr txBox="1">
            <a:spLocks noChangeArrowheads="1"/>
          </p:cNvSpPr>
          <p:nvPr/>
        </p:nvSpPr>
        <p:spPr bwMode="auto">
          <a:xfrm>
            <a:off x="228600" y="123642"/>
            <a:ext cx="8686800" cy="793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Univers ThinUltraCondensed"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Univers ThinUltraCondensed"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Univers ThinUltraCondensed"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Univers ThinUltraCondensed" charset="0"/>
                <a:ea typeface="ＭＳ Ｐゴシック" charset="-128"/>
                <a:cs typeface="ＭＳ Ｐゴシック" charset="-128"/>
              </a:defRPr>
            </a:lvl5pPr>
            <a:lvl6pPr marL="457092" algn="l" rtl="0" fontAlgn="base">
              <a:spcBef>
                <a:spcPct val="0"/>
              </a:spcBef>
              <a:spcAft>
                <a:spcPct val="0"/>
              </a:spcAft>
              <a:defRPr sz="4400">
                <a:solidFill>
                  <a:schemeClr val="tx2"/>
                </a:solidFill>
                <a:latin typeface="Univers ThinUltraCondensed" charset="0"/>
              </a:defRPr>
            </a:lvl6pPr>
            <a:lvl7pPr marL="914186" algn="l" rtl="0" fontAlgn="base">
              <a:spcBef>
                <a:spcPct val="0"/>
              </a:spcBef>
              <a:spcAft>
                <a:spcPct val="0"/>
              </a:spcAft>
              <a:defRPr sz="4400">
                <a:solidFill>
                  <a:schemeClr val="tx2"/>
                </a:solidFill>
                <a:latin typeface="Univers ThinUltraCondensed" charset="0"/>
              </a:defRPr>
            </a:lvl7pPr>
            <a:lvl8pPr marL="1371279" algn="l" rtl="0" fontAlgn="base">
              <a:spcBef>
                <a:spcPct val="0"/>
              </a:spcBef>
              <a:spcAft>
                <a:spcPct val="0"/>
              </a:spcAft>
              <a:defRPr sz="4400">
                <a:solidFill>
                  <a:schemeClr val="tx2"/>
                </a:solidFill>
                <a:latin typeface="Univers ThinUltraCondensed" charset="0"/>
              </a:defRPr>
            </a:lvl8pPr>
            <a:lvl9pPr marL="1828373" algn="l" rtl="0" fontAlgn="base">
              <a:spcBef>
                <a:spcPct val="0"/>
              </a:spcBef>
              <a:spcAft>
                <a:spcPct val="0"/>
              </a:spcAft>
              <a:defRPr sz="4400">
                <a:solidFill>
                  <a:schemeClr val="tx2"/>
                </a:solidFill>
                <a:latin typeface="Univers ThinUltraCondensed" charset="0"/>
              </a:defRPr>
            </a:lvl9pPr>
          </a:lstStyle>
          <a:p>
            <a:pPr algn="ctr" defTabSz="914400"/>
            <a:r>
              <a:rPr kumimoji="1" lang="en-US" sz="2800" b="1" dirty="0" smtClean="0">
                <a:solidFill>
                  <a:srgbClr val="000000"/>
                </a:solidFill>
                <a:latin typeface="Verdana" charset="0"/>
                <a:ea typeface="ＭＳ Ｐゴシック" charset="0"/>
                <a:cs typeface="ＭＳ Ｐゴシック" charset="0"/>
              </a:rPr>
              <a:t>Three Core Concepts of Development</a:t>
            </a:r>
            <a:endParaRPr kumimoji="1" lang="en-US" sz="2800" b="1" dirty="0">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92193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dissolve">
                                      <p:cBhvr>
                                        <p:cTn id="15" dur="500"/>
                                        <p:tgtEl>
                                          <p:spTgt spid="19">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animEffect transition="in" filter="dissolve">
                                      <p:cBhvr>
                                        <p:cTn id="23" dur="500"/>
                                        <p:tgtEl>
                                          <p:spTgt spid="20">
                                            <p:txEl>
                                              <p:pRg st="0" end="0"/>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georgianHouse in green.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54175"/>
            <a:ext cx="5549900"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Rectangle 10"/>
          <p:cNvSpPr>
            <a:spLocks noChangeArrowheads="1"/>
          </p:cNvSpPr>
          <p:nvPr/>
        </p:nvSpPr>
        <p:spPr bwMode="auto">
          <a:xfrm>
            <a:off x="-12700" y="5791200"/>
            <a:ext cx="4419600" cy="14478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pic>
        <p:nvPicPr>
          <p:cNvPr id="60419" name="Picture 4" descr="new-gray-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6319838"/>
            <a:ext cx="915035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descr="caregiver and child blue.jpg"/>
          <p:cNvPicPr>
            <a:picLocks noChangeAspect="1"/>
          </p:cNvPicPr>
          <p:nvPr/>
        </p:nvPicPr>
        <p:blipFill>
          <a:blip r:embed="rId5">
            <a:extLst>
              <a:ext uri="{28A0092B-C50C-407E-A947-70E740481C1C}">
                <a14:useLocalDpi xmlns:a14="http://schemas.microsoft.com/office/drawing/2010/main" val="0"/>
              </a:ext>
            </a:extLst>
          </a:blip>
          <a:srcRect l="5862" t="9294" r="4688" b="5577"/>
          <a:stretch>
            <a:fillRect/>
          </a:stretch>
        </p:blipFill>
        <p:spPr bwMode="auto">
          <a:xfrm>
            <a:off x="4191000" y="3949700"/>
            <a:ext cx="3683000" cy="2908300"/>
          </a:xfrm>
          <a:prstGeom prst="rect">
            <a:avLst/>
          </a:prstGeom>
          <a:noFill/>
          <a:ln>
            <a:noFill/>
          </a:ln>
          <a:effectLst>
            <a:outerShdw blurRad="635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a:grpSpLocks/>
          </p:cNvGrpSpPr>
          <p:nvPr/>
        </p:nvGrpSpPr>
        <p:grpSpPr bwMode="auto">
          <a:xfrm>
            <a:off x="2514600" y="1981200"/>
            <a:ext cx="317500" cy="338138"/>
            <a:chOff x="1460500" y="381000"/>
            <a:chExt cx="317500" cy="338554"/>
          </a:xfrm>
        </p:grpSpPr>
        <p:sp>
          <p:nvSpPr>
            <p:cNvPr id="60439" name="Oval 22"/>
            <p:cNvSpPr>
              <a:spLocks noChangeArrowheads="1"/>
            </p:cNvSpPr>
            <p:nvPr/>
          </p:nvSpPr>
          <p:spPr bwMode="auto">
            <a:xfrm>
              <a:off x="1473200" y="406400"/>
              <a:ext cx="304800" cy="304800"/>
            </a:xfrm>
            <a:prstGeom prst="ellipse">
              <a:avLst/>
            </a:pr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lgn="ct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60440" name="TextBox 49"/>
            <p:cNvSpPr txBox="1">
              <a:spLocks noChangeArrowheads="1"/>
            </p:cNvSpPr>
            <p:nvPr/>
          </p:nvSpPr>
          <p:spPr bwMode="auto">
            <a:xfrm flipH="1">
              <a:off x="1460500" y="381000"/>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rgbClr val="CC3300"/>
                  </a:solidFill>
                  <a:latin typeface="Verdana" charset="0"/>
                  <a:ea typeface="ＭＳ Ｐゴシック" charset="0"/>
                  <a:cs typeface="ＭＳ Ｐゴシック" charset="0"/>
                </a:defRPr>
              </a:lvl1pPr>
              <a:lvl2pPr marL="742950" indent="-285750" eaLnBrk="0" hangingPunct="0">
                <a:defRPr sz="1600" b="1">
                  <a:solidFill>
                    <a:srgbClr val="CC3300"/>
                  </a:solidFill>
                  <a:latin typeface="Verdana" charset="0"/>
                  <a:ea typeface="ＭＳ Ｐゴシック" charset="0"/>
                </a:defRPr>
              </a:lvl2pPr>
              <a:lvl3pPr marL="1143000" indent="-228600" eaLnBrk="0" hangingPunct="0">
                <a:defRPr sz="1600" b="1">
                  <a:solidFill>
                    <a:srgbClr val="CC3300"/>
                  </a:solidFill>
                  <a:latin typeface="Verdana" charset="0"/>
                  <a:ea typeface="ＭＳ Ｐゴシック" charset="0"/>
                </a:defRPr>
              </a:lvl3pPr>
              <a:lvl4pPr marL="1600200" indent="-228600" eaLnBrk="0" hangingPunct="0">
                <a:defRPr sz="1600" b="1">
                  <a:solidFill>
                    <a:srgbClr val="CC3300"/>
                  </a:solidFill>
                  <a:latin typeface="Verdana" charset="0"/>
                  <a:ea typeface="ＭＳ Ｐゴシック" charset="0"/>
                </a:defRPr>
              </a:lvl4pPr>
              <a:lvl5pPr marL="2057400" indent="-228600" eaLnBrk="0" hangingPunct="0">
                <a:defRPr sz="1600" b="1">
                  <a:solidFill>
                    <a:srgbClr val="CC3300"/>
                  </a:solidFill>
                  <a:latin typeface="Verdana" charset="0"/>
                  <a:ea typeface="ＭＳ Ｐゴシック" charset="0"/>
                </a:defRPr>
              </a:lvl5pPr>
              <a:lvl6pPr marL="2514600" indent="-228600" eaLnBrk="0" fontAlgn="base" hangingPunct="0">
                <a:spcBef>
                  <a:spcPct val="0"/>
                </a:spcBef>
                <a:spcAft>
                  <a:spcPct val="0"/>
                </a:spcAft>
                <a:defRPr sz="1600" b="1">
                  <a:solidFill>
                    <a:srgbClr val="CC3300"/>
                  </a:solidFill>
                  <a:latin typeface="Verdana" charset="0"/>
                  <a:ea typeface="ＭＳ Ｐゴシック" charset="0"/>
                </a:defRPr>
              </a:lvl6pPr>
              <a:lvl7pPr marL="2971800" indent="-228600" eaLnBrk="0" fontAlgn="base" hangingPunct="0">
                <a:spcBef>
                  <a:spcPct val="0"/>
                </a:spcBef>
                <a:spcAft>
                  <a:spcPct val="0"/>
                </a:spcAft>
                <a:defRPr sz="1600" b="1">
                  <a:solidFill>
                    <a:srgbClr val="CC3300"/>
                  </a:solidFill>
                  <a:latin typeface="Verdana" charset="0"/>
                  <a:ea typeface="ＭＳ Ｐゴシック" charset="0"/>
                </a:defRPr>
              </a:lvl7pPr>
              <a:lvl8pPr marL="3429000" indent="-228600" eaLnBrk="0" fontAlgn="base" hangingPunct="0">
                <a:spcBef>
                  <a:spcPct val="0"/>
                </a:spcBef>
                <a:spcAft>
                  <a:spcPct val="0"/>
                </a:spcAft>
                <a:defRPr sz="1600" b="1">
                  <a:solidFill>
                    <a:srgbClr val="CC3300"/>
                  </a:solidFill>
                  <a:latin typeface="Verdana" charset="0"/>
                  <a:ea typeface="ＭＳ Ｐゴシック" charset="0"/>
                </a:defRPr>
              </a:lvl8pPr>
              <a:lvl9pPr marL="3886200" indent="-228600" eaLnBrk="0" fontAlgn="base" hangingPunct="0">
                <a:spcBef>
                  <a:spcPct val="0"/>
                </a:spcBef>
                <a:spcAft>
                  <a:spcPct val="0"/>
                </a:spcAft>
                <a:defRPr sz="1600" b="1">
                  <a:solidFill>
                    <a:srgbClr val="CC3300"/>
                  </a:solidFill>
                  <a:latin typeface="Verdana" charset="0"/>
                  <a:ea typeface="ＭＳ Ｐゴシック" charset="0"/>
                </a:defRPr>
              </a:lvl9pPr>
            </a:lstStyle>
            <a:p>
              <a:pPr defTabSz="914400" fontAlgn="base">
                <a:spcBef>
                  <a:spcPct val="0"/>
                </a:spcBef>
                <a:spcAft>
                  <a:spcPct val="0"/>
                </a:spcAft>
              </a:pPr>
              <a:r>
                <a:rPr lang="en-US" smtClean="0">
                  <a:solidFill>
                    <a:srgbClr val="FFFFFF"/>
                  </a:solidFill>
                </a:rPr>
                <a:t>1</a:t>
              </a:r>
              <a:endParaRPr lang="en-US" smtClean="0">
                <a:solidFill>
                  <a:srgbClr val="FFFFFF"/>
                </a:solidFill>
                <a:latin typeface="Times" charset="0"/>
              </a:endParaRPr>
            </a:p>
          </p:txBody>
        </p:sp>
      </p:grpSp>
      <p:pic>
        <p:nvPicPr>
          <p:cNvPr id="49" name="Picture 48" descr="blue dad.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3581400"/>
            <a:ext cx="2130425" cy="3276600"/>
          </a:xfrm>
          <a:prstGeom prst="rect">
            <a:avLst/>
          </a:prstGeom>
          <a:noFill/>
          <a:ln>
            <a:noFill/>
          </a:ln>
          <a:effectLst>
            <a:outerShdw blurRad="635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lue mom.jpg"/>
          <p:cNvPicPr>
            <a:picLocks noChangeAspect="1"/>
          </p:cNvPicPr>
          <p:nvPr/>
        </p:nvPicPr>
        <p:blipFill>
          <a:blip r:embed="rId7">
            <a:extLst>
              <a:ext uri="{28A0092B-C50C-407E-A947-70E740481C1C}">
                <a14:useLocalDpi xmlns:a14="http://schemas.microsoft.com/office/drawing/2010/main" val="0"/>
              </a:ext>
            </a:extLst>
          </a:blip>
          <a:srcRect l="8121" t="8012" r="6410" b="7300"/>
          <a:stretch>
            <a:fillRect/>
          </a:stretch>
        </p:blipFill>
        <p:spPr bwMode="auto">
          <a:xfrm>
            <a:off x="38100" y="3505200"/>
            <a:ext cx="2230438" cy="2946400"/>
          </a:xfrm>
          <a:prstGeom prst="rect">
            <a:avLst/>
          </a:prstGeom>
          <a:noFill/>
          <a:ln>
            <a:noFill/>
          </a:ln>
          <a:effectLst>
            <a:outerShdw blurRad="63500" sy="23000" kx="1199993" algn="br"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descr="baby-silhouette-md.png"/>
          <p:cNvPicPr>
            <a:picLocks noChangeAspect="1"/>
          </p:cNvPicPr>
          <p:nvPr/>
        </p:nvPicPr>
        <p:blipFill>
          <a:blip r:embed="rId8">
            <a:duotone>
              <a:schemeClr val="accent2">
                <a:shade val="45000"/>
                <a:satMod val="135000"/>
              </a:schemeClr>
              <a:prstClr val="white"/>
            </a:duotone>
            <a:extLst/>
          </a:blip>
          <a:stretch>
            <a:fillRect/>
          </a:stretch>
        </p:blipFill>
        <p:spPr>
          <a:xfrm>
            <a:off x="977900" y="4800600"/>
            <a:ext cx="1831532" cy="1461526"/>
          </a:xfrm>
          <a:prstGeom prst="rect">
            <a:avLst/>
          </a:prstGeom>
          <a:effectLst>
            <a:outerShdw blurRad="76200" dir="13500000" sy="23000" kx="1200000" algn="br" rotWithShape="0">
              <a:prstClr val="black">
                <a:alpha val="20000"/>
              </a:prstClr>
            </a:outerShdw>
          </a:effectLst>
        </p:spPr>
      </p:pic>
      <p:sp>
        <p:nvSpPr>
          <p:cNvPr id="60425" name="Rectangle 2"/>
          <p:cNvSpPr>
            <a:spLocks noChangeArrowheads="1"/>
          </p:cNvSpPr>
          <p:nvPr/>
        </p:nvSpPr>
        <p:spPr bwMode="auto">
          <a:xfrm>
            <a:off x="-25400" y="-228600"/>
            <a:ext cx="9296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2800" b="1" dirty="0">
                <a:solidFill>
                  <a:srgbClr val="000000"/>
                </a:solidFill>
                <a:latin typeface="Verdana" charset="0"/>
                <a:ea typeface="ＭＳ Ｐゴシック" charset="0"/>
                <a:cs typeface="ＭＳ Ｐゴシック" charset="0"/>
              </a:rPr>
              <a:t>Science-Based Strategies </a:t>
            </a:r>
            <a:endParaRPr lang="en-US" sz="3500" dirty="0">
              <a:solidFill>
                <a:srgbClr val="000000"/>
              </a:solidFill>
              <a:latin typeface="Arial Black" charset="0"/>
              <a:ea typeface="ＭＳ Ｐゴシック" charset="0"/>
              <a:cs typeface="ＭＳ Ｐゴシック" charset="0"/>
            </a:endParaRPr>
          </a:p>
        </p:txBody>
      </p:sp>
      <p:sp>
        <p:nvSpPr>
          <p:cNvPr id="25" name="TextBox 24"/>
          <p:cNvSpPr txBox="1">
            <a:spLocks noChangeArrowheads="1"/>
          </p:cNvSpPr>
          <p:nvPr/>
        </p:nvSpPr>
        <p:spPr bwMode="auto">
          <a:xfrm>
            <a:off x="2819400" y="1905000"/>
            <a:ext cx="617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rgbClr val="CC3300"/>
                </a:solidFill>
                <a:latin typeface="Verdana" charset="0"/>
                <a:ea typeface="ＭＳ Ｐゴシック" charset="0"/>
                <a:cs typeface="ＭＳ Ｐゴシック" charset="0"/>
              </a:defRPr>
            </a:lvl1pPr>
            <a:lvl2pPr marL="742950" indent="-285750" eaLnBrk="0" hangingPunct="0">
              <a:defRPr sz="1600" b="1">
                <a:solidFill>
                  <a:srgbClr val="CC3300"/>
                </a:solidFill>
                <a:latin typeface="Verdana" charset="0"/>
                <a:ea typeface="ＭＳ Ｐゴシック" charset="0"/>
              </a:defRPr>
            </a:lvl2pPr>
            <a:lvl3pPr marL="1143000" indent="-228600" eaLnBrk="0" hangingPunct="0">
              <a:defRPr sz="1600" b="1">
                <a:solidFill>
                  <a:srgbClr val="CC3300"/>
                </a:solidFill>
                <a:latin typeface="Verdana" charset="0"/>
                <a:ea typeface="ＭＳ Ｐゴシック" charset="0"/>
              </a:defRPr>
            </a:lvl3pPr>
            <a:lvl4pPr marL="1600200" indent="-228600" eaLnBrk="0" hangingPunct="0">
              <a:defRPr sz="1600" b="1">
                <a:solidFill>
                  <a:srgbClr val="CC3300"/>
                </a:solidFill>
                <a:latin typeface="Verdana" charset="0"/>
                <a:ea typeface="ＭＳ Ｐゴシック" charset="0"/>
              </a:defRPr>
            </a:lvl4pPr>
            <a:lvl5pPr marL="2057400" indent="-228600" eaLnBrk="0" hangingPunct="0">
              <a:defRPr sz="1600" b="1">
                <a:solidFill>
                  <a:srgbClr val="CC3300"/>
                </a:solidFill>
                <a:latin typeface="Verdana" charset="0"/>
                <a:ea typeface="ＭＳ Ｐゴシック" charset="0"/>
              </a:defRPr>
            </a:lvl5pPr>
            <a:lvl6pPr marL="2514600" indent="-228600" eaLnBrk="0" fontAlgn="base" hangingPunct="0">
              <a:spcBef>
                <a:spcPct val="0"/>
              </a:spcBef>
              <a:spcAft>
                <a:spcPct val="0"/>
              </a:spcAft>
              <a:defRPr sz="1600" b="1">
                <a:solidFill>
                  <a:srgbClr val="CC3300"/>
                </a:solidFill>
                <a:latin typeface="Verdana" charset="0"/>
                <a:ea typeface="ＭＳ Ｐゴシック" charset="0"/>
              </a:defRPr>
            </a:lvl6pPr>
            <a:lvl7pPr marL="2971800" indent="-228600" eaLnBrk="0" fontAlgn="base" hangingPunct="0">
              <a:spcBef>
                <a:spcPct val="0"/>
              </a:spcBef>
              <a:spcAft>
                <a:spcPct val="0"/>
              </a:spcAft>
              <a:defRPr sz="1600" b="1">
                <a:solidFill>
                  <a:srgbClr val="CC3300"/>
                </a:solidFill>
                <a:latin typeface="Verdana" charset="0"/>
                <a:ea typeface="ＭＳ Ｐゴシック" charset="0"/>
              </a:defRPr>
            </a:lvl7pPr>
            <a:lvl8pPr marL="3429000" indent="-228600" eaLnBrk="0" fontAlgn="base" hangingPunct="0">
              <a:spcBef>
                <a:spcPct val="0"/>
              </a:spcBef>
              <a:spcAft>
                <a:spcPct val="0"/>
              </a:spcAft>
              <a:defRPr sz="1600" b="1">
                <a:solidFill>
                  <a:srgbClr val="CC3300"/>
                </a:solidFill>
                <a:latin typeface="Verdana" charset="0"/>
                <a:ea typeface="ＭＳ Ｐゴシック" charset="0"/>
              </a:defRPr>
            </a:lvl8pPr>
            <a:lvl9pPr marL="3886200" indent="-228600" eaLnBrk="0" fontAlgn="base" hangingPunct="0">
              <a:spcBef>
                <a:spcPct val="0"/>
              </a:spcBef>
              <a:spcAft>
                <a:spcPct val="0"/>
              </a:spcAft>
              <a:defRPr sz="1600" b="1">
                <a:solidFill>
                  <a:srgbClr val="CC3300"/>
                </a:solidFill>
                <a:latin typeface="Verdana" charset="0"/>
                <a:ea typeface="ＭＳ Ｐゴシック" charset="0"/>
              </a:defRPr>
            </a:lvl9pPr>
          </a:lstStyle>
          <a:p>
            <a:pPr defTabSz="914400" fontAlgn="base">
              <a:spcBef>
                <a:spcPct val="0"/>
              </a:spcBef>
              <a:spcAft>
                <a:spcPct val="0"/>
              </a:spcAft>
            </a:pPr>
            <a:r>
              <a:rPr lang="en-US" sz="2000" b="0" smtClean="0">
                <a:solidFill>
                  <a:srgbClr val="000000"/>
                </a:solidFill>
              </a:rPr>
              <a:t>Adults need a set of core skills to provide protection and enrichment to children.</a:t>
            </a:r>
          </a:p>
        </p:txBody>
      </p:sp>
      <p:sp>
        <p:nvSpPr>
          <p:cNvPr id="26" name="TextBox 25"/>
          <p:cNvSpPr txBox="1">
            <a:spLocks noChangeArrowheads="1"/>
          </p:cNvSpPr>
          <p:nvPr/>
        </p:nvSpPr>
        <p:spPr bwMode="auto">
          <a:xfrm>
            <a:off x="3733800" y="2616200"/>
            <a:ext cx="502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rgbClr val="CC3300"/>
                </a:solidFill>
                <a:latin typeface="Verdana" charset="0"/>
                <a:ea typeface="ＭＳ Ｐゴシック" charset="0"/>
                <a:cs typeface="ＭＳ Ｐゴシック" charset="0"/>
              </a:defRPr>
            </a:lvl1pPr>
            <a:lvl2pPr marL="742950" indent="-285750" eaLnBrk="0" hangingPunct="0">
              <a:defRPr sz="1600" b="1">
                <a:solidFill>
                  <a:srgbClr val="CC3300"/>
                </a:solidFill>
                <a:latin typeface="Verdana" charset="0"/>
                <a:ea typeface="ＭＳ Ｐゴシック" charset="0"/>
              </a:defRPr>
            </a:lvl2pPr>
            <a:lvl3pPr marL="1143000" indent="-228600" eaLnBrk="0" hangingPunct="0">
              <a:defRPr sz="1600" b="1">
                <a:solidFill>
                  <a:srgbClr val="CC3300"/>
                </a:solidFill>
                <a:latin typeface="Verdana" charset="0"/>
                <a:ea typeface="ＭＳ Ｐゴシック" charset="0"/>
              </a:defRPr>
            </a:lvl3pPr>
            <a:lvl4pPr marL="1600200" indent="-228600" eaLnBrk="0" hangingPunct="0">
              <a:defRPr sz="1600" b="1">
                <a:solidFill>
                  <a:srgbClr val="CC3300"/>
                </a:solidFill>
                <a:latin typeface="Verdana" charset="0"/>
                <a:ea typeface="ＭＳ Ｐゴシック" charset="0"/>
              </a:defRPr>
            </a:lvl4pPr>
            <a:lvl5pPr marL="2057400" indent="-228600" eaLnBrk="0" hangingPunct="0">
              <a:defRPr sz="1600" b="1">
                <a:solidFill>
                  <a:srgbClr val="CC3300"/>
                </a:solidFill>
                <a:latin typeface="Verdana" charset="0"/>
                <a:ea typeface="ＭＳ Ｐゴシック" charset="0"/>
              </a:defRPr>
            </a:lvl5pPr>
            <a:lvl6pPr marL="2514600" indent="-228600" eaLnBrk="0" fontAlgn="base" hangingPunct="0">
              <a:spcBef>
                <a:spcPct val="0"/>
              </a:spcBef>
              <a:spcAft>
                <a:spcPct val="0"/>
              </a:spcAft>
              <a:defRPr sz="1600" b="1">
                <a:solidFill>
                  <a:srgbClr val="CC3300"/>
                </a:solidFill>
                <a:latin typeface="Verdana" charset="0"/>
                <a:ea typeface="ＭＳ Ｐゴシック" charset="0"/>
              </a:defRPr>
            </a:lvl6pPr>
            <a:lvl7pPr marL="2971800" indent="-228600" eaLnBrk="0" fontAlgn="base" hangingPunct="0">
              <a:spcBef>
                <a:spcPct val="0"/>
              </a:spcBef>
              <a:spcAft>
                <a:spcPct val="0"/>
              </a:spcAft>
              <a:defRPr sz="1600" b="1">
                <a:solidFill>
                  <a:srgbClr val="CC3300"/>
                </a:solidFill>
                <a:latin typeface="Verdana" charset="0"/>
                <a:ea typeface="ＭＳ Ｐゴシック" charset="0"/>
              </a:defRPr>
            </a:lvl7pPr>
            <a:lvl8pPr marL="3429000" indent="-228600" eaLnBrk="0" fontAlgn="base" hangingPunct="0">
              <a:spcBef>
                <a:spcPct val="0"/>
              </a:spcBef>
              <a:spcAft>
                <a:spcPct val="0"/>
              </a:spcAft>
              <a:defRPr sz="1600" b="1">
                <a:solidFill>
                  <a:srgbClr val="CC3300"/>
                </a:solidFill>
                <a:latin typeface="Verdana" charset="0"/>
                <a:ea typeface="ＭＳ Ｐゴシック" charset="0"/>
              </a:defRPr>
            </a:lvl8pPr>
            <a:lvl9pPr marL="3886200" indent="-228600" eaLnBrk="0" fontAlgn="base" hangingPunct="0">
              <a:spcBef>
                <a:spcPct val="0"/>
              </a:spcBef>
              <a:spcAft>
                <a:spcPct val="0"/>
              </a:spcAft>
              <a:defRPr sz="1600" b="1">
                <a:solidFill>
                  <a:srgbClr val="CC3300"/>
                </a:solidFill>
                <a:latin typeface="Verdana" charset="0"/>
                <a:ea typeface="ＭＳ Ｐゴシック" charset="0"/>
              </a:defRPr>
            </a:lvl9pPr>
          </a:lstStyle>
          <a:p>
            <a:pPr defTabSz="914400" fontAlgn="base">
              <a:spcBef>
                <a:spcPct val="0"/>
              </a:spcBef>
              <a:spcAft>
                <a:spcPct val="0"/>
              </a:spcAft>
            </a:pPr>
            <a:r>
              <a:rPr lang="en-US" sz="2000" b="0" smtClean="0">
                <a:solidFill>
                  <a:srgbClr val="000000"/>
                </a:solidFill>
              </a:rPr>
              <a:t>Building those skills enhances  employability and economic stability</a:t>
            </a:r>
          </a:p>
        </p:txBody>
      </p:sp>
      <p:sp>
        <p:nvSpPr>
          <p:cNvPr id="28" name="Oval 27"/>
          <p:cNvSpPr>
            <a:spLocks noChangeArrowheads="1"/>
          </p:cNvSpPr>
          <p:nvPr/>
        </p:nvSpPr>
        <p:spPr bwMode="auto">
          <a:xfrm>
            <a:off x="3441700" y="2713038"/>
            <a:ext cx="304800" cy="304800"/>
          </a:xfrm>
          <a:prstGeom prst="ellipse">
            <a:avLst/>
          </a:prstGeom>
          <a:solidFill>
            <a:srgbClr val="64887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lgn="ct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60429" name="TextBox 28"/>
          <p:cNvSpPr txBox="1">
            <a:spLocks noChangeArrowheads="1"/>
          </p:cNvSpPr>
          <p:nvPr/>
        </p:nvSpPr>
        <p:spPr bwMode="auto">
          <a:xfrm flipH="1">
            <a:off x="3429000" y="2681288"/>
            <a:ext cx="304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rgbClr val="CC3300"/>
                </a:solidFill>
                <a:latin typeface="Verdana" charset="0"/>
                <a:ea typeface="ＭＳ Ｐゴシック" charset="0"/>
                <a:cs typeface="ＭＳ Ｐゴシック" charset="0"/>
              </a:defRPr>
            </a:lvl1pPr>
            <a:lvl2pPr marL="742950" indent="-285750" eaLnBrk="0" hangingPunct="0">
              <a:defRPr sz="1600" b="1">
                <a:solidFill>
                  <a:srgbClr val="CC3300"/>
                </a:solidFill>
                <a:latin typeface="Verdana" charset="0"/>
                <a:ea typeface="ＭＳ Ｐゴシック" charset="0"/>
              </a:defRPr>
            </a:lvl2pPr>
            <a:lvl3pPr marL="1143000" indent="-228600" eaLnBrk="0" hangingPunct="0">
              <a:defRPr sz="1600" b="1">
                <a:solidFill>
                  <a:srgbClr val="CC3300"/>
                </a:solidFill>
                <a:latin typeface="Verdana" charset="0"/>
                <a:ea typeface="ＭＳ Ｐゴシック" charset="0"/>
              </a:defRPr>
            </a:lvl3pPr>
            <a:lvl4pPr marL="1600200" indent="-228600" eaLnBrk="0" hangingPunct="0">
              <a:defRPr sz="1600" b="1">
                <a:solidFill>
                  <a:srgbClr val="CC3300"/>
                </a:solidFill>
                <a:latin typeface="Verdana" charset="0"/>
                <a:ea typeface="ＭＳ Ｐゴシック" charset="0"/>
              </a:defRPr>
            </a:lvl4pPr>
            <a:lvl5pPr marL="2057400" indent="-228600" eaLnBrk="0" hangingPunct="0">
              <a:defRPr sz="1600" b="1">
                <a:solidFill>
                  <a:srgbClr val="CC3300"/>
                </a:solidFill>
                <a:latin typeface="Verdana" charset="0"/>
                <a:ea typeface="ＭＳ Ｐゴシック" charset="0"/>
              </a:defRPr>
            </a:lvl5pPr>
            <a:lvl6pPr marL="2514600" indent="-228600" eaLnBrk="0" fontAlgn="base" hangingPunct="0">
              <a:spcBef>
                <a:spcPct val="0"/>
              </a:spcBef>
              <a:spcAft>
                <a:spcPct val="0"/>
              </a:spcAft>
              <a:defRPr sz="1600" b="1">
                <a:solidFill>
                  <a:srgbClr val="CC3300"/>
                </a:solidFill>
                <a:latin typeface="Verdana" charset="0"/>
                <a:ea typeface="ＭＳ Ｐゴシック" charset="0"/>
              </a:defRPr>
            </a:lvl6pPr>
            <a:lvl7pPr marL="2971800" indent="-228600" eaLnBrk="0" fontAlgn="base" hangingPunct="0">
              <a:spcBef>
                <a:spcPct val="0"/>
              </a:spcBef>
              <a:spcAft>
                <a:spcPct val="0"/>
              </a:spcAft>
              <a:defRPr sz="1600" b="1">
                <a:solidFill>
                  <a:srgbClr val="CC3300"/>
                </a:solidFill>
                <a:latin typeface="Verdana" charset="0"/>
                <a:ea typeface="ＭＳ Ｐゴシック" charset="0"/>
              </a:defRPr>
            </a:lvl7pPr>
            <a:lvl8pPr marL="3429000" indent="-228600" eaLnBrk="0" fontAlgn="base" hangingPunct="0">
              <a:spcBef>
                <a:spcPct val="0"/>
              </a:spcBef>
              <a:spcAft>
                <a:spcPct val="0"/>
              </a:spcAft>
              <a:defRPr sz="1600" b="1">
                <a:solidFill>
                  <a:srgbClr val="CC3300"/>
                </a:solidFill>
                <a:latin typeface="Verdana" charset="0"/>
                <a:ea typeface="ＭＳ Ｐゴシック" charset="0"/>
              </a:defRPr>
            </a:lvl8pPr>
            <a:lvl9pPr marL="3886200" indent="-228600" eaLnBrk="0" fontAlgn="base" hangingPunct="0">
              <a:spcBef>
                <a:spcPct val="0"/>
              </a:spcBef>
              <a:spcAft>
                <a:spcPct val="0"/>
              </a:spcAft>
              <a:defRPr sz="1600" b="1">
                <a:solidFill>
                  <a:srgbClr val="CC3300"/>
                </a:solidFill>
                <a:latin typeface="Verdana" charset="0"/>
                <a:ea typeface="ＭＳ Ｐゴシック" charset="0"/>
              </a:defRPr>
            </a:lvl9pPr>
          </a:lstStyle>
          <a:p>
            <a:pPr defTabSz="914400" fontAlgn="base">
              <a:spcBef>
                <a:spcPct val="0"/>
              </a:spcBef>
              <a:spcAft>
                <a:spcPct val="0"/>
              </a:spcAft>
            </a:pPr>
            <a:r>
              <a:rPr lang="en-US" smtClean="0">
                <a:solidFill>
                  <a:srgbClr val="FFFFFF"/>
                </a:solidFill>
              </a:rPr>
              <a:t>2</a:t>
            </a:r>
            <a:endParaRPr lang="en-US" smtClean="0">
              <a:solidFill>
                <a:srgbClr val="FFFFFF"/>
              </a:solidFill>
              <a:latin typeface="Times" charset="0"/>
            </a:endParaRPr>
          </a:p>
        </p:txBody>
      </p:sp>
      <p:sp>
        <p:nvSpPr>
          <p:cNvPr id="30" name="TextBox 29"/>
          <p:cNvSpPr txBox="1">
            <a:spLocks noChangeArrowheads="1"/>
          </p:cNvSpPr>
          <p:nvPr/>
        </p:nvSpPr>
        <p:spPr bwMode="auto">
          <a:xfrm>
            <a:off x="4724400" y="3378200"/>
            <a:ext cx="441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rgbClr val="CC3300"/>
                </a:solidFill>
                <a:latin typeface="Verdana" charset="0"/>
                <a:ea typeface="ＭＳ Ｐゴシック" charset="0"/>
                <a:cs typeface="ＭＳ Ｐゴシック" charset="0"/>
              </a:defRPr>
            </a:lvl1pPr>
            <a:lvl2pPr marL="742950" indent="-285750" eaLnBrk="0" hangingPunct="0">
              <a:defRPr sz="1600" b="1">
                <a:solidFill>
                  <a:srgbClr val="CC3300"/>
                </a:solidFill>
                <a:latin typeface="Verdana" charset="0"/>
                <a:ea typeface="ＭＳ Ｐゴシック" charset="0"/>
              </a:defRPr>
            </a:lvl2pPr>
            <a:lvl3pPr marL="1143000" indent="-228600" eaLnBrk="0" hangingPunct="0">
              <a:defRPr sz="1600" b="1">
                <a:solidFill>
                  <a:srgbClr val="CC3300"/>
                </a:solidFill>
                <a:latin typeface="Verdana" charset="0"/>
                <a:ea typeface="ＭＳ Ｐゴシック" charset="0"/>
              </a:defRPr>
            </a:lvl3pPr>
            <a:lvl4pPr marL="1600200" indent="-228600" eaLnBrk="0" hangingPunct="0">
              <a:defRPr sz="1600" b="1">
                <a:solidFill>
                  <a:srgbClr val="CC3300"/>
                </a:solidFill>
                <a:latin typeface="Verdana" charset="0"/>
                <a:ea typeface="ＭＳ Ｐゴシック" charset="0"/>
              </a:defRPr>
            </a:lvl4pPr>
            <a:lvl5pPr marL="2057400" indent="-228600" eaLnBrk="0" hangingPunct="0">
              <a:defRPr sz="1600" b="1">
                <a:solidFill>
                  <a:srgbClr val="CC3300"/>
                </a:solidFill>
                <a:latin typeface="Verdana" charset="0"/>
                <a:ea typeface="ＭＳ Ｐゴシック" charset="0"/>
              </a:defRPr>
            </a:lvl5pPr>
            <a:lvl6pPr marL="2514600" indent="-228600" eaLnBrk="0" fontAlgn="base" hangingPunct="0">
              <a:spcBef>
                <a:spcPct val="0"/>
              </a:spcBef>
              <a:spcAft>
                <a:spcPct val="0"/>
              </a:spcAft>
              <a:defRPr sz="1600" b="1">
                <a:solidFill>
                  <a:srgbClr val="CC3300"/>
                </a:solidFill>
                <a:latin typeface="Verdana" charset="0"/>
                <a:ea typeface="ＭＳ Ｐゴシック" charset="0"/>
              </a:defRPr>
            </a:lvl6pPr>
            <a:lvl7pPr marL="2971800" indent="-228600" eaLnBrk="0" fontAlgn="base" hangingPunct="0">
              <a:spcBef>
                <a:spcPct val="0"/>
              </a:spcBef>
              <a:spcAft>
                <a:spcPct val="0"/>
              </a:spcAft>
              <a:defRPr sz="1600" b="1">
                <a:solidFill>
                  <a:srgbClr val="CC3300"/>
                </a:solidFill>
                <a:latin typeface="Verdana" charset="0"/>
                <a:ea typeface="ＭＳ Ｐゴシック" charset="0"/>
              </a:defRPr>
            </a:lvl7pPr>
            <a:lvl8pPr marL="3429000" indent="-228600" eaLnBrk="0" fontAlgn="base" hangingPunct="0">
              <a:spcBef>
                <a:spcPct val="0"/>
              </a:spcBef>
              <a:spcAft>
                <a:spcPct val="0"/>
              </a:spcAft>
              <a:defRPr sz="1600" b="1">
                <a:solidFill>
                  <a:srgbClr val="CC3300"/>
                </a:solidFill>
                <a:latin typeface="Verdana" charset="0"/>
                <a:ea typeface="ＭＳ Ｐゴシック" charset="0"/>
              </a:defRPr>
            </a:lvl8pPr>
            <a:lvl9pPr marL="3886200" indent="-228600" eaLnBrk="0" fontAlgn="base" hangingPunct="0">
              <a:spcBef>
                <a:spcPct val="0"/>
              </a:spcBef>
              <a:spcAft>
                <a:spcPct val="0"/>
              </a:spcAft>
              <a:defRPr sz="1600" b="1">
                <a:solidFill>
                  <a:srgbClr val="CC3300"/>
                </a:solidFill>
                <a:latin typeface="Verdana" charset="0"/>
                <a:ea typeface="ＭＳ Ｐゴシック" charset="0"/>
              </a:defRPr>
            </a:lvl9pPr>
          </a:lstStyle>
          <a:p>
            <a:pPr defTabSz="914400" fontAlgn="base">
              <a:spcBef>
                <a:spcPct val="0"/>
              </a:spcBef>
              <a:spcAft>
                <a:spcPct val="0"/>
              </a:spcAft>
            </a:pPr>
            <a:r>
              <a:rPr lang="en-US" sz="2000" b="0" smtClean="0">
                <a:solidFill>
                  <a:srgbClr val="000000"/>
                </a:solidFill>
              </a:rPr>
              <a:t>Strong neighborhoods reduce </a:t>
            </a:r>
            <a:br>
              <a:rPr lang="en-US" sz="2000" b="0" smtClean="0">
                <a:solidFill>
                  <a:srgbClr val="000000"/>
                </a:solidFill>
              </a:rPr>
            </a:br>
            <a:r>
              <a:rPr lang="en-US" sz="2000" b="0" smtClean="0">
                <a:solidFill>
                  <a:srgbClr val="000000"/>
                </a:solidFill>
              </a:rPr>
              <a:t>     the burdens of adversity</a:t>
            </a:r>
          </a:p>
        </p:txBody>
      </p:sp>
      <p:pic>
        <p:nvPicPr>
          <p:cNvPr id="44" name="Picture 43" descr="img-thing.jpeg"/>
          <p:cNvPicPr>
            <a:picLocks noChangeAspect="1"/>
          </p:cNvPicPr>
          <p:nvPr/>
        </p:nvPicPr>
        <p:blipFill>
          <a:blip r:embed="rId9">
            <a:duotone>
              <a:schemeClr val="accent2">
                <a:shade val="45000"/>
                <a:satMod val="135000"/>
              </a:schemeClr>
              <a:prstClr val="white"/>
            </a:duotone>
            <a:extLst/>
          </a:blip>
          <a:stretch>
            <a:fillRect/>
          </a:stretch>
        </p:blipFill>
        <p:spPr>
          <a:xfrm rot="13924118" flipH="1" flipV="1">
            <a:off x="2248759" y="2248758"/>
            <a:ext cx="570853" cy="570853"/>
          </a:xfrm>
          <a:prstGeom prst="rect">
            <a:avLst/>
          </a:prstGeom>
        </p:spPr>
      </p:pic>
      <p:pic>
        <p:nvPicPr>
          <p:cNvPr id="45" name="Picture 44" descr="img-thing.jpeg"/>
          <p:cNvPicPr>
            <a:picLocks noChangeAspect="1"/>
          </p:cNvPicPr>
          <p:nvPr/>
        </p:nvPicPr>
        <p:blipFill>
          <a:blip r:embed="rId9">
            <a:duotone>
              <a:schemeClr val="accent2">
                <a:shade val="45000"/>
                <a:satMod val="135000"/>
              </a:schemeClr>
              <a:prstClr val="white"/>
            </a:duotone>
            <a:extLst/>
          </a:blip>
          <a:stretch>
            <a:fillRect/>
          </a:stretch>
        </p:blipFill>
        <p:spPr>
          <a:xfrm rot="7681166" flipV="1">
            <a:off x="1954419" y="1954419"/>
            <a:ext cx="622293" cy="622293"/>
          </a:xfrm>
          <a:prstGeom prst="rect">
            <a:avLst/>
          </a:prstGeom>
        </p:spPr>
      </p:pic>
      <p:pic>
        <p:nvPicPr>
          <p:cNvPr id="46" name="Picture 45" descr="img-thing.jpeg"/>
          <p:cNvPicPr>
            <a:picLocks noChangeAspect="1"/>
          </p:cNvPicPr>
          <p:nvPr/>
        </p:nvPicPr>
        <p:blipFill>
          <a:blip r:embed="rId9">
            <a:duotone>
              <a:schemeClr val="accent2">
                <a:shade val="45000"/>
                <a:satMod val="135000"/>
              </a:schemeClr>
              <a:prstClr val="white"/>
            </a:duotone>
            <a:extLst/>
          </a:blip>
          <a:stretch>
            <a:fillRect/>
          </a:stretch>
        </p:blipFill>
        <p:spPr>
          <a:xfrm rot="13497359" flipH="1" flipV="1">
            <a:off x="2547774" y="2547775"/>
            <a:ext cx="528110" cy="528110"/>
          </a:xfrm>
          <a:prstGeom prst="rect">
            <a:avLst/>
          </a:prstGeom>
        </p:spPr>
      </p:pic>
      <p:grpSp>
        <p:nvGrpSpPr>
          <p:cNvPr id="4" name="Group 3"/>
          <p:cNvGrpSpPr>
            <a:grpSpLocks/>
          </p:cNvGrpSpPr>
          <p:nvPr/>
        </p:nvGrpSpPr>
        <p:grpSpPr bwMode="auto">
          <a:xfrm>
            <a:off x="4419600" y="3429000"/>
            <a:ext cx="317500" cy="338138"/>
            <a:chOff x="4419600" y="3581400"/>
            <a:chExt cx="317500" cy="338554"/>
          </a:xfrm>
        </p:grpSpPr>
        <p:sp>
          <p:nvSpPr>
            <p:cNvPr id="60437" name="Oval 34"/>
            <p:cNvSpPr>
              <a:spLocks noChangeArrowheads="1"/>
            </p:cNvSpPr>
            <p:nvPr/>
          </p:nvSpPr>
          <p:spPr bwMode="auto">
            <a:xfrm>
              <a:off x="4432300" y="3606800"/>
              <a:ext cx="304800" cy="304800"/>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lgn="ct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60438" name="TextBox 51"/>
            <p:cNvSpPr txBox="1">
              <a:spLocks noChangeArrowheads="1"/>
            </p:cNvSpPr>
            <p:nvPr/>
          </p:nvSpPr>
          <p:spPr bwMode="auto">
            <a:xfrm flipH="1">
              <a:off x="4419600" y="3581400"/>
              <a:ext cx="30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rgbClr val="CC3300"/>
                  </a:solidFill>
                  <a:latin typeface="Verdana" charset="0"/>
                  <a:ea typeface="ＭＳ Ｐゴシック" charset="0"/>
                  <a:cs typeface="ＭＳ Ｐゴシック" charset="0"/>
                </a:defRPr>
              </a:lvl1pPr>
              <a:lvl2pPr marL="742950" indent="-285750" eaLnBrk="0" hangingPunct="0">
                <a:defRPr sz="1600" b="1">
                  <a:solidFill>
                    <a:srgbClr val="CC3300"/>
                  </a:solidFill>
                  <a:latin typeface="Verdana" charset="0"/>
                  <a:ea typeface="ＭＳ Ｐゴシック" charset="0"/>
                </a:defRPr>
              </a:lvl2pPr>
              <a:lvl3pPr marL="1143000" indent="-228600" eaLnBrk="0" hangingPunct="0">
                <a:defRPr sz="1600" b="1">
                  <a:solidFill>
                    <a:srgbClr val="CC3300"/>
                  </a:solidFill>
                  <a:latin typeface="Verdana" charset="0"/>
                  <a:ea typeface="ＭＳ Ｐゴシック" charset="0"/>
                </a:defRPr>
              </a:lvl3pPr>
              <a:lvl4pPr marL="1600200" indent="-228600" eaLnBrk="0" hangingPunct="0">
                <a:defRPr sz="1600" b="1">
                  <a:solidFill>
                    <a:srgbClr val="CC3300"/>
                  </a:solidFill>
                  <a:latin typeface="Verdana" charset="0"/>
                  <a:ea typeface="ＭＳ Ｐゴシック" charset="0"/>
                </a:defRPr>
              </a:lvl4pPr>
              <a:lvl5pPr marL="2057400" indent="-228600" eaLnBrk="0" hangingPunct="0">
                <a:defRPr sz="1600" b="1">
                  <a:solidFill>
                    <a:srgbClr val="CC3300"/>
                  </a:solidFill>
                  <a:latin typeface="Verdana" charset="0"/>
                  <a:ea typeface="ＭＳ Ｐゴシック" charset="0"/>
                </a:defRPr>
              </a:lvl5pPr>
              <a:lvl6pPr marL="2514600" indent="-228600" eaLnBrk="0" fontAlgn="base" hangingPunct="0">
                <a:spcBef>
                  <a:spcPct val="0"/>
                </a:spcBef>
                <a:spcAft>
                  <a:spcPct val="0"/>
                </a:spcAft>
                <a:defRPr sz="1600" b="1">
                  <a:solidFill>
                    <a:srgbClr val="CC3300"/>
                  </a:solidFill>
                  <a:latin typeface="Verdana" charset="0"/>
                  <a:ea typeface="ＭＳ Ｐゴシック" charset="0"/>
                </a:defRPr>
              </a:lvl6pPr>
              <a:lvl7pPr marL="2971800" indent="-228600" eaLnBrk="0" fontAlgn="base" hangingPunct="0">
                <a:spcBef>
                  <a:spcPct val="0"/>
                </a:spcBef>
                <a:spcAft>
                  <a:spcPct val="0"/>
                </a:spcAft>
                <a:defRPr sz="1600" b="1">
                  <a:solidFill>
                    <a:srgbClr val="CC3300"/>
                  </a:solidFill>
                  <a:latin typeface="Verdana" charset="0"/>
                  <a:ea typeface="ＭＳ Ｐゴシック" charset="0"/>
                </a:defRPr>
              </a:lvl7pPr>
              <a:lvl8pPr marL="3429000" indent="-228600" eaLnBrk="0" fontAlgn="base" hangingPunct="0">
                <a:spcBef>
                  <a:spcPct val="0"/>
                </a:spcBef>
                <a:spcAft>
                  <a:spcPct val="0"/>
                </a:spcAft>
                <a:defRPr sz="1600" b="1">
                  <a:solidFill>
                    <a:srgbClr val="CC3300"/>
                  </a:solidFill>
                  <a:latin typeface="Verdana" charset="0"/>
                  <a:ea typeface="ＭＳ Ｐゴシック" charset="0"/>
                </a:defRPr>
              </a:lvl8pPr>
              <a:lvl9pPr marL="3886200" indent="-228600" eaLnBrk="0" fontAlgn="base" hangingPunct="0">
                <a:spcBef>
                  <a:spcPct val="0"/>
                </a:spcBef>
                <a:spcAft>
                  <a:spcPct val="0"/>
                </a:spcAft>
                <a:defRPr sz="1600" b="1">
                  <a:solidFill>
                    <a:srgbClr val="CC3300"/>
                  </a:solidFill>
                  <a:latin typeface="Verdana" charset="0"/>
                  <a:ea typeface="ＭＳ Ｐゴシック" charset="0"/>
                </a:defRPr>
              </a:lvl9pPr>
            </a:lstStyle>
            <a:p>
              <a:pPr defTabSz="914400" fontAlgn="base">
                <a:spcBef>
                  <a:spcPct val="0"/>
                </a:spcBef>
                <a:spcAft>
                  <a:spcPct val="0"/>
                </a:spcAft>
              </a:pPr>
              <a:r>
                <a:rPr lang="en-US" smtClean="0">
                  <a:solidFill>
                    <a:srgbClr val="FFFFFF"/>
                  </a:solidFill>
                </a:rPr>
                <a:t>3</a:t>
              </a:r>
              <a:endParaRPr lang="en-US" smtClean="0">
                <a:solidFill>
                  <a:srgbClr val="FFFFFF"/>
                </a:solidFill>
                <a:latin typeface="Times" charset="0"/>
              </a:endParaRPr>
            </a:p>
          </p:txBody>
        </p:sp>
      </p:grpSp>
      <p:pic>
        <p:nvPicPr>
          <p:cNvPr id="40" name="Picture 39" descr="400-04815120w.jpg"/>
          <p:cNvPicPr>
            <a:picLocks noChangeAspect="1"/>
          </p:cNvPicPr>
          <p:nvPr/>
        </p:nvPicPr>
        <p:blipFill rotWithShape="1">
          <a:blip r:embed="rId10">
            <a:duotone>
              <a:schemeClr val="accent3">
                <a:shade val="45000"/>
                <a:satMod val="135000"/>
              </a:schemeClr>
              <a:prstClr val="white"/>
            </a:duotone>
            <a:extLst/>
          </a:blip>
          <a:srcRect t="70833" r="13252"/>
          <a:stretch/>
        </p:blipFill>
        <p:spPr>
          <a:xfrm>
            <a:off x="-76200" y="5486400"/>
            <a:ext cx="9284340" cy="1739900"/>
          </a:xfrm>
          <a:prstGeom prst="rect">
            <a:avLst/>
          </a:prstGeom>
        </p:spPr>
      </p:pic>
      <p:sp>
        <p:nvSpPr>
          <p:cNvPr id="14356" name="TextBox 26"/>
          <p:cNvSpPr txBox="1">
            <a:spLocks noChangeArrowheads="1"/>
          </p:cNvSpPr>
          <p:nvPr/>
        </p:nvSpPr>
        <p:spPr bwMode="auto">
          <a:xfrm>
            <a:off x="381000" y="762000"/>
            <a:ext cx="8458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3975" indent="3175" eaLnBrk="0" hangingPunct="0">
              <a:defRPr sz="1600" b="1">
                <a:solidFill>
                  <a:srgbClr val="CC3300"/>
                </a:solidFill>
                <a:latin typeface="Verdana" charset="0"/>
                <a:ea typeface="ＭＳ Ｐゴシック" charset="0"/>
                <a:cs typeface="ＭＳ Ｐゴシック" charset="0"/>
              </a:defRPr>
            </a:lvl1pPr>
            <a:lvl2pPr marL="742950" indent="-285750" eaLnBrk="0" hangingPunct="0">
              <a:defRPr sz="1600" b="1">
                <a:solidFill>
                  <a:srgbClr val="CC3300"/>
                </a:solidFill>
                <a:latin typeface="Verdana" charset="0"/>
                <a:ea typeface="ＭＳ Ｐゴシック" charset="0"/>
              </a:defRPr>
            </a:lvl2pPr>
            <a:lvl3pPr marL="1143000" indent="-228600" eaLnBrk="0" hangingPunct="0">
              <a:defRPr sz="1600" b="1">
                <a:solidFill>
                  <a:srgbClr val="CC3300"/>
                </a:solidFill>
                <a:latin typeface="Verdana" charset="0"/>
                <a:ea typeface="ＭＳ Ｐゴシック" charset="0"/>
              </a:defRPr>
            </a:lvl3pPr>
            <a:lvl4pPr marL="1600200" indent="-228600" eaLnBrk="0" hangingPunct="0">
              <a:defRPr sz="1600" b="1">
                <a:solidFill>
                  <a:srgbClr val="CC3300"/>
                </a:solidFill>
                <a:latin typeface="Verdana" charset="0"/>
                <a:ea typeface="ＭＳ Ｐゴシック" charset="0"/>
              </a:defRPr>
            </a:lvl4pPr>
            <a:lvl5pPr marL="2057400" indent="-228600" eaLnBrk="0" hangingPunct="0">
              <a:defRPr sz="1600" b="1">
                <a:solidFill>
                  <a:srgbClr val="CC3300"/>
                </a:solidFill>
                <a:latin typeface="Verdana" charset="0"/>
                <a:ea typeface="ＭＳ Ｐゴシック" charset="0"/>
              </a:defRPr>
            </a:lvl5pPr>
            <a:lvl6pPr marL="2514600" indent="-228600" eaLnBrk="0" fontAlgn="base" hangingPunct="0">
              <a:spcBef>
                <a:spcPct val="0"/>
              </a:spcBef>
              <a:spcAft>
                <a:spcPct val="0"/>
              </a:spcAft>
              <a:defRPr sz="1600" b="1">
                <a:solidFill>
                  <a:srgbClr val="CC3300"/>
                </a:solidFill>
                <a:latin typeface="Verdana" charset="0"/>
                <a:ea typeface="ＭＳ Ｐゴシック" charset="0"/>
              </a:defRPr>
            </a:lvl6pPr>
            <a:lvl7pPr marL="2971800" indent="-228600" eaLnBrk="0" fontAlgn="base" hangingPunct="0">
              <a:spcBef>
                <a:spcPct val="0"/>
              </a:spcBef>
              <a:spcAft>
                <a:spcPct val="0"/>
              </a:spcAft>
              <a:defRPr sz="1600" b="1">
                <a:solidFill>
                  <a:srgbClr val="CC3300"/>
                </a:solidFill>
                <a:latin typeface="Verdana" charset="0"/>
                <a:ea typeface="ＭＳ Ｐゴシック" charset="0"/>
              </a:defRPr>
            </a:lvl7pPr>
            <a:lvl8pPr marL="3429000" indent="-228600" eaLnBrk="0" fontAlgn="base" hangingPunct="0">
              <a:spcBef>
                <a:spcPct val="0"/>
              </a:spcBef>
              <a:spcAft>
                <a:spcPct val="0"/>
              </a:spcAft>
              <a:defRPr sz="1600" b="1">
                <a:solidFill>
                  <a:srgbClr val="CC3300"/>
                </a:solidFill>
                <a:latin typeface="Verdana" charset="0"/>
                <a:ea typeface="ＭＳ Ｐゴシック" charset="0"/>
              </a:defRPr>
            </a:lvl8pPr>
            <a:lvl9pPr marL="3886200" indent="-228600" eaLnBrk="0" fontAlgn="base" hangingPunct="0">
              <a:spcBef>
                <a:spcPct val="0"/>
              </a:spcBef>
              <a:spcAft>
                <a:spcPct val="0"/>
              </a:spcAft>
              <a:defRPr sz="1600" b="1">
                <a:solidFill>
                  <a:srgbClr val="CC3300"/>
                </a:solidFill>
                <a:latin typeface="Verdana" charset="0"/>
                <a:ea typeface="ＭＳ Ｐゴシック" charset="0"/>
              </a:defRPr>
            </a:lvl9pPr>
          </a:lstStyle>
          <a:p>
            <a:pPr defTabSz="914400" fontAlgn="base">
              <a:spcBef>
                <a:spcPct val="0"/>
              </a:spcBef>
              <a:spcAft>
                <a:spcPct val="0"/>
              </a:spcAft>
              <a:buClr>
                <a:srgbClr val="9C9CDF"/>
              </a:buClr>
            </a:pPr>
            <a:r>
              <a:rPr lang="en-US" sz="2000" b="0" i="1" dirty="0" smtClean="0">
                <a:solidFill>
                  <a:srgbClr val="000000"/>
                </a:solidFill>
              </a:rPr>
              <a:t>Achieving breakthrough outcomes for children facing adversity requires transforming the lives of the adults who care for them.</a:t>
            </a:r>
          </a:p>
        </p:txBody>
      </p:sp>
    </p:spTree>
    <p:extLst>
      <p:ext uri="{BB962C8B-B14F-4D97-AF65-F5344CB8AC3E}">
        <p14:creationId xmlns:p14="http://schemas.microsoft.com/office/powerpoint/2010/main" val="15213076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par>
                                <p:cTn id="11" presetID="9"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dissolve">
                                      <p:cBhvr>
                                        <p:cTn id="13" dur="500"/>
                                        <p:tgtEl>
                                          <p:spTgt spid="44"/>
                                        </p:tgtEl>
                                      </p:cBhvr>
                                    </p:animEffect>
                                  </p:childTnLst>
                                </p:cTn>
                              </p:par>
                            </p:childTnLst>
                          </p:cTn>
                        </p:par>
                        <p:par>
                          <p:cTn id="14" fill="hold" nodeType="afterGroup">
                            <p:stCondLst>
                              <p:cond delay="500"/>
                            </p:stCondLst>
                            <p:childTnLst>
                              <p:par>
                                <p:cTn id="15" presetID="0" presetClass="path" presetSubtype="0" accel="50000" decel="50000" fill="hold" nodeType="afterEffect">
                                  <p:stCondLst>
                                    <p:cond delay="0"/>
                                  </p:stCondLst>
                                  <p:childTnLst>
                                    <p:animMotion origin="layout" path="M -3.33333E-6 -4.44444E-6 L -0.14652 0.19352 " pathEditMode="relative" rAng="0" ptsTypes="AA">
                                      <p:cBhvr>
                                        <p:cTn id="16" dur="1000" fill="hold"/>
                                        <p:tgtEl>
                                          <p:spTgt spid="44"/>
                                        </p:tgtEl>
                                        <p:attrNameLst>
                                          <p:attrName>ppt_x</p:attrName>
                                          <p:attrName>ppt_y</p:attrName>
                                        </p:attrNameLst>
                                      </p:cBhvr>
                                      <p:rCtr x="-732600" y="967600"/>
                                    </p:animMotion>
                                  </p:childTnLst>
                                </p:cTn>
                              </p:par>
                              <p:par>
                                <p:cTn id="17" presetID="9"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dissolve">
                                      <p:cBhvr>
                                        <p:cTn id="19" dur="500"/>
                                        <p:tgtEl>
                                          <p:spTgt spid="45"/>
                                        </p:tgtEl>
                                      </p:cBhvr>
                                    </p:animEffect>
                                  </p:childTnLst>
                                </p:cTn>
                              </p:par>
                            </p:childTnLst>
                          </p:cTn>
                        </p:par>
                        <p:par>
                          <p:cTn id="20" fill="hold" nodeType="afterGroup">
                            <p:stCondLst>
                              <p:cond delay="1500"/>
                            </p:stCondLst>
                            <p:childTnLst>
                              <p:par>
                                <p:cTn id="21" presetID="0" presetClass="path" presetSubtype="0" accel="50000" decel="50000" fill="hold" nodeType="afterEffect">
                                  <p:stCondLst>
                                    <p:cond delay="0"/>
                                  </p:stCondLst>
                                  <p:childTnLst>
                                    <p:animMotion origin="layout" path="M -3.05556E-6 -4.07407E-6 L 0.05226 0.24746 " pathEditMode="relative" rAng="0" ptsTypes="AA">
                                      <p:cBhvr>
                                        <p:cTn id="22" dur="1000" fill="hold"/>
                                        <p:tgtEl>
                                          <p:spTgt spid="45"/>
                                        </p:tgtEl>
                                        <p:attrNameLst>
                                          <p:attrName>ppt_x</p:attrName>
                                          <p:attrName>ppt_y</p:attrName>
                                        </p:attrNameLst>
                                      </p:cBhvr>
                                      <p:rCtr x="260400" y="1236100"/>
                                    </p:animMotion>
                                  </p:childTnLst>
                                </p:cTn>
                              </p:par>
                              <p:par>
                                <p:cTn id="23" presetID="9"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dissolve">
                                      <p:cBhvr>
                                        <p:cTn id="25" dur="500"/>
                                        <p:tgtEl>
                                          <p:spTgt spid="46"/>
                                        </p:tgtEl>
                                      </p:cBhvr>
                                    </p:animEffect>
                                  </p:childTnLst>
                                </p:cTn>
                              </p:par>
                            </p:childTnLst>
                          </p:cTn>
                        </p:par>
                        <p:par>
                          <p:cTn id="26" fill="hold" nodeType="afterGroup">
                            <p:stCondLst>
                              <p:cond delay="2500"/>
                            </p:stCondLst>
                            <p:childTnLst>
                              <p:par>
                                <p:cTn id="27" presetID="0" presetClass="path" presetSubtype="0" accel="50000" decel="50000" fill="hold" nodeType="afterEffect">
                                  <p:stCondLst>
                                    <p:cond delay="0"/>
                                  </p:stCondLst>
                                  <p:childTnLst>
                                    <p:animMotion origin="layout" path="M -8.05556E-6 2.59259E-6 L 0.28333 0.21111 " pathEditMode="relative" ptsTypes="AA">
                                      <p:cBhvr>
                                        <p:cTn id="28" dur="1000" fill="hold"/>
                                        <p:tgtEl>
                                          <p:spTgt spid="46"/>
                                        </p:tgtEl>
                                        <p:attrNameLst>
                                          <p:attrName>ppt_x</p:attrName>
                                          <p:attrName>ppt_y</p:attrName>
                                        </p:attrNameLst>
                                      </p:cBhvr>
                                    </p:animMotion>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dissolve">
                                      <p:cBhvr>
                                        <p:cTn id="33" dur="500"/>
                                        <p:tgtEl>
                                          <p:spTgt spid="26"/>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dissolve">
                                      <p:cBhvr>
                                        <p:cTn id="36" dur="500"/>
                                        <p:tgtEl>
                                          <p:spTgt spid="28"/>
                                        </p:tgtEl>
                                      </p:cBhvr>
                                    </p:animEffect>
                                  </p:childTnLst>
                                </p:cTn>
                              </p:par>
                              <p:par>
                                <p:cTn id="37" presetID="9"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dissolve">
                                      <p:cBhvr>
                                        <p:cTn id="39" dur="500"/>
                                        <p:tgtEl>
                                          <p:spTgt spid="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dissolve">
                                      <p:cBhvr>
                                        <p:cTn id="44" dur="500"/>
                                        <p:tgtEl>
                                          <p:spTgt spid="4"/>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dissolve">
                                      <p:cBhvr>
                                        <p:cTn id="47" dur="500"/>
                                        <p:tgtEl>
                                          <p:spTgt spid="30"/>
                                        </p:tgtEl>
                                      </p:cBhvr>
                                    </p:animEffect>
                                  </p:childTnLst>
                                </p:cTn>
                              </p:par>
                              <p:par>
                                <p:cTn id="48" presetID="9" presetClass="entr" presetSubtype="0" fill="hold"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dissolve">
                                      <p:cBhvr>
                                        <p:cTn id="50" dur="500"/>
                                        <p:tgtEl>
                                          <p:spTgt spid="4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4356"/>
                                        </p:tgtEl>
                                        <p:attrNameLst>
                                          <p:attrName>style.visibility</p:attrName>
                                        </p:attrNameLst>
                                      </p:cBhvr>
                                      <p:to>
                                        <p:strVal val="visible"/>
                                      </p:to>
                                    </p:set>
                                    <p:animEffect transition="in" filter="dissolve">
                                      <p:cBhvr>
                                        <p:cTn id="55" dur="500"/>
                                        <p:tgtEl>
                                          <p:spTgt spid="14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8" grpId="0" animBg="1"/>
      <p:bldP spid="30" grpId="0"/>
      <p:bldP spid="1435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2"/>
          <p:cNvSpPr>
            <a:spLocks noChangeArrowheads="1"/>
          </p:cNvSpPr>
          <p:nvPr/>
        </p:nvSpPr>
        <p:spPr bwMode="auto">
          <a:xfrm>
            <a:off x="-25400" y="150287"/>
            <a:ext cx="9296400" cy="125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2800" b="1" dirty="0" smtClean="0">
                <a:solidFill>
                  <a:srgbClr val="000000"/>
                </a:solidFill>
                <a:latin typeface="Verdana" charset="0"/>
                <a:ea typeface="ＭＳ Ｐゴシック" charset="0"/>
                <a:cs typeface="ＭＳ Ｐゴシック" charset="0"/>
              </a:rPr>
              <a:t>Building Adult Capabilities to Improve </a:t>
            </a:r>
          </a:p>
          <a:p>
            <a:pPr algn="ctr" defTabSz="914400" fontAlgn="base">
              <a:spcBef>
                <a:spcPct val="0"/>
              </a:spcBef>
              <a:spcAft>
                <a:spcPct val="0"/>
              </a:spcAft>
            </a:pPr>
            <a:r>
              <a:rPr lang="en-US" sz="2800" b="1" dirty="0" smtClean="0">
                <a:solidFill>
                  <a:srgbClr val="000000"/>
                </a:solidFill>
                <a:latin typeface="Verdana" charset="0"/>
                <a:ea typeface="ＭＳ Ｐゴシック" charset="0"/>
                <a:cs typeface="ＭＳ Ｐゴシック" charset="0"/>
              </a:rPr>
              <a:t>Child Outcomes: A Theory of Change</a:t>
            </a:r>
            <a:endParaRPr lang="en-US" sz="3500" dirty="0">
              <a:solidFill>
                <a:srgbClr val="000000"/>
              </a:solidFill>
              <a:latin typeface="Arial Black" charset="0"/>
              <a:ea typeface="ＭＳ Ｐゴシック" charset="0"/>
              <a:cs typeface="ＭＳ Ｐゴシック" charset="0"/>
            </a:endParaRPr>
          </a:p>
        </p:txBody>
      </p:sp>
      <p:pic>
        <p:nvPicPr>
          <p:cNvPr id="2" name="Picture 1" descr="Screen Shot 2015-06-05 at 11.47.41 AM.png"/>
          <p:cNvPicPr>
            <a:picLocks noChangeAspect="1"/>
          </p:cNvPicPr>
          <p:nvPr/>
        </p:nvPicPr>
        <p:blipFill rotWithShape="1">
          <a:blip r:embed="rId3">
            <a:extLst>
              <a:ext uri="{28A0092B-C50C-407E-A947-70E740481C1C}">
                <a14:useLocalDpi xmlns:a14="http://schemas.microsoft.com/office/drawing/2010/main" val="0"/>
              </a:ext>
            </a:extLst>
          </a:blip>
          <a:srcRect l="29333" t="45326" r="15923" b="19400"/>
          <a:stretch/>
        </p:blipFill>
        <p:spPr>
          <a:xfrm>
            <a:off x="1853764" y="1958472"/>
            <a:ext cx="5436472" cy="2802306"/>
          </a:xfrm>
          <a:prstGeom prst="rect">
            <a:avLst/>
          </a:prstGeom>
          <a:ln>
            <a:solidFill>
              <a:schemeClr val="tx1">
                <a:lumMod val="50000"/>
                <a:lumOff val="50000"/>
              </a:schemeClr>
            </a:solidFill>
          </a:ln>
        </p:spPr>
      </p:pic>
      <p:sp>
        <p:nvSpPr>
          <p:cNvPr id="3" name="TextBox 2"/>
          <p:cNvSpPr txBox="1"/>
          <p:nvPr/>
        </p:nvSpPr>
        <p:spPr>
          <a:xfrm>
            <a:off x="0" y="5284472"/>
            <a:ext cx="9144000" cy="677108"/>
          </a:xfrm>
          <a:prstGeom prst="rect">
            <a:avLst/>
          </a:prstGeom>
          <a:noFill/>
        </p:spPr>
        <p:txBody>
          <a:bodyPr wrap="square" rtlCol="0">
            <a:spAutoFit/>
          </a:bodyPr>
          <a:lstStyle/>
          <a:p>
            <a:pPr algn="ctr"/>
            <a:r>
              <a:rPr lang="en-US" sz="1500" b="1" i="1" dirty="0" smtClean="0">
                <a:latin typeface="Verdana"/>
                <a:cs typeface="Verdana"/>
              </a:rPr>
              <a:t>Watch this video:</a:t>
            </a:r>
            <a:br>
              <a:rPr lang="en-US" sz="1500" b="1" i="1" dirty="0" smtClean="0">
                <a:latin typeface="Verdana"/>
                <a:cs typeface="Verdana"/>
              </a:rPr>
            </a:br>
            <a:endParaRPr lang="en-US" sz="800" b="1" i="1" dirty="0" smtClean="0">
              <a:latin typeface="Verdana"/>
              <a:cs typeface="Verdana"/>
              <a:hlinkClick r:id="rId4"/>
            </a:endParaRPr>
          </a:p>
          <a:p>
            <a:pPr algn="ctr"/>
            <a:r>
              <a:rPr lang="en-US" sz="1500" dirty="0" smtClean="0">
                <a:latin typeface="Verdana"/>
                <a:cs typeface="Verdana"/>
                <a:hlinkClick r:id="rId4"/>
              </a:rPr>
              <a:t>http</a:t>
            </a:r>
            <a:r>
              <a:rPr lang="en-US" sz="1500" dirty="0">
                <a:latin typeface="Verdana"/>
                <a:cs typeface="Verdana"/>
                <a:hlinkClick r:id="rId4"/>
              </a:rPr>
              <a:t>://developingchild.harvard.edu/resources/multimedia/videos/theory_of_change</a:t>
            </a:r>
            <a:r>
              <a:rPr lang="en-US" sz="1500" dirty="0" smtClean="0">
                <a:latin typeface="Verdana"/>
                <a:cs typeface="Verdana"/>
                <a:hlinkClick r:id="rId4"/>
              </a:rPr>
              <a:t>/</a:t>
            </a:r>
            <a:endParaRPr lang="en-US" sz="1500" dirty="0">
              <a:latin typeface="Verdana"/>
              <a:cs typeface="Verdana"/>
            </a:endParaRPr>
          </a:p>
        </p:txBody>
      </p:sp>
    </p:spTree>
    <p:extLst>
      <p:ext uri="{BB962C8B-B14F-4D97-AF65-F5344CB8AC3E}">
        <p14:creationId xmlns:p14="http://schemas.microsoft.com/office/powerpoint/2010/main" val="37328536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5" descr="Screen shot 2012-07-19 at 3.58.09 PM.png"/>
          <p:cNvPicPr>
            <a:picLocks noChangeAspect="1"/>
          </p:cNvPicPr>
          <p:nvPr/>
        </p:nvPicPr>
        <p:blipFill>
          <a:blip r:embed="rId3">
            <a:extLst>
              <a:ext uri="{28A0092B-C50C-407E-A947-70E740481C1C}">
                <a14:useLocalDpi xmlns:a14="http://schemas.microsoft.com/office/drawing/2010/main" val="0"/>
              </a:ext>
            </a:extLst>
          </a:blip>
          <a:srcRect t="5556"/>
          <a:stretch>
            <a:fillRect/>
          </a:stretch>
        </p:blipFill>
        <p:spPr bwMode="auto">
          <a:xfrm>
            <a:off x="2057400" y="304800"/>
            <a:ext cx="4894263"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267200" y="2686050"/>
            <a:ext cx="1420813" cy="3079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1400" b="1" smtClean="0">
                <a:solidFill>
                  <a:srgbClr val="000000"/>
                </a:solidFill>
                <a:effectLst>
                  <a:outerShdw blurRad="38100" dist="38100" dir="2700000" algn="tl">
                    <a:srgbClr val="DDDDDD"/>
                  </a:outerShdw>
                </a:effectLst>
                <a:latin typeface="Verdana" charset="0"/>
              </a:rPr>
              <a:t>Emotions</a:t>
            </a:r>
          </a:p>
        </p:txBody>
      </p:sp>
      <p:cxnSp>
        <p:nvCxnSpPr>
          <p:cNvPr id="7" name="Straight Connector 6"/>
          <p:cNvCxnSpPr>
            <a:cxnSpLocks noChangeShapeType="1"/>
          </p:cNvCxnSpPr>
          <p:nvPr/>
        </p:nvCxnSpPr>
        <p:spPr bwMode="auto">
          <a:xfrm flipV="1">
            <a:off x="4846638" y="2117725"/>
            <a:ext cx="341312" cy="568325"/>
          </a:xfrm>
          <a:prstGeom prst="line">
            <a:avLst/>
          </a:prstGeom>
          <a:noFill/>
          <a:ln w="25400">
            <a:solidFill>
              <a:srgbClr val="FEF44D"/>
            </a:solidFill>
            <a:prstDash val="sysDash"/>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 name="Straight Connector 7"/>
          <p:cNvCxnSpPr>
            <a:cxnSpLocks noChangeShapeType="1"/>
          </p:cNvCxnSpPr>
          <p:nvPr/>
        </p:nvCxnSpPr>
        <p:spPr bwMode="auto">
          <a:xfrm flipH="1" flipV="1">
            <a:off x="4370388" y="1304925"/>
            <a:ext cx="652462" cy="284163"/>
          </a:xfrm>
          <a:prstGeom prst="line">
            <a:avLst/>
          </a:prstGeom>
          <a:noFill/>
          <a:ln w="25400">
            <a:solidFill>
              <a:srgbClr val="FEF44D"/>
            </a:solidFill>
            <a:prstDash val="sysDash"/>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 name="Straight Connector 8"/>
          <p:cNvCxnSpPr>
            <a:cxnSpLocks noChangeShapeType="1"/>
          </p:cNvCxnSpPr>
          <p:nvPr/>
        </p:nvCxnSpPr>
        <p:spPr bwMode="auto">
          <a:xfrm flipV="1">
            <a:off x="3133725" y="1304925"/>
            <a:ext cx="487363" cy="1004888"/>
          </a:xfrm>
          <a:prstGeom prst="line">
            <a:avLst/>
          </a:prstGeom>
          <a:noFill/>
          <a:ln w="25400">
            <a:solidFill>
              <a:srgbClr val="FEF44D"/>
            </a:solidFill>
            <a:prstDash val="sysDash"/>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 name="Straight Connector 9"/>
          <p:cNvCxnSpPr>
            <a:cxnSpLocks noChangeShapeType="1"/>
          </p:cNvCxnSpPr>
          <p:nvPr/>
        </p:nvCxnSpPr>
        <p:spPr bwMode="auto">
          <a:xfrm flipV="1">
            <a:off x="3028950" y="1169988"/>
            <a:ext cx="373063" cy="134937"/>
          </a:xfrm>
          <a:prstGeom prst="line">
            <a:avLst/>
          </a:prstGeom>
          <a:noFill/>
          <a:ln w="25400">
            <a:solidFill>
              <a:srgbClr val="FEF44D"/>
            </a:solidFill>
            <a:prstDash val="sysDash"/>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 name="Straight Connector 10"/>
          <p:cNvCxnSpPr>
            <a:cxnSpLocks noChangeShapeType="1"/>
          </p:cNvCxnSpPr>
          <p:nvPr/>
        </p:nvCxnSpPr>
        <p:spPr bwMode="auto">
          <a:xfrm flipV="1">
            <a:off x="2801938" y="1304925"/>
            <a:ext cx="685800" cy="546100"/>
          </a:xfrm>
          <a:prstGeom prst="line">
            <a:avLst/>
          </a:prstGeom>
          <a:noFill/>
          <a:ln w="25400">
            <a:solidFill>
              <a:srgbClr val="FEF44D"/>
            </a:solidFill>
            <a:prstDash val="sysDash"/>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 name="Straight Connector 11"/>
          <p:cNvCxnSpPr>
            <a:cxnSpLocks noChangeShapeType="1"/>
          </p:cNvCxnSpPr>
          <p:nvPr/>
        </p:nvCxnSpPr>
        <p:spPr bwMode="auto">
          <a:xfrm flipH="1" flipV="1">
            <a:off x="3771900" y="1304925"/>
            <a:ext cx="133350" cy="427038"/>
          </a:xfrm>
          <a:prstGeom prst="line">
            <a:avLst/>
          </a:prstGeom>
          <a:noFill/>
          <a:ln w="25400">
            <a:solidFill>
              <a:srgbClr val="FEF44D"/>
            </a:solidFill>
            <a:prstDash val="sysDash"/>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 name="Straight Connector 12"/>
          <p:cNvCxnSpPr>
            <a:cxnSpLocks noChangeShapeType="1"/>
          </p:cNvCxnSpPr>
          <p:nvPr/>
        </p:nvCxnSpPr>
        <p:spPr bwMode="auto">
          <a:xfrm flipH="1" flipV="1">
            <a:off x="4057650" y="1350963"/>
            <a:ext cx="655638" cy="1335087"/>
          </a:xfrm>
          <a:prstGeom prst="line">
            <a:avLst/>
          </a:prstGeom>
          <a:noFill/>
          <a:ln w="25400">
            <a:solidFill>
              <a:srgbClr val="FEF44D"/>
            </a:solidFill>
            <a:prstDash val="sysDash"/>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p:cNvCxnSpPr>
          <p:nvPr/>
        </p:nvCxnSpPr>
        <p:spPr bwMode="auto">
          <a:xfrm flipH="1" flipV="1">
            <a:off x="3621088" y="2686050"/>
            <a:ext cx="749300" cy="152400"/>
          </a:xfrm>
          <a:prstGeom prst="line">
            <a:avLst/>
          </a:prstGeom>
          <a:noFill/>
          <a:ln w="25400">
            <a:solidFill>
              <a:srgbClr val="FEF44D"/>
            </a:solidFill>
            <a:prstDash val="sysDash"/>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p:nvCxnSpPr>
        <p:spPr bwMode="auto">
          <a:xfrm flipH="1" flipV="1">
            <a:off x="4140200" y="2201863"/>
            <a:ext cx="428625" cy="484187"/>
          </a:xfrm>
          <a:prstGeom prst="line">
            <a:avLst/>
          </a:prstGeom>
          <a:noFill/>
          <a:ln w="25400">
            <a:solidFill>
              <a:srgbClr val="FEF44D"/>
            </a:solidFill>
            <a:prstDash val="sysDash"/>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p:cNvCxnSpPr>
          <p:nvPr/>
        </p:nvCxnSpPr>
        <p:spPr bwMode="auto">
          <a:xfrm flipH="1" flipV="1">
            <a:off x="2801938" y="1463675"/>
            <a:ext cx="1568450" cy="1330325"/>
          </a:xfrm>
          <a:prstGeom prst="line">
            <a:avLst/>
          </a:prstGeom>
          <a:noFill/>
          <a:ln w="25400">
            <a:solidFill>
              <a:srgbClr val="FEF44D"/>
            </a:solidFill>
            <a:prstDash val="sysDash"/>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6" idx="1"/>
          </p:cNvCxnSpPr>
          <p:nvPr/>
        </p:nvCxnSpPr>
        <p:spPr bwMode="auto">
          <a:xfrm flipH="1" flipV="1">
            <a:off x="2698750" y="1933575"/>
            <a:ext cx="1568450" cy="906463"/>
          </a:xfrm>
          <a:prstGeom prst="line">
            <a:avLst/>
          </a:prstGeom>
          <a:noFill/>
          <a:ln w="25400">
            <a:solidFill>
              <a:srgbClr val="FEF44D"/>
            </a:solidFill>
            <a:prstDash val="sysDash"/>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p:cNvCxnSpPr>
          <p:nvPr/>
        </p:nvCxnSpPr>
        <p:spPr bwMode="auto">
          <a:xfrm flipV="1">
            <a:off x="2705100" y="1558925"/>
            <a:ext cx="0" cy="849313"/>
          </a:xfrm>
          <a:prstGeom prst="line">
            <a:avLst/>
          </a:prstGeom>
          <a:noFill/>
          <a:ln w="25400">
            <a:solidFill>
              <a:srgbClr val="FEF44D"/>
            </a:solidFill>
            <a:prstDash val="sysDash"/>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p:cNvCxnSpPr>
          <p:nvPr/>
        </p:nvCxnSpPr>
        <p:spPr bwMode="auto">
          <a:xfrm flipH="1" flipV="1">
            <a:off x="2857500" y="1933575"/>
            <a:ext cx="914400" cy="0"/>
          </a:xfrm>
          <a:prstGeom prst="line">
            <a:avLst/>
          </a:prstGeom>
          <a:noFill/>
          <a:ln w="25400">
            <a:solidFill>
              <a:srgbClr val="FEF44D"/>
            </a:solidFill>
            <a:prstDash val="sysDash"/>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p:cNvCxnSpPr>
          <p:nvPr/>
        </p:nvCxnSpPr>
        <p:spPr bwMode="auto">
          <a:xfrm flipH="1">
            <a:off x="4551363" y="1855788"/>
            <a:ext cx="384175" cy="63500"/>
          </a:xfrm>
          <a:prstGeom prst="line">
            <a:avLst/>
          </a:prstGeom>
          <a:noFill/>
          <a:ln w="25400">
            <a:solidFill>
              <a:srgbClr val="FEF44D"/>
            </a:solidFill>
            <a:prstDash val="sysDash"/>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p:cNvCxnSpPr>
          <p:nvPr/>
        </p:nvCxnSpPr>
        <p:spPr bwMode="auto">
          <a:xfrm flipH="1" flipV="1">
            <a:off x="3046413" y="1460500"/>
            <a:ext cx="1666875" cy="146050"/>
          </a:xfrm>
          <a:prstGeom prst="line">
            <a:avLst/>
          </a:prstGeom>
          <a:noFill/>
          <a:ln w="25400">
            <a:solidFill>
              <a:srgbClr val="FEF44D"/>
            </a:solidFill>
            <a:prstDash val="sysDash"/>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p:cNvCxnSpPr>
          <p:nvPr/>
        </p:nvCxnSpPr>
        <p:spPr bwMode="auto">
          <a:xfrm flipH="1">
            <a:off x="3198813" y="2117725"/>
            <a:ext cx="1824037" cy="290513"/>
          </a:xfrm>
          <a:prstGeom prst="line">
            <a:avLst/>
          </a:prstGeom>
          <a:noFill/>
          <a:ln w="25400">
            <a:solidFill>
              <a:srgbClr val="FEF44D"/>
            </a:solidFill>
            <a:prstDash val="sysDash"/>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3" name="TextBox 22"/>
          <p:cNvSpPr txBox="1"/>
          <p:nvPr/>
        </p:nvSpPr>
        <p:spPr>
          <a:xfrm>
            <a:off x="3355975" y="890588"/>
            <a:ext cx="1335088" cy="5238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1400" b="1" smtClean="0">
                <a:solidFill>
                  <a:srgbClr val="000000"/>
                </a:solidFill>
                <a:effectLst>
                  <a:outerShdw blurRad="38100" dist="38100" dir="2700000" algn="tl">
                    <a:srgbClr val="DDDDDD"/>
                  </a:outerShdw>
                </a:effectLst>
                <a:latin typeface="Verdana" charset="0"/>
              </a:rPr>
              <a:t>Error </a:t>
            </a:r>
          </a:p>
          <a:p>
            <a:pPr defTabSz="914400" eaLnBrk="1" fontAlgn="base" hangingPunct="1">
              <a:spcBef>
                <a:spcPct val="0"/>
              </a:spcBef>
              <a:spcAft>
                <a:spcPct val="0"/>
              </a:spcAft>
              <a:defRPr/>
            </a:pPr>
            <a:r>
              <a:rPr lang="en-US" sz="1400" b="1" smtClean="0">
                <a:solidFill>
                  <a:srgbClr val="000000"/>
                </a:solidFill>
                <a:effectLst>
                  <a:outerShdw blurRad="38100" dist="38100" dir="2700000" algn="tl">
                    <a:srgbClr val="DDDDDD"/>
                  </a:outerShdw>
                </a:effectLst>
                <a:latin typeface="Verdana" charset="0"/>
              </a:rPr>
              <a:t>Processing</a:t>
            </a:r>
          </a:p>
        </p:txBody>
      </p:sp>
      <p:sp>
        <p:nvSpPr>
          <p:cNvPr id="24" name="TextBox 23"/>
          <p:cNvSpPr txBox="1"/>
          <p:nvPr/>
        </p:nvSpPr>
        <p:spPr>
          <a:xfrm>
            <a:off x="4648200" y="1473200"/>
            <a:ext cx="1414463" cy="738188"/>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1400" b="1" smtClean="0">
                <a:solidFill>
                  <a:srgbClr val="000000"/>
                </a:solidFill>
                <a:effectLst>
                  <a:outerShdw blurRad="38100" dist="38100" dir="2700000" algn="tl">
                    <a:srgbClr val="DDDDDD"/>
                  </a:outerShdw>
                </a:effectLst>
                <a:latin typeface="Verdana" charset="0"/>
              </a:rPr>
              <a:t>Reaction and Responses</a:t>
            </a:r>
          </a:p>
        </p:txBody>
      </p:sp>
      <p:sp>
        <p:nvSpPr>
          <p:cNvPr id="25" name="TextBox 24"/>
          <p:cNvSpPr txBox="1"/>
          <p:nvPr/>
        </p:nvSpPr>
        <p:spPr>
          <a:xfrm>
            <a:off x="2362200" y="1778000"/>
            <a:ext cx="952500" cy="5238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1400" b="1" smtClean="0">
                <a:solidFill>
                  <a:srgbClr val="000000"/>
                </a:solidFill>
                <a:effectLst>
                  <a:outerShdw blurRad="38100" dist="38100" dir="2700000" algn="tl">
                    <a:srgbClr val="DDDDDD"/>
                  </a:outerShdw>
                </a:effectLst>
                <a:latin typeface="Verdana" charset="0"/>
              </a:rPr>
              <a:t>Use of Rules</a:t>
            </a:r>
          </a:p>
        </p:txBody>
      </p:sp>
      <p:sp>
        <p:nvSpPr>
          <p:cNvPr id="26" name="TextBox 25"/>
          <p:cNvSpPr txBox="1"/>
          <p:nvPr/>
        </p:nvSpPr>
        <p:spPr>
          <a:xfrm>
            <a:off x="2667000" y="2311400"/>
            <a:ext cx="1577975" cy="5238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1400" b="1" smtClean="0">
                <a:solidFill>
                  <a:srgbClr val="000000"/>
                </a:solidFill>
                <a:effectLst>
                  <a:outerShdw blurRad="38100" dist="38100" dir="2700000" algn="tl">
                    <a:srgbClr val="DDDDDD"/>
                  </a:outerShdw>
                </a:effectLst>
                <a:latin typeface="Verdana" charset="0"/>
              </a:rPr>
              <a:t>Risk/Reward Decisions</a:t>
            </a:r>
          </a:p>
        </p:txBody>
      </p:sp>
      <p:sp>
        <p:nvSpPr>
          <p:cNvPr id="27" name="TextBox 26"/>
          <p:cNvSpPr txBox="1"/>
          <p:nvPr/>
        </p:nvSpPr>
        <p:spPr>
          <a:xfrm>
            <a:off x="2438400" y="1320800"/>
            <a:ext cx="1282700" cy="522288"/>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1400" b="1" smtClean="0">
                <a:solidFill>
                  <a:srgbClr val="000000"/>
                </a:solidFill>
                <a:effectLst>
                  <a:outerShdw blurRad="38100" dist="38100" dir="2700000" algn="tl">
                    <a:srgbClr val="DDDDDD"/>
                  </a:outerShdw>
                </a:effectLst>
                <a:latin typeface="Verdana" charset="0"/>
              </a:rPr>
              <a:t>Behavioral Control</a:t>
            </a:r>
          </a:p>
        </p:txBody>
      </p:sp>
      <p:sp>
        <p:nvSpPr>
          <p:cNvPr id="28" name="TextBox 27"/>
          <p:cNvSpPr txBox="1"/>
          <p:nvPr/>
        </p:nvSpPr>
        <p:spPr>
          <a:xfrm>
            <a:off x="3617913" y="1701800"/>
            <a:ext cx="1335087" cy="5238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1400" b="1" smtClean="0">
                <a:solidFill>
                  <a:srgbClr val="000000"/>
                </a:solidFill>
                <a:effectLst>
                  <a:outerShdw blurRad="38100" dist="38100" dir="2700000" algn="tl">
                    <a:srgbClr val="DDDDDD"/>
                  </a:outerShdw>
                </a:effectLst>
                <a:latin typeface="Verdana" charset="0"/>
              </a:rPr>
              <a:t>Working Memory</a:t>
            </a:r>
          </a:p>
        </p:txBody>
      </p:sp>
      <p:sp>
        <p:nvSpPr>
          <p:cNvPr id="29" name="TextBox 28"/>
          <p:cNvSpPr txBox="1">
            <a:spLocks noChangeArrowheads="1"/>
          </p:cNvSpPr>
          <p:nvPr/>
        </p:nvSpPr>
        <p:spPr bwMode="auto">
          <a:xfrm>
            <a:off x="457200" y="4191000"/>
            <a:ext cx="8313738"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defTabSz="455613" eaLnBrk="0" hangingPunct="0">
              <a:defRPr sz="2400">
                <a:solidFill>
                  <a:schemeClr val="tx1"/>
                </a:solidFill>
                <a:latin typeface="Arial" charset="0"/>
                <a:ea typeface="ＭＳ Ｐゴシック" charset="0"/>
                <a:cs typeface="ＭＳ Ｐゴシック" charset="0"/>
              </a:defRPr>
            </a:lvl1pPr>
            <a:lvl2pPr marL="742950" indent="-285750" defTabSz="455613" eaLnBrk="0" hangingPunct="0">
              <a:defRPr sz="2400">
                <a:solidFill>
                  <a:schemeClr val="tx1"/>
                </a:solidFill>
                <a:latin typeface="Arial" charset="0"/>
                <a:ea typeface="ＭＳ Ｐゴシック" charset="0"/>
              </a:defRPr>
            </a:lvl2pPr>
            <a:lvl3pPr marL="1143000" indent="-228600" defTabSz="455613" eaLnBrk="0" hangingPunct="0">
              <a:defRPr sz="2400">
                <a:solidFill>
                  <a:schemeClr val="tx1"/>
                </a:solidFill>
                <a:latin typeface="Arial" charset="0"/>
                <a:ea typeface="ＭＳ Ｐゴシック" charset="0"/>
              </a:defRPr>
            </a:lvl3pPr>
            <a:lvl4pPr marL="1600200" indent="-228600" defTabSz="455613" eaLnBrk="0" hangingPunct="0">
              <a:defRPr sz="2400">
                <a:solidFill>
                  <a:schemeClr val="tx1"/>
                </a:solidFill>
                <a:latin typeface="Arial" charset="0"/>
                <a:ea typeface="ＭＳ Ｐゴシック" charset="0"/>
              </a:defRPr>
            </a:lvl4pPr>
            <a:lvl5pPr marL="2057400" indent="-228600" defTabSz="455613"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ts val="1200"/>
              </a:spcAft>
            </a:pPr>
            <a:r>
              <a:rPr lang="en-US" dirty="0" smtClean="0">
                <a:solidFill>
                  <a:srgbClr val="000000"/>
                </a:solidFill>
                <a:latin typeface="Verdana" charset="0"/>
              </a:rPr>
              <a:t>What are the foundational capabilities adults need to be successful parents, workers, and citizens?</a:t>
            </a:r>
          </a:p>
          <a:p>
            <a:pPr eaLnBrk="1" fontAlgn="base" hangingPunct="1">
              <a:spcBef>
                <a:spcPct val="0"/>
              </a:spcBef>
              <a:spcAft>
                <a:spcPts val="1200"/>
              </a:spcAft>
            </a:pPr>
            <a:r>
              <a:rPr lang="en-US" dirty="0" smtClean="0">
                <a:solidFill>
                  <a:srgbClr val="000000"/>
                </a:solidFill>
                <a:latin typeface="Verdana" charset="0"/>
              </a:rPr>
              <a:t>What do we know from different sources about how to strengthen those capabilities?</a:t>
            </a:r>
          </a:p>
          <a:p>
            <a:pPr eaLnBrk="1" fontAlgn="base" hangingPunct="1">
              <a:spcBef>
                <a:spcPct val="0"/>
              </a:spcBef>
              <a:spcAft>
                <a:spcPct val="0"/>
              </a:spcAft>
            </a:pPr>
            <a:endParaRPr lang="en-US" sz="2000" dirty="0" smtClean="0">
              <a:solidFill>
                <a:srgbClr val="000000"/>
              </a:solidFill>
              <a:latin typeface="Verdana" charset="0"/>
            </a:endParaRPr>
          </a:p>
        </p:txBody>
      </p:sp>
    </p:spTree>
    <p:extLst>
      <p:ext uri="{BB962C8B-B14F-4D97-AF65-F5344CB8AC3E}">
        <p14:creationId xmlns:p14="http://schemas.microsoft.com/office/powerpoint/2010/main" val="2650556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dissolve">
                                      <p:cBhvr>
                                        <p:cTn id="7" dur="500"/>
                                        <p:tgtEl>
                                          <p:spTgt spid="2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dissolve">
                                      <p:cBhvr>
                                        <p:cTn id="12"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5"/>
          <p:cNvSpPr>
            <a:spLocks noGrp="1" noChangeArrowheads="1"/>
          </p:cNvSpPr>
          <p:nvPr/>
        </p:nvSpPr>
        <p:spPr bwMode="auto">
          <a:xfrm>
            <a:off x="0" y="9896"/>
            <a:ext cx="9144000" cy="65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2800" b="1" dirty="0">
                <a:solidFill>
                  <a:srgbClr val="000000"/>
                </a:solidFill>
                <a:latin typeface="Verdana" charset="0"/>
                <a:ea typeface="ＭＳ Ｐゴシック" charset="0"/>
                <a:cs typeface="ＭＳ Ｐゴシック" charset="0"/>
              </a:rPr>
              <a:t>What Do These Skills Look Like in Adults?</a:t>
            </a:r>
            <a:endParaRPr lang="en-US" sz="2800" b="1" dirty="0">
              <a:solidFill>
                <a:srgbClr val="BF2F37"/>
              </a:solidFill>
              <a:latin typeface="Verdana" charset="0"/>
              <a:ea typeface="ＭＳ Ｐゴシック" charset="0"/>
              <a:cs typeface="ＭＳ Ｐゴシック" charset="0"/>
            </a:endParaRPr>
          </a:p>
        </p:txBody>
      </p:sp>
      <p:sp>
        <p:nvSpPr>
          <p:cNvPr id="20" name="Text Box 4"/>
          <p:cNvSpPr txBox="1">
            <a:spLocks noChangeArrowheads="1"/>
          </p:cNvSpPr>
          <p:nvPr/>
        </p:nvSpPr>
        <p:spPr bwMode="auto">
          <a:xfrm>
            <a:off x="525463" y="914400"/>
            <a:ext cx="53419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177800" eaLnBrk="0" hangingPunct="0">
              <a:defRPr sz="1600" b="1">
                <a:solidFill>
                  <a:srgbClr val="CC3300"/>
                </a:solidFill>
                <a:latin typeface="Verdana" charset="0"/>
                <a:ea typeface="ＭＳ Ｐゴシック" charset="0"/>
                <a:cs typeface="ＭＳ Ｐゴシック" charset="0"/>
              </a:defRPr>
            </a:lvl1pPr>
            <a:lvl2pPr marL="742950" indent="-285750" eaLnBrk="0" hangingPunct="0">
              <a:defRPr sz="1600" b="1">
                <a:solidFill>
                  <a:srgbClr val="CC3300"/>
                </a:solidFill>
                <a:latin typeface="Verdana" charset="0"/>
                <a:ea typeface="ＭＳ Ｐゴシック" charset="0"/>
              </a:defRPr>
            </a:lvl2pPr>
            <a:lvl3pPr marL="1143000" indent="-228600" eaLnBrk="0" hangingPunct="0">
              <a:defRPr sz="1600" b="1">
                <a:solidFill>
                  <a:srgbClr val="CC3300"/>
                </a:solidFill>
                <a:latin typeface="Verdana" charset="0"/>
                <a:ea typeface="ＭＳ Ｐゴシック" charset="0"/>
              </a:defRPr>
            </a:lvl3pPr>
            <a:lvl4pPr marL="1600200" indent="-228600" eaLnBrk="0" hangingPunct="0">
              <a:defRPr sz="1600" b="1">
                <a:solidFill>
                  <a:srgbClr val="CC3300"/>
                </a:solidFill>
                <a:latin typeface="Verdana" charset="0"/>
                <a:ea typeface="ＭＳ Ｐゴシック" charset="0"/>
              </a:defRPr>
            </a:lvl4pPr>
            <a:lvl5pPr marL="2057400" indent="-228600" eaLnBrk="0" hangingPunct="0">
              <a:defRPr sz="1600" b="1">
                <a:solidFill>
                  <a:srgbClr val="CC3300"/>
                </a:solidFill>
                <a:latin typeface="Verdana" charset="0"/>
                <a:ea typeface="ＭＳ Ｐゴシック" charset="0"/>
              </a:defRPr>
            </a:lvl5pPr>
            <a:lvl6pPr marL="2514600" indent="-228600" eaLnBrk="0" fontAlgn="base" hangingPunct="0">
              <a:spcBef>
                <a:spcPct val="0"/>
              </a:spcBef>
              <a:spcAft>
                <a:spcPct val="0"/>
              </a:spcAft>
              <a:defRPr sz="1600" b="1">
                <a:solidFill>
                  <a:srgbClr val="CC3300"/>
                </a:solidFill>
                <a:latin typeface="Verdana" charset="0"/>
                <a:ea typeface="ＭＳ Ｐゴシック" charset="0"/>
              </a:defRPr>
            </a:lvl6pPr>
            <a:lvl7pPr marL="2971800" indent="-228600" eaLnBrk="0" fontAlgn="base" hangingPunct="0">
              <a:spcBef>
                <a:spcPct val="0"/>
              </a:spcBef>
              <a:spcAft>
                <a:spcPct val="0"/>
              </a:spcAft>
              <a:defRPr sz="1600" b="1">
                <a:solidFill>
                  <a:srgbClr val="CC3300"/>
                </a:solidFill>
                <a:latin typeface="Verdana" charset="0"/>
                <a:ea typeface="ＭＳ Ｐゴシック" charset="0"/>
              </a:defRPr>
            </a:lvl7pPr>
            <a:lvl8pPr marL="3429000" indent="-228600" eaLnBrk="0" fontAlgn="base" hangingPunct="0">
              <a:spcBef>
                <a:spcPct val="0"/>
              </a:spcBef>
              <a:spcAft>
                <a:spcPct val="0"/>
              </a:spcAft>
              <a:defRPr sz="1600" b="1">
                <a:solidFill>
                  <a:srgbClr val="CC3300"/>
                </a:solidFill>
                <a:latin typeface="Verdana" charset="0"/>
                <a:ea typeface="ＭＳ Ｐゴシック" charset="0"/>
              </a:defRPr>
            </a:lvl8pPr>
            <a:lvl9pPr marL="3886200" indent="-228600" eaLnBrk="0" fontAlgn="base" hangingPunct="0">
              <a:spcBef>
                <a:spcPct val="0"/>
              </a:spcBef>
              <a:spcAft>
                <a:spcPct val="0"/>
              </a:spcAft>
              <a:defRPr sz="1600" b="1">
                <a:solidFill>
                  <a:srgbClr val="CC3300"/>
                </a:solidFill>
                <a:latin typeface="Verdana" charset="0"/>
                <a:ea typeface="ＭＳ Ｐゴシック" charset="0"/>
              </a:defRPr>
            </a:lvl9pPr>
          </a:lstStyle>
          <a:p>
            <a:pPr defTabSz="914400" fontAlgn="base">
              <a:spcBef>
                <a:spcPct val="0"/>
              </a:spcBef>
              <a:spcAft>
                <a:spcPct val="0"/>
              </a:spcAft>
            </a:pPr>
            <a:r>
              <a:rPr lang="en-US" sz="2400" dirty="0">
                <a:solidFill>
                  <a:srgbClr val="000000"/>
                </a:solidFill>
              </a:rPr>
              <a:t>Inhibitory Control — </a:t>
            </a:r>
            <a:r>
              <a:rPr lang="en-US" sz="2400" b="0" dirty="0">
                <a:solidFill>
                  <a:srgbClr val="000000"/>
                </a:solidFill>
              </a:rPr>
              <a:t>filter thoughts and impulses to resist temptations and distractions</a:t>
            </a:r>
          </a:p>
          <a:p>
            <a:pPr defTabSz="914400" fontAlgn="base">
              <a:spcBef>
                <a:spcPct val="0"/>
              </a:spcBef>
              <a:spcAft>
                <a:spcPct val="0"/>
              </a:spcAft>
            </a:pPr>
            <a:endParaRPr kumimoji="1" lang="en-US" sz="2400" b="0" dirty="0">
              <a:solidFill>
                <a:srgbClr val="000000"/>
              </a:solidFill>
            </a:endParaRPr>
          </a:p>
        </p:txBody>
      </p:sp>
      <p:sp>
        <p:nvSpPr>
          <p:cNvPr id="21" name="Text Box 14"/>
          <p:cNvSpPr txBox="1">
            <a:spLocks noChangeArrowheads="1"/>
          </p:cNvSpPr>
          <p:nvPr/>
        </p:nvSpPr>
        <p:spPr bwMode="auto">
          <a:xfrm>
            <a:off x="711200" y="4648200"/>
            <a:ext cx="5156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rgbClr val="CC3300"/>
                </a:solidFill>
                <a:latin typeface="Verdana" charset="0"/>
                <a:ea typeface="ＭＳ Ｐゴシック" charset="0"/>
                <a:cs typeface="ＭＳ Ｐゴシック" charset="0"/>
              </a:defRPr>
            </a:lvl1pPr>
            <a:lvl2pPr marL="742950" indent="-285750" eaLnBrk="0" hangingPunct="0">
              <a:defRPr sz="1600" b="1">
                <a:solidFill>
                  <a:srgbClr val="CC3300"/>
                </a:solidFill>
                <a:latin typeface="Verdana" charset="0"/>
                <a:ea typeface="ＭＳ Ｐゴシック" charset="0"/>
              </a:defRPr>
            </a:lvl2pPr>
            <a:lvl3pPr marL="1143000" indent="-228600" eaLnBrk="0" hangingPunct="0">
              <a:defRPr sz="1600" b="1">
                <a:solidFill>
                  <a:srgbClr val="CC3300"/>
                </a:solidFill>
                <a:latin typeface="Verdana" charset="0"/>
                <a:ea typeface="ＭＳ Ｐゴシック" charset="0"/>
              </a:defRPr>
            </a:lvl3pPr>
            <a:lvl4pPr marL="1600200" indent="-228600" eaLnBrk="0" hangingPunct="0">
              <a:defRPr sz="1600" b="1">
                <a:solidFill>
                  <a:srgbClr val="CC3300"/>
                </a:solidFill>
                <a:latin typeface="Verdana" charset="0"/>
                <a:ea typeface="ＭＳ Ｐゴシック" charset="0"/>
              </a:defRPr>
            </a:lvl4pPr>
            <a:lvl5pPr marL="2057400" indent="-228600" eaLnBrk="0" hangingPunct="0">
              <a:defRPr sz="1600" b="1">
                <a:solidFill>
                  <a:srgbClr val="CC3300"/>
                </a:solidFill>
                <a:latin typeface="Verdana" charset="0"/>
                <a:ea typeface="ＭＳ Ｐゴシック" charset="0"/>
              </a:defRPr>
            </a:lvl5pPr>
            <a:lvl6pPr marL="2514600" indent="-228600" eaLnBrk="0" fontAlgn="base" hangingPunct="0">
              <a:spcBef>
                <a:spcPct val="0"/>
              </a:spcBef>
              <a:spcAft>
                <a:spcPct val="0"/>
              </a:spcAft>
              <a:defRPr sz="1600" b="1">
                <a:solidFill>
                  <a:srgbClr val="CC3300"/>
                </a:solidFill>
                <a:latin typeface="Verdana" charset="0"/>
                <a:ea typeface="ＭＳ Ｐゴシック" charset="0"/>
              </a:defRPr>
            </a:lvl6pPr>
            <a:lvl7pPr marL="2971800" indent="-228600" eaLnBrk="0" fontAlgn="base" hangingPunct="0">
              <a:spcBef>
                <a:spcPct val="0"/>
              </a:spcBef>
              <a:spcAft>
                <a:spcPct val="0"/>
              </a:spcAft>
              <a:defRPr sz="1600" b="1">
                <a:solidFill>
                  <a:srgbClr val="CC3300"/>
                </a:solidFill>
                <a:latin typeface="Verdana" charset="0"/>
                <a:ea typeface="ＭＳ Ｐゴシック" charset="0"/>
              </a:defRPr>
            </a:lvl7pPr>
            <a:lvl8pPr marL="3429000" indent="-228600" eaLnBrk="0" fontAlgn="base" hangingPunct="0">
              <a:spcBef>
                <a:spcPct val="0"/>
              </a:spcBef>
              <a:spcAft>
                <a:spcPct val="0"/>
              </a:spcAft>
              <a:defRPr sz="1600" b="1">
                <a:solidFill>
                  <a:srgbClr val="CC3300"/>
                </a:solidFill>
                <a:latin typeface="Verdana" charset="0"/>
                <a:ea typeface="ＭＳ Ｐゴシック" charset="0"/>
              </a:defRPr>
            </a:lvl8pPr>
            <a:lvl9pPr marL="3886200" indent="-228600" eaLnBrk="0" fontAlgn="base" hangingPunct="0">
              <a:spcBef>
                <a:spcPct val="0"/>
              </a:spcBef>
              <a:spcAft>
                <a:spcPct val="0"/>
              </a:spcAft>
              <a:defRPr sz="1600" b="1">
                <a:solidFill>
                  <a:srgbClr val="CC3300"/>
                </a:solidFill>
                <a:latin typeface="Verdana" charset="0"/>
                <a:ea typeface="ＭＳ Ｐゴシック" charset="0"/>
              </a:defRPr>
            </a:lvl9pPr>
          </a:lstStyle>
          <a:p>
            <a:pPr defTabSz="914400" fontAlgn="base">
              <a:spcBef>
                <a:spcPct val="0"/>
              </a:spcBef>
              <a:spcAft>
                <a:spcPct val="0"/>
              </a:spcAft>
            </a:pPr>
            <a:r>
              <a:rPr kumimoji="1" lang="en-US" sz="2400" dirty="0">
                <a:solidFill>
                  <a:srgbClr val="000000"/>
                </a:solidFill>
              </a:rPr>
              <a:t>Mental Flexibility </a:t>
            </a:r>
            <a:r>
              <a:rPr lang="en-US" sz="2400" dirty="0">
                <a:solidFill>
                  <a:srgbClr val="000000"/>
                </a:solidFill>
              </a:rPr>
              <a:t>— </a:t>
            </a:r>
            <a:r>
              <a:rPr lang="en-US" sz="2400" b="0" dirty="0">
                <a:solidFill>
                  <a:srgbClr val="000000"/>
                </a:solidFill>
              </a:rPr>
              <a:t>adjust to changed demands, priorities, or perspectives </a:t>
            </a:r>
            <a:endParaRPr lang="en-US" sz="2400" dirty="0">
              <a:solidFill>
                <a:srgbClr val="000000"/>
              </a:solidFill>
            </a:endParaRPr>
          </a:p>
          <a:p>
            <a:pPr defTabSz="914400" fontAlgn="base">
              <a:spcBef>
                <a:spcPct val="0"/>
              </a:spcBef>
              <a:spcAft>
                <a:spcPct val="0"/>
              </a:spcAft>
            </a:pPr>
            <a:endParaRPr kumimoji="1" lang="en-US" sz="2400" b="0" dirty="0">
              <a:solidFill>
                <a:srgbClr val="000000"/>
              </a:solidFill>
            </a:endParaRPr>
          </a:p>
        </p:txBody>
      </p:sp>
      <p:sp>
        <p:nvSpPr>
          <p:cNvPr id="22" name="Text Box 15"/>
          <p:cNvSpPr txBox="1">
            <a:spLocks noChangeArrowheads="1"/>
          </p:cNvSpPr>
          <p:nvPr/>
        </p:nvSpPr>
        <p:spPr bwMode="auto">
          <a:xfrm>
            <a:off x="2855913" y="2686050"/>
            <a:ext cx="6115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rgbClr val="CC3300"/>
                </a:solidFill>
                <a:latin typeface="Verdana" charset="0"/>
                <a:ea typeface="ＭＳ Ｐゴシック" charset="0"/>
                <a:cs typeface="ＭＳ Ｐゴシック" charset="0"/>
              </a:defRPr>
            </a:lvl1pPr>
            <a:lvl2pPr marL="742950" indent="-285750" eaLnBrk="0" hangingPunct="0">
              <a:defRPr sz="1600" b="1">
                <a:solidFill>
                  <a:srgbClr val="CC3300"/>
                </a:solidFill>
                <a:latin typeface="Verdana" charset="0"/>
                <a:ea typeface="ＭＳ Ｐゴシック" charset="0"/>
              </a:defRPr>
            </a:lvl2pPr>
            <a:lvl3pPr marL="1143000" indent="-228600" eaLnBrk="0" hangingPunct="0">
              <a:defRPr sz="1600" b="1">
                <a:solidFill>
                  <a:srgbClr val="CC3300"/>
                </a:solidFill>
                <a:latin typeface="Verdana" charset="0"/>
                <a:ea typeface="ＭＳ Ｐゴシック" charset="0"/>
              </a:defRPr>
            </a:lvl3pPr>
            <a:lvl4pPr marL="1600200" indent="-228600" eaLnBrk="0" hangingPunct="0">
              <a:defRPr sz="1600" b="1">
                <a:solidFill>
                  <a:srgbClr val="CC3300"/>
                </a:solidFill>
                <a:latin typeface="Verdana" charset="0"/>
                <a:ea typeface="ＭＳ Ｐゴシック" charset="0"/>
              </a:defRPr>
            </a:lvl4pPr>
            <a:lvl5pPr marL="2057400" indent="-228600" eaLnBrk="0" hangingPunct="0">
              <a:defRPr sz="1600" b="1">
                <a:solidFill>
                  <a:srgbClr val="CC3300"/>
                </a:solidFill>
                <a:latin typeface="Verdana" charset="0"/>
                <a:ea typeface="ＭＳ Ｐゴシック" charset="0"/>
              </a:defRPr>
            </a:lvl5pPr>
            <a:lvl6pPr marL="2514600" indent="-228600" eaLnBrk="0" fontAlgn="base" hangingPunct="0">
              <a:spcBef>
                <a:spcPct val="0"/>
              </a:spcBef>
              <a:spcAft>
                <a:spcPct val="0"/>
              </a:spcAft>
              <a:defRPr sz="1600" b="1">
                <a:solidFill>
                  <a:srgbClr val="CC3300"/>
                </a:solidFill>
                <a:latin typeface="Verdana" charset="0"/>
                <a:ea typeface="ＭＳ Ｐゴシック" charset="0"/>
              </a:defRPr>
            </a:lvl6pPr>
            <a:lvl7pPr marL="2971800" indent="-228600" eaLnBrk="0" fontAlgn="base" hangingPunct="0">
              <a:spcBef>
                <a:spcPct val="0"/>
              </a:spcBef>
              <a:spcAft>
                <a:spcPct val="0"/>
              </a:spcAft>
              <a:defRPr sz="1600" b="1">
                <a:solidFill>
                  <a:srgbClr val="CC3300"/>
                </a:solidFill>
                <a:latin typeface="Verdana" charset="0"/>
                <a:ea typeface="ＭＳ Ｐゴシック" charset="0"/>
              </a:defRPr>
            </a:lvl7pPr>
            <a:lvl8pPr marL="3429000" indent="-228600" eaLnBrk="0" fontAlgn="base" hangingPunct="0">
              <a:spcBef>
                <a:spcPct val="0"/>
              </a:spcBef>
              <a:spcAft>
                <a:spcPct val="0"/>
              </a:spcAft>
              <a:defRPr sz="1600" b="1">
                <a:solidFill>
                  <a:srgbClr val="CC3300"/>
                </a:solidFill>
                <a:latin typeface="Verdana" charset="0"/>
                <a:ea typeface="ＭＳ Ｐゴシック" charset="0"/>
              </a:defRPr>
            </a:lvl8pPr>
            <a:lvl9pPr marL="3886200" indent="-228600" eaLnBrk="0" fontAlgn="base" hangingPunct="0">
              <a:spcBef>
                <a:spcPct val="0"/>
              </a:spcBef>
              <a:spcAft>
                <a:spcPct val="0"/>
              </a:spcAft>
              <a:defRPr sz="1600" b="1">
                <a:solidFill>
                  <a:srgbClr val="CC3300"/>
                </a:solidFill>
                <a:latin typeface="Verdana" charset="0"/>
                <a:ea typeface="ＭＳ Ｐゴシック" charset="0"/>
              </a:defRPr>
            </a:lvl9pPr>
          </a:lstStyle>
          <a:p>
            <a:pPr defTabSz="914400" fontAlgn="base">
              <a:spcBef>
                <a:spcPts val="600"/>
              </a:spcBef>
              <a:spcAft>
                <a:spcPct val="0"/>
              </a:spcAft>
            </a:pPr>
            <a:r>
              <a:rPr lang="en-US" sz="2400" dirty="0">
                <a:solidFill>
                  <a:srgbClr val="000000"/>
                </a:solidFill>
              </a:rPr>
              <a:t>Working Memory — </a:t>
            </a:r>
            <a:r>
              <a:rPr lang="en-US" sz="2400" b="0" dirty="0">
                <a:solidFill>
                  <a:srgbClr val="000000"/>
                </a:solidFill>
              </a:rPr>
              <a:t>hold and manipulate information in our heads over short periods of time</a:t>
            </a:r>
            <a:endParaRPr lang="en-US" sz="2400" dirty="0">
              <a:solidFill>
                <a:srgbClr val="000000"/>
              </a:solidFill>
            </a:endParaRPr>
          </a:p>
        </p:txBody>
      </p:sp>
      <p:pic>
        <p:nvPicPr>
          <p:cNvPr id="2" name="Picture 1" descr="iStock_diet_choices-000011140662Medium.jpg"/>
          <p:cNvPicPr>
            <a:picLocks noChangeAspect="1"/>
          </p:cNvPicPr>
          <p:nvPr/>
        </p:nvPicPr>
        <p:blipFill rotWithShape="1">
          <a:blip r:embed="rId3">
            <a:extLst>
              <a:ext uri="{28A0092B-C50C-407E-A947-70E740481C1C}">
                <a14:useLocalDpi xmlns:a14="http://schemas.microsoft.com/office/drawing/2010/main" val="0"/>
              </a:ext>
            </a:extLst>
          </a:blip>
          <a:srcRect t="8599" b="7626"/>
          <a:stretch/>
        </p:blipFill>
        <p:spPr>
          <a:xfrm>
            <a:off x="5791200" y="838200"/>
            <a:ext cx="1517743" cy="1905000"/>
          </a:xfrm>
          <a:prstGeom prst="rect">
            <a:avLst/>
          </a:prstGeom>
        </p:spPr>
      </p:pic>
      <p:pic>
        <p:nvPicPr>
          <p:cNvPr id="7" name="Picture 6" descr="iStock_distressed_mom-000008861234Medium.jpg"/>
          <p:cNvPicPr>
            <a:picLocks noChangeAspect="1"/>
          </p:cNvPicPr>
          <p:nvPr/>
        </p:nvPicPr>
        <p:blipFill rotWithShape="1">
          <a:blip r:embed="rId4">
            <a:extLst>
              <a:ext uri="{28A0092B-C50C-407E-A947-70E740481C1C}">
                <a14:useLocalDpi xmlns:a14="http://schemas.microsoft.com/office/drawing/2010/main" val="0"/>
              </a:ext>
            </a:extLst>
          </a:blip>
          <a:srcRect t="11989" r="7244" b="20009"/>
          <a:stretch/>
        </p:blipFill>
        <p:spPr>
          <a:xfrm>
            <a:off x="5648225" y="762001"/>
            <a:ext cx="1803692" cy="1981199"/>
          </a:xfrm>
          <a:prstGeom prst="rect">
            <a:avLst/>
          </a:prstGeom>
        </p:spPr>
      </p:pic>
      <p:pic>
        <p:nvPicPr>
          <p:cNvPr id="10" name="Picture 9" descr="iStock_thinking-000000603262Mediu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2209800"/>
            <a:ext cx="1676400" cy="2294376"/>
          </a:xfrm>
          <a:prstGeom prst="rect">
            <a:avLst/>
          </a:prstGeom>
        </p:spPr>
      </p:pic>
      <p:pic>
        <p:nvPicPr>
          <p:cNvPr id="13" name="Picture 12" descr="iStock_presenter-000020212187Medium.jpg"/>
          <p:cNvPicPr>
            <a:picLocks noChangeAspect="1"/>
          </p:cNvPicPr>
          <p:nvPr/>
        </p:nvPicPr>
        <p:blipFill rotWithShape="1">
          <a:blip r:embed="rId6">
            <a:extLst>
              <a:ext uri="{28A0092B-C50C-407E-A947-70E740481C1C}">
                <a14:useLocalDpi xmlns:a14="http://schemas.microsoft.com/office/drawing/2010/main" val="0"/>
              </a:ext>
            </a:extLst>
          </a:blip>
          <a:srcRect l="3681" t="6879" r="4667" b="28754"/>
          <a:stretch/>
        </p:blipFill>
        <p:spPr>
          <a:xfrm>
            <a:off x="525463" y="2209800"/>
            <a:ext cx="2172572" cy="2286000"/>
          </a:xfrm>
          <a:prstGeom prst="rect">
            <a:avLst/>
          </a:prstGeom>
        </p:spPr>
      </p:pic>
      <p:pic>
        <p:nvPicPr>
          <p:cNvPr id="17" name="Picture 16" descr="iStock_detour-000011329876Medium.jpg"/>
          <p:cNvPicPr>
            <a:picLocks noChangeAspect="1"/>
          </p:cNvPicPr>
          <p:nvPr/>
        </p:nvPicPr>
        <p:blipFill rotWithShape="1">
          <a:blip r:embed="rId7">
            <a:extLst>
              <a:ext uri="{28A0092B-C50C-407E-A947-70E740481C1C}">
                <a14:useLocalDpi xmlns:a14="http://schemas.microsoft.com/office/drawing/2010/main" val="0"/>
              </a:ext>
            </a:extLst>
          </a:blip>
          <a:srcRect l="18218"/>
          <a:stretch/>
        </p:blipFill>
        <p:spPr>
          <a:xfrm>
            <a:off x="5943600" y="3986224"/>
            <a:ext cx="2439246" cy="2083152"/>
          </a:xfrm>
          <a:prstGeom prst="rect">
            <a:avLst/>
          </a:prstGeom>
        </p:spPr>
      </p:pic>
      <p:pic>
        <p:nvPicPr>
          <p:cNvPr id="19" name="Picture 18" descr="iStock_PlanABC-000016972874Medium.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3600" y="3933838"/>
            <a:ext cx="1752600" cy="2187923"/>
          </a:xfrm>
          <a:prstGeom prst="rect">
            <a:avLst/>
          </a:prstGeom>
        </p:spPr>
      </p:pic>
    </p:spTree>
    <p:extLst>
      <p:ext uri="{BB962C8B-B14F-4D97-AF65-F5344CB8AC3E}">
        <p14:creationId xmlns:p14="http://schemas.microsoft.com/office/powerpoint/2010/main" val="201578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707"/>
                                        </p:tgtEl>
                                        <p:attrNameLst>
                                          <p:attrName>style.visibility</p:attrName>
                                        </p:attrNameLst>
                                      </p:cBhvr>
                                      <p:to>
                                        <p:strVal val="visible"/>
                                      </p:to>
                                    </p:set>
                                    <p:animEffect transition="in" filter="fade">
                                      <p:cBhvr>
                                        <p:cTn id="7" dur="500"/>
                                        <p:tgtEl>
                                          <p:spTgt spid="7270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par>
                                <p:cTn id="13" presetID="9"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par>
                          <p:cTn id="16" fill="hold">
                            <p:stCondLst>
                              <p:cond delay="500"/>
                            </p:stCondLst>
                            <p:childTnLst>
                              <p:par>
                                <p:cTn id="17" presetID="9" presetClass="exit" presetSubtype="0" fill="hold" nodeType="afterEffect">
                                  <p:stCondLst>
                                    <p:cond delay="2000"/>
                                  </p:stCondLst>
                                  <p:childTnLst>
                                    <p:animEffect transition="out" filter="dissolv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par>
                          <p:cTn id="20" fill="hold">
                            <p:stCondLst>
                              <p:cond delay="3000"/>
                            </p:stCondLst>
                            <p:childTnLst>
                              <p:par>
                                <p:cTn id="21" presetID="9"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dissolve">
                                      <p:cBhvr>
                                        <p:cTn id="28" dur="500"/>
                                        <p:tgtEl>
                                          <p:spTgt spid="22"/>
                                        </p:tgtEl>
                                      </p:cBhvr>
                                    </p:animEffect>
                                  </p:childTnLst>
                                </p:cTn>
                              </p:par>
                              <p:par>
                                <p:cTn id="29" presetID="9"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cTn>
                              </p:par>
                              <p:par>
                                <p:cTn id="32" presetID="9" presetClass="exit" presetSubtype="0" fill="hold" nodeType="withEffect">
                                  <p:stCondLst>
                                    <p:cond delay="2000"/>
                                  </p:stCondLst>
                                  <p:childTnLst>
                                    <p:animEffect transition="out" filter="dissolv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dissolve">
                                      <p:cBhvr>
                                        <p:cTn id="43" dur="500"/>
                                        <p:tgtEl>
                                          <p:spTgt spid="21"/>
                                        </p:tgtEl>
                                      </p:cBhvr>
                                    </p:animEffect>
                                  </p:childTnLst>
                                </p:cTn>
                              </p:par>
                              <p:par>
                                <p:cTn id="44" presetID="9"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dissolve">
                                      <p:cBhvr>
                                        <p:cTn id="46" dur="500"/>
                                        <p:tgtEl>
                                          <p:spTgt spid="17"/>
                                        </p:tgtEl>
                                      </p:cBhvr>
                                    </p:animEffect>
                                  </p:childTnLst>
                                </p:cTn>
                              </p:par>
                              <p:par>
                                <p:cTn id="47" presetID="9" presetClass="exit" presetSubtype="0" fill="hold" nodeType="withEffect">
                                  <p:stCondLst>
                                    <p:cond delay="2000"/>
                                  </p:stCondLst>
                                  <p:childTnLst>
                                    <p:animEffect transition="out" filter="dissolve">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par>
                          <p:cTn id="50" fill="hold">
                            <p:stCondLst>
                              <p:cond delay="2500"/>
                            </p:stCondLst>
                            <p:childTnLst>
                              <p:par>
                                <p:cTn id="51" presetID="9" presetClass="entr" presetSubtype="0" fill="hold"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dissolve">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p:bldP spid="20" grpId="0"/>
      <p:bldP spid="21" grpId="0"/>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Univers ThinUltraCondense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9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97"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Univers ThinUltraCondense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9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97"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Univers ThinUltraCondense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9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97"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2717</TotalTime>
  <Words>3552</Words>
  <Application>Microsoft Office PowerPoint</Application>
  <PresentationFormat>On-screen Show (4:3)</PresentationFormat>
  <Paragraphs>372</Paragraphs>
  <Slides>20</Slides>
  <Notes>19</Notes>
  <HiddenSlides>0</HiddenSlides>
  <MMClips>0</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20</vt:i4>
      </vt:variant>
    </vt:vector>
  </HeadingPairs>
  <TitlesOfParts>
    <vt:vector size="40" baseType="lpstr">
      <vt:lpstr>MS Mincho</vt:lpstr>
      <vt:lpstr>MS PGothic</vt:lpstr>
      <vt:lpstr>MS PGothic</vt:lpstr>
      <vt:lpstr>Arial</vt:lpstr>
      <vt:lpstr>Arial Black</vt:lpstr>
      <vt:lpstr>Calibri</vt:lpstr>
      <vt:lpstr>Times</vt:lpstr>
      <vt:lpstr>Times New Roman</vt:lpstr>
      <vt:lpstr>Univers ThinUltraCondensed</vt:lpstr>
      <vt:lpstr>Verdana</vt:lpstr>
      <vt:lpstr>Wingdings</vt:lpstr>
      <vt:lpstr>1_Blank Presentation</vt:lpstr>
      <vt:lpstr>5_Blank Presentation</vt:lpstr>
      <vt:lpstr>1_Office Theme</vt:lpstr>
      <vt:lpstr>5_Office Theme</vt:lpstr>
      <vt:lpstr>2_Office Theme</vt:lpstr>
      <vt:lpstr>2_Blank Presentation</vt:lpstr>
      <vt:lpstr>3_Office Theme</vt:lpstr>
      <vt:lpstr>4_Office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www.buildingbetterprograms.org </vt:lpstr>
    </vt:vector>
  </TitlesOfParts>
  <Company>Harvard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Alyssa Swander</dc:creator>
  <cp:lastModifiedBy>Ife Floyd</cp:lastModifiedBy>
  <cp:revision>467</cp:revision>
  <cp:lastPrinted>2015-06-15T20:14:17Z</cp:lastPrinted>
  <dcterms:created xsi:type="dcterms:W3CDTF">2015-05-27T17:22:10Z</dcterms:created>
  <dcterms:modified xsi:type="dcterms:W3CDTF">2015-06-17T20:43:31Z</dcterms:modified>
</cp:coreProperties>
</file>